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9" r:id="rId3"/>
    <p:sldId id="268" r:id="rId4"/>
    <p:sldId id="257" r:id="rId5"/>
    <p:sldId id="259" r:id="rId6"/>
    <p:sldId id="263" r:id="rId7"/>
    <p:sldId id="260" r:id="rId8"/>
    <p:sldId id="262" r:id="rId9"/>
    <p:sldId id="265" r:id="rId10"/>
    <p:sldId id="266" r:id="rId11"/>
    <p:sldId id="267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40"/>
  </p:normalViewPr>
  <p:slideViewPr>
    <p:cSldViewPr snapToGrid="0">
      <p:cViewPr varScale="1">
        <p:scale>
          <a:sx n="116" d="100"/>
          <a:sy n="116" d="100"/>
        </p:scale>
        <p:origin x="1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8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3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7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4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6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0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3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8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33BE3-2A1D-764C-BB35-3678D79F6E51}" type="datetimeFigureOut">
              <a:rPr lang="en-US" smtClean="0"/>
              <a:t>5/7/23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F6885-9E72-004D-B098-74456857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s://upload.wikimedia.org/wikipedia/commons/thumb/8/88/Epikouros_BM_1843.jpg/399px-Epikouros_BM_1843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s://upload.wikimedia.org/wikipedia/commons/thumb/8/88/Epikouros_BM_1843.jpg/399px-Epikouros_BM_1843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s://upload.wikimedia.org/wikipedia/commons/thumb/8/88/Epikouros_BM_1843.jpg/399px-Epikouros_BM_1843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B510AA-45A2-92A9-C5C3-8C357EB9E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232" y="4960758"/>
            <a:ext cx="5097259" cy="1236086"/>
          </a:xfrm>
          <a:noFill/>
        </p:spPr>
        <p:txBody>
          <a:bodyPr anchor="ctr">
            <a:normAutofit/>
          </a:bodyPr>
          <a:lstStyle/>
          <a:p>
            <a:pPr algn="r"/>
            <a:r>
              <a:rPr lang="en-US" sz="3800" b="1" dirty="0">
                <a:latin typeface="Georgia" panose="02040502050405020303" pitchFamily="18" charset="0"/>
              </a:rPr>
              <a:t>A Common Approach to Life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7ECE9F-E1DF-754B-8762-4172E519E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9901" y="4960758"/>
            <a:ext cx="2492865" cy="1236086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en-US" sz="2000" b="1" kern="1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Eccl. 2:24-26; 5:18-20; 8:14-15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pic>
        <p:nvPicPr>
          <p:cNvPr id="1026" name="Picture 2" descr="What &quot;Eat Drink and Be Merry&quot; Really Means - Ecclesiastes 8:15 Explained">
            <a:extLst>
              <a:ext uri="{FF2B5EF4-FFF2-40B4-BE49-F238E27FC236}">
                <a16:creationId xmlns:a16="http://schemas.microsoft.com/office/drawing/2014/main" id="{11A8F5E3-7ECD-345A-10D9-9136E13FAE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01"/>
          <a:stretch/>
        </p:blipFill>
        <p:spPr bwMode="auto">
          <a:xfrm>
            <a:off x="240030" y="320040"/>
            <a:ext cx="8661654" cy="446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8AD2EEB5-F5B4-4BDA-8293-9A997C129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70463" y="5121601"/>
            <a:ext cx="0" cy="91440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11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Arc 205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Eat Drink &amp; Be Merry Decal - Quote the Walls">
            <a:extLst>
              <a:ext uri="{FF2B5EF4-FFF2-40B4-BE49-F238E27FC236}">
                <a16:creationId xmlns:a16="http://schemas.microsoft.com/office/drawing/2014/main" id="{17103484-A3B7-35FA-6FF0-5D6AA8D3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86" y="566581"/>
            <a:ext cx="3583036" cy="55550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06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Arc 205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Eat Drink &amp; Be Merry Decal - Quote the Walls">
            <a:extLst>
              <a:ext uri="{FF2B5EF4-FFF2-40B4-BE49-F238E27FC236}">
                <a16:creationId xmlns:a16="http://schemas.microsoft.com/office/drawing/2014/main" id="{17103484-A3B7-35FA-6FF0-5D6AA8D3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86" y="566581"/>
            <a:ext cx="3583036" cy="55550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B696-749D-DDA7-E94E-7FFDCDDD9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663" y="1156771"/>
            <a:ext cx="4264952" cy="760164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there is no life after death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17:16-34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1717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5" name="Picture 4">
            <a:extLst>
              <a:ext uri="{FF2B5EF4-FFF2-40B4-BE49-F238E27FC236}">
                <a16:creationId xmlns:a16="http://schemas.microsoft.com/office/drawing/2014/main" id="{6B313C6B-664F-2A87-9529-A8E7C54C76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" b="5730"/>
          <a:stretch>
            <a:fillRect/>
          </a:stretch>
        </p:blipFill>
        <p:spPr bwMode="auto">
          <a:xfrm>
            <a:off x="457865" y="813925"/>
            <a:ext cx="2907124" cy="402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22E2B-DEB7-4031-C277-CA4DAF04D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922" y="253654"/>
            <a:ext cx="5321145" cy="6050881"/>
          </a:xfrm>
        </p:spPr>
        <p:txBody>
          <a:bodyPr anchor="t">
            <a:noAutofit/>
          </a:bodyPr>
          <a:lstStyle/>
          <a:p>
            <a:pPr marL="0" marR="0" indent="0" algn="ctr" fontAlgn="base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lang="en-US" sz="1800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Epicurus was an </a:t>
            </a:r>
            <a:r>
              <a:rPr lang="en-US" sz="1800" kern="0" dirty="0"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atomic</a:t>
            </a:r>
            <a:r>
              <a:rPr lang="en-US" sz="1800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n-US" sz="1800" kern="0" dirty="0"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materialist,</a:t>
            </a:r>
            <a:r>
              <a:rPr lang="en-US" sz="1800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following in the steps of </a:t>
            </a:r>
            <a:r>
              <a:rPr lang="en-US" sz="1800" strike="noStrike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Democritus. </a:t>
            </a:r>
            <a:r>
              <a:rPr lang="en-US" sz="1800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His materialism led him to a </a:t>
            </a:r>
            <a:r>
              <a:rPr lang="en-US" sz="1800" strike="noStrike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general attack on superstition and divine intervention. 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Epicureanism was originally a challenge to </a:t>
            </a:r>
            <a:r>
              <a:rPr lang="en-US" sz="1800" strike="noStrike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Platonism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Later its main opponent became </a:t>
            </a:r>
            <a:r>
              <a:rPr lang="en-US" sz="1800" strike="noStrike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Stoicism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Although </a:t>
            </a:r>
            <a:r>
              <a:rPr lang="en-US" sz="1800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Epicureanism is a form of </a:t>
            </a:r>
            <a:r>
              <a:rPr lang="en-US" sz="1800" strike="noStrike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hedonism</a:t>
            </a:r>
            <a:r>
              <a:rPr lang="en-US" sz="1800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insofar as it declares pleasure to be its sole intrinsic goal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the concept that the absence of pain and fear constitutes the greatest pleasure, and its advocacy of a simple life, make it very different from "hedonism" as </a:t>
            </a:r>
            <a:r>
              <a:rPr lang="en-US" sz="1800" strike="noStrike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colloquially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understood. Following the </a:t>
            </a:r>
            <a:r>
              <a:rPr lang="en-US" sz="1800" strike="noStrike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Cyrenaic philosopher Aristippus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800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Epicurus believed that the greatest good was to seek modest, sustainable pleasure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 the form of a state of </a:t>
            </a:r>
            <a:r>
              <a:rPr lang="en-US" sz="1800" strike="noStrike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ataraxia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(tranquility and freedom from fear) and aponia (the absence of bodily pain) </a:t>
            </a:r>
            <a:r>
              <a:rPr lang="en-US" sz="1800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through knowledge of the workings of the world and limiting desires.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Correspondingly, Epicurus and his followers generally withdrew from politics because it could lead to frustrations and ambitions that would conflict with their pursuit of virtue and peace of mind.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 </a:t>
            </a:r>
            <a:r>
              <a:rPr lang="en-US" sz="18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Wilson, Catherine (2015). Epicureanism: a very short introduction (First ed.). Oxford, United Kingdom. </a:t>
            </a:r>
            <a:endParaRPr lang="en-US" sz="18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1E864F4-E5F1-D5DF-4A86-362F57DA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E3824F-D460-FAE5-1447-A07CE1C86CD1}"/>
              </a:ext>
            </a:extLst>
          </p:cNvPr>
          <p:cNvSpPr txBox="1"/>
          <p:nvPr/>
        </p:nvSpPr>
        <p:spPr>
          <a:xfrm>
            <a:off x="600419" y="5027689"/>
            <a:ext cx="2622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Roman Epicurus Bust</a:t>
            </a:r>
          </a:p>
        </p:txBody>
      </p:sp>
    </p:spTree>
    <p:extLst>
      <p:ext uri="{BB962C8B-B14F-4D97-AF65-F5344CB8AC3E}">
        <p14:creationId xmlns:p14="http://schemas.microsoft.com/office/powerpoint/2010/main" val="140588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5" name="Picture 4">
            <a:extLst>
              <a:ext uri="{FF2B5EF4-FFF2-40B4-BE49-F238E27FC236}">
                <a16:creationId xmlns:a16="http://schemas.microsoft.com/office/drawing/2014/main" id="{6B313C6B-664F-2A87-9529-A8E7C54C76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" b="5730"/>
          <a:stretch>
            <a:fillRect/>
          </a:stretch>
        </p:blipFill>
        <p:spPr bwMode="auto">
          <a:xfrm>
            <a:off x="457865" y="813925"/>
            <a:ext cx="2907124" cy="402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22E2B-DEB7-4031-C277-CA4DAF04D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922" y="257585"/>
            <a:ext cx="5321145" cy="6050881"/>
          </a:xfrm>
        </p:spPr>
        <p:txBody>
          <a:bodyPr anchor="t">
            <a:no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Epicureanism bases its ethics on a hedonistic set of values, seeing pleasure as the chief good in life.</a:t>
            </a:r>
            <a:r>
              <a:rPr lang="en-US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Hence, </a:t>
            </a:r>
            <a:r>
              <a:rPr lang="en-US" sz="19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Epicurus advocated living in such a way as to derive the greatest amount of pleasure possible during one's lifetime </a:t>
            </a:r>
            <a:r>
              <a:rPr lang="en-US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yet doing so moderately to avoid the suffering incurred by overindulgence in such pleasure. </a:t>
            </a:r>
            <a:r>
              <a:rPr lang="en-US" sz="19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Epicurus actively recommended against passionate love and believed it best to avoid marriage altogether. </a:t>
            </a:r>
            <a:r>
              <a:rPr lang="en-US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viewed recreational sex as a natural, but not necessary, desire that should be generally avoided. Since the political life could give rise to desires that could disturb virtue and one's peace of mind, such as a lust for power or a desire for fame, participation in politics was discouraged. Further, </a:t>
            </a:r>
            <a:r>
              <a:rPr lang="en-US" sz="19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Epicurus sought to eliminate the fear of the gods and </a:t>
            </a:r>
            <a:r>
              <a:rPr lang="en-US" sz="1900" kern="1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death</a:t>
            </a:r>
            <a:r>
              <a:rPr lang="en-US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seeing those two fears as chief causes of strife in life.</a:t>
            </a:r>
            <a:r>
              <a:rPr lang="en-US" sz="19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~ O'Keefe, Tim (2010). Epicureanism. University of California Press.</a:t>
            </a:r>
            <a:endParaRPr lang="en-US" sz="19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 Sharples, R. W. (1996).</a:t>
            </a:r>
            <a:r>
              <a:rPr lang="en-US" sz="19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900" strike="noStrike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Stoics, Epicureans, and Sceptics: An Introduction to Hellenistic Philosophy. </a:t>
            </a:r>
            <a:r>
              <a:rPr lang="en-US" sz="19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York, NY: Routledge. p. </a:t>
            </a:r>
            <a:r>
              <a:rPr lang="en-US" sz="1900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84. </a:t>
            </a:r>
            <a:endParaRPr lang="en-US" sz="19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1E864F4-E5F1-D5DF-4A86-362F57DA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E3824F-D460-FAE5-1447-A07CE1C86CD1}"/>
              </a:ext>
            </a:extLst>
          </p:cNvPr>
          <p:cNvSpPr txBox="1"/>
          <p:nvPr/>
        </p:nvSpPr>
        <p:spPr>
          <a:xfrm>
            <a:off x="600419" y="5027689"/>
            <a:ext cx="2622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Roman Epicurus Bust</a:t>
            </a:r>
          </a:p>
        </p:txBody>
      </p:sp>
    </p:spTree>
    <p:extLst>
      <p:ext uri="{BB962C8B-B14F-4D97-AF65-F5344CB8AC3E}">
        <p14:creationId xmlns:p14="http://schemas.microsoft.com/office/powerpoint/2010/main" val="40238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Arc 205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Eat Drink &amp; Be Merry Decal - Quote the Walls">
            <a:extLst>
              <a:ext uri="{FF2B5EF4-FFF2-40B4-BE49-F238E27FC236}">
                <a16:creationId xmlns:a16="http://schemas.microsoft.com/office/drawing/2014/main" id="{17103484-A3B7-35FA-6FF0-5D6AA8D3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86" y="566581"/>
            <a:ext cx="3583036" cy="55550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B696-749D-DDA7-E94E-7FFDCDDD9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663" y="1156771"/>
            <a:ext cx="4264952" cy="1509312"/>
          </a:xfrm>
        </p:spPr>
        <p:txBody>
          <a:bodyPr>
            <a:normAutofit lnSpcReduction="10000"/>
          </a:bodyPr>
          <a:lstStyle/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there is no life after death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17:16-34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dead are not raised</a:t>
            </a:r>
            <a:r>
              <a:rPr lang="en-US" sz="2400" b="1" dirty="0">
                <a:effectLst/>
              </a:rPr>
              <a:t> 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 Cor. 15:12-19, 32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53933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5" name="Picture 4">
            <a:extLst>
              <a:ext uri="{FF2B5EF4-FFF2-40B4-BE49-F238E27FC236}">
                <a16:creationId xmlns:a16="http://schemas.microsoft.com/office/drawing/2014/main" id="{6B313C6B-664F-2A87-9529-A8E7C54C76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" b="5730"/>
          <a:stretch>
            <a:fillRect/>
          </a:stretch>
        </p:blipFill>
        <p:spPr bwMode="auto">
          <a:xfrm>
            <a:off x="457865" y="813925"/>
            <a:ext cx="2907124" cy="402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22E2B-DEB7-4031-C277-CA4DAF04D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922" y="267292"/>
            <a:ext cx="5321145" cy="6050881"/>
          </a:xfrm>
        </p:spPr>
        <p:txBody>
          <a:bodyPr anchor="t">
            <a:noAutofit/>
          </a:bodyPr>
          <a:lstStyle/>
          <a:p>
            <a:pPr marL="0" marR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3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Epicureanism rejects immortality. </a:t>
            </a:r>
            <a:r>
              <a:rPr lang="en-US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It believes in the soul, but suggests that the soul is mortal and material, just like the body. </a:t>
            </a:r>
            <a:r>
              <a:rPr lang="en-US" sz="23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Epicurus rejected any possibility of an afterlife, while still contending that one need not fear death:</a:t>
            </a:r>
            <a:r>
              <a:rPr lang="en-US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"</a:t>
            </a:r>
            <a:r>
              <a:rPr lang="en-US" sz="23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Death is nothing to us; for that which is dissolved, is without sensation, and that which lacks sensation is nothing to us." </a:t>
            </a:r>
            <a:r>
              <a:rPr lang="en-US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From this doctrine arose the Epicurean Epitaph: </a:t>
            </a:r>
            <a:r>
              <a:rPr lang="en-US" sz="23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Non </a:t>
            </a:r>
            <a:r>
              <a:rPr lang="en-US" sz="23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fui</a:t>
            </a:r>
            <a:r>
              <a:rPr lang="en-US" sz="23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23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fui</a:t>
            </a:r>
            <a:r>
              <a:rPr lang="en-US" sz="23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non sum, non </a:t>
            </a:r>
            <a:r>
              <a:rPr lang="en-US" sz="23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curo</a:t>
            </a:r>
            <a:r>
              <a:rPr lang="en-US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("I was not; I have been; I am not; I do not mind."), which is inscribed on the gravestones of his followers and seen on many ancient gravestones of the Roman Empire. </a:t>
            </a:r>
            <a:endParaRPr lang="en-US" sz="23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3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~ Russel, Bertrand. A History of Western Philosophy, pp. 239-40</a:t>
            </a:r>
            <a:endParaRPr lang="en-US" sz="23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1E864F4-E5F1-D5DF-4A86-362F57DA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E3824F-D460-FAE5-1447-A07CE1C86CD1}"/>
              </a:ext>
            </a:extLst>
          </p:cNvPr>
          <p:cNvSpPr txBox="1"/>
          <p:nvPr/>
        </p:nvSpPr>
        <p:spPr>
          <a:xfrm>
            <a:off x="600419" y="5027689"/>
            <a:ext cx="2622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Roman Epicurus Bust</a:t>
            </a:r>
          </a:p>
        </p:txBody>
      </p:sp>
    </p:spTree>
    <p:extLst>
      <p:ext uri="{BB962C8B-B14F-4D97-AF65-F5344CB8AC3E}">
        <p14:creationId xmlns:p14="http://schemas.microsoft.com/office/powerpoint/2010/main" val="345818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Arc 205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Eat Drink &amp; Be Merry Decal - Quote the Walls">
            <a:extLst>
              <a:ext uri="{FF2B5EF4-FFF2-40B4-BE49-F238E27FC236}">
                <a16:creationId xmlns:a16="http://schemas.microsoft.com/office/drawing/2014/main" id="{17103484-A3B7-35FA-6FF0-5D6AA8D3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86" y="566581"/>
            <a:ext cx="3583036" cy="55550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B696-749D-DDA7-E94E-7FFDCDDD9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663" y="1156770"/>
            <a:ext cx="4264952" cy="1443211"/>
          </a:xfrm>
        </p:spPr>
        <p:txBody>
          <a:bodyPr>
            <a:normAutofit lnSpcReduction="10000"/>
          </a:bodyPr>
          <a:lstStyle/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there is no life after death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17:16-34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dead are not raised</a:t>
            </a:r>
            <a:r>
              <a:rPr lang="en-US" sz="2400" b="1" dirty="0">
                <a:effectLst/>
              </a:rPr>
              <a:t> 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 Cor. 15:12-19, 32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7317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Arc 205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Eat Drink &amp; Be Merry Decal - Quote the Walls">
            <a:extLst>
              <a:ext uri="{FF2B5EF4-FFF2-40B4-BE49-F238E27FC236}">
                <a16:creationId xmlns:a16="http://schemas.microsoft.com/office/drawing/2014/main" id="{17103484-A3B7-35FA-6FF0-5D6AA8D3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86" y="566581"/>
            <a:ext cx="3583036" cy="55550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B696-749D-DDA7-E94E-7FFDCDDD9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663" y="1156770"/>
            <a:ext cx="4264952" cy="2897437"/>
          </a:xfrm>
        </p:spPr>
        <p:txBody>
          <a:bodyPr>
            <a:normAutofit lnSpcReduction="10000"/>
          </a:bodyPr>
          <a:lstStyle/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there is no life after death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17:16-34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dead are not raised</a:t>
            </a:r>
            <a:r>
              <a:rPr lang="en-US" sz="2400" b="1" dirty="0">
                <a:effectLst/>
              </a:rPr>
              <a:t> 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 Cor. 15:12-19, 32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there is a God who will judge living &amp; dead, and if there is life after death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Lk. 12:13-21; Jas. 4:13-15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)?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0759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Arc 205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Eat Drink &amp; Be Merry Decal - Quote the Walls">
            <a:extLst>
              <a:ext uri="{FF2B5EF4-FFF2-40B4-BE49-F238E27FC236}">
                <a16:creationId xmlns:a16="http://schemas.microsoft.com/office/drawing/2014/main" id="{17103484-A3B7-35FA-6FF0-5D6AA8D3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86" y="566581"/>
            <a:ext cx="3583036" cy="55550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B696-749D-DDA7-E94E-7FFDCDDD9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663" y="1156771"/>
            <a:ext cx="4264952" cy="4010140"/>
          </a:xfrm>
        </p:spPr>
        <p:txBody>
          <a:bodyPr>
            <a:normAutofit lnSpcReduction="10000"/>
          </a:bodyPr>
          <a:lstStyle/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there is no life after death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17:16-34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dead are not raised</a:t>
            </a:r>
            <a:r>
              <a:rPr lang="en-US" sz="2400" b="1" dirty="0">
                <a:effectLst/>
              </a:rPr>
              <a:t> 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 Cor. 15:12-19, 32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there is a God who will judge living &amp; dead, and if there is life after death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Lk. 12:13-21; Jas. 4:13-15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)?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if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God is calling for repentance</a:t>
            </a:r>
            <a:r>
              <a:rPr lang="en-US" sz="2400" b="1" dirty="0">
                <a:effectLst/>
              </a:rPr>
              <a:t> 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Isa. 22:12-13; Amos 6:3-6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)?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4337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Arc 205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Eat Drink &amp; Be Merry Decal - Quote the Walls">
            <a:extLst>
              <a:ext uri="{FF2B5EF4-FFF2-40B4-BE49-F238E27FC236}">
                <a16:creationId xmlns:a16="http://schemas.microsoft.com/office/drawing/2014/main" id="{17103484-A3B7-35FA-6FF0-5D6AA8D3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86" y="566581"/>
            <a:ext cx="3583036" cy="55550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B696-749D-DDA7-E94E-7FFDCDDD9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663" y="1156770"/>
            <a:ext cx="4264952" cy="5376231"/>
          </a:xfrm>
        </p:spPr>
        <p:txBody>
          <a:bodyPr>
            <a:normAutofit lnSpcReduction="10000"/>
          </a:bodyPr>
          <a:lstStyle/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there is no life after death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17:16-34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dead are not raised</a:t>
            </a:r>
            <a:r>
              <a:rPr lang="en-US" sz="2400" b="1" dirty="0">
                <a:effectLst/>
              </a:rPr>
              <a:t> 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 Cor. 15:12-19, 32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there is a God who will judge living &amp; dead, and if there is life after death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Lk. 12:13-21; Jas. 4:13-15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)?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if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God is calling for repentance</a:t>
            </a:r>
            <a:r>
              <a:rPr lang="en-US" sz="2400" b="1" dirty="0">
                <a:effectLst/>
              </a:rPr>
              <a:t> 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Isa. 22:12-13; Amos 6:3-6</a:t>
            </a:r>
            <a:r>
              <a:rPr lang="en-US" sz="2400" b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)?</a:t>
            </a:r>
          </a:p>
          <a:p>
            <a:pPr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is one sense in which to eat, drink, &amp; be merry is exactly what we should do (</a:t>
            </a:r>
            <a:r>
              <a:rPr lang="en-US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Eccl. 2:24-26; 5:18-20; 8:14-15; Matt. 6:33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)!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5257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BBA86A-FD68-52ED-536B-9037E606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 b="1">
                <a:latin typeface="Georgia" panose="02040502050405020303" pitchFamily="18" charset="0"/>
              </a:rPr>
              <a:t>Life Consists Of…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  <a:gd name="connsiteX0" fmla="*/ 0 w 8140446"/>
              <a:gd name="connsiteY0" fmla="*/ 0 h 18288"/>
              <a:gd name="connsiteX1" fmla="*/ 596966 w 8140446"/>
              <a:gd name="connsiteY1" fmla="*/ 0 h 18288"/>
              <a:gd name="connsiteX2" fmla="*/ 1031123 w 8140446"/>
              <a:gd name="connsiteY2" fmla="*/ 0 h 18288"/>
              <a:gd name="connsiteX3" fmla="*/ 1872303 w 8140446"/>
              <a:gd name="connsiteY3" fmla="*/ 0 h 18288"/>
              <a:gd name="connsiteX4" fmla="*/ 2469269 w 8140446"/>
              <a:gd name="connsiteY4" fmla="*/ 0 h 18288"/>
              <a:gd name="connsiteX5" fmla="*/ 3066235 w 8140446"/>
              <a:gd name="connsiteY5" fmla="*/ 0 h 18288"/>
              <a:gd name="connsiteX6" fmla="*/ 3907414 w 8140446"/>
              <a:gd name="connsiteY6" fmla="*/ 0 h 18288"/>
              <a:gd name="connsiteX7" fmla="*/ 4422976 w 8140446"/>
              <a:gd name="connsiteY7" fmla="*/ 0 h 18288"/>
              <a:gd name="connsiteX8" fmla="*/ 5264155 w 8140446"/>
              <a:gd name="connsiteY8" fmla="*/ 0 h 18288"/>
              <a:gd name="connsiteX9" fmla="*/ 6105335 w 8140446"/>
              <a:gd name="connsiteY9" fmla="*/ 0 h 18288"/>
              <a:gd name="connsiteX10" fmla="*/ 6783705 w 8140446"/>
              <a:gd name="connsiteY10" fmla="*/ 0 h 18288"/>
              <a:gd name="connsiteX11" fmla="*/ 8140446 w 8140446"/>
              <a:gd name="connsiteY11" fmla="*/ 0 h 18288"/>
              <a:gd name="connsiteX12" fmla="*/ 8140446 w 8140446"/>
              <a:gd name="connsiteY12" fmla="*/ 18288 h 18288"/>
              <a:gd name="connsiteX13" fmla="*/ 7706289 w 8140446"/>
              <a:gd name="connsiteY13" fmla="*/ 18288 h 18288"/>
              <a:gd name="connsiteX14" fmla="*/ 6865109 w 8140446"/>
              <a:gd name="connsiteY14" fmla="*/ 18288 h 18288"/>
              <a:gd name="connsiteX15" fmla="*/ 6349548 w 8140446"/>
              <a:gd name="connsiteY15" fmla="*/ 18288 h 18288"/>
              <a:gd name="connsiteX16" fmla="*/ 5671177 w 8140446"/>
              <a:gd name="connsiteY16" fmla="*/ 18288 h 18288"/>
              <a:gd name="connsiteX17" fmla="*/ 4829998 w 8140446"/>
              <a:gd name="connsiteY17" fmla="*/ 18288 h 18288"/>
              <a:gd name="connsiteX18" fmla="*/ 4151627 w 8140446"/>
              <a:gd name="connsiteY18" fmla="*/ 18288 h 18288"/>
              <a:gd name="connsiteX19" fmla="*/ 3717470 w 8140446"/>
              <a:gd name="connsiteY19" fmla="*/ 18288 h 18288"/>
              <a:gd name="connsiteX20" fmla="*/ 3201909 w 8140446"/>
              <a:gd name="connsiteY20" fmla="*/ 18288 h 18288"/>
              <a:gd name="connsiteX21" fmla="*/ 2360729 w 8140446"/>
              <a:gd name="connsiteY21" fmla="*/ 18288 h 18288"/>
              <a:gd name="connsiteX22" fmla="*/ 1682359 w 8140446"/>
              <a:gd name="connsiteY22" fmla="*/ 18288 h 18288"/>
              <a:gd name="connsiteX23" fmla="*/ 1166797 w 8140446"/>
              <a:gd name="connsiteY23" fmla="*/ 18288 h 18288"/>
              <a:gd name="connsiteX24" fmla="*/ 0 w 8140446"/>
              <a:gd name="connsiteY24" fmla="*/ 18288 h 18288"/>
              <a:gd name="connsiteX25" fmla="*/ 0 w 8140446"/>
              <a:gd name="connsiteY2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87427" y="6231"/>
                  <a:pt x="309612" y="-26324"/>
                  <a:pt x="434157" y="0"/>
                </a:cubicBezTo>
                <a:cubicBezTo>
                  <a:pt x="536972" y="29330"/>
                  <a:pt x="959392" y="28619"/>
                  <a:pt x="1193932" y="0"/>
                </a:cubicBezTo>
                <a:cubicBezTo>
                  <a:pt x="1446097" y="13819"/>
                  <a:pt x="1471680" y="7203"/>
                  <a:pt x="1628089" y="0"/>
                </a:cubicBezTo>
                <a:cubicBezTo>
                  <a:pt x="1817415" y="4047"/>
                  <a:pt x="1949536" y="-59324"/>
                  <a:pt x="2225055" y="0"/>
                </a:cubicBezTo>
                <a:cubicBezTo>
                  <a:pt x="2520490" y="18365"/>
                  <a:pt x="2717469" y="18707"/>
                  <a:pt x="3066235" y="0"/>
                </a:cubicBezTo>
                <a:cubicBezTo>
                  <a:pt x="3437075" y="3751"/>
                  <a:pt x="3408347" y="31644"/>
                  <a:pt x="3744605" y="0"/>
                </a:cubicBezTo>
                <a:cubicBezTo>
                  <a:pt x="4097249" y="-11527"/>
                  <a:pt x="4249699" y="-32555"/>
                  <a:pt x="4504380" y="0"/>
                </a:cubicBezTo>
                <a:cubicBezTo>
                  <a:pt x="4737570" y="17980"/>
                  <a:pt x="4877497" y="1006"/>
                  <a:pt x="5101346" y="0"/>
                </a:cubicBezTo>
                <a:cubicBezTo>
                  <a:pt x="5359305" y="-15330"/>
                  <a:pt x="5447195" y="7257"/>
                  <a:pt x="5779717" y="0"/>
                </a:cubicBezTo>
                <a:cubicBezTo>
                  <a:pt x="6090019" y="-17621"/>
                  <a:pt x="6273151" y="4279"/>
                  <a:pt x="6620896" y="0"/>
                </a:cubicBezTo>
                <a:cubicBezTo>
                  <a:pt x="6968586" y="34056"/>
                  <a:pt x="6990073" y="23587"/>
                  <a:pt x="7136458" y="0"/>
                </a:cubicBezTo>
                <a:cubicBezTo>
                  <a:pt x="7320575" y="20480"/>
                  <a:pt x="7847401" y="-6173"/>
                  <a:pt x="8140446" y="0"/>
                </a:cubicBezTo>
                <a:cubicBezTo>
                  <a:pt x="8139878" y="7862"/>
                  <a:pt x="8140227" y="13269"/>
                  <a:pt x="8140446" y="18288"/>
                </a:cubicBezTo>
                <a:cubicBezTo>
                  <a:pt x="7908069" y="-20636"/>
                  <a:pt x="7683037" y="21977"/>
                  <a:pt x="7543480" y="18288"/>
                </a:cubicBezTo>
                <a:cubicBezTo>
                  <a:pt x="7393752" y="10050"/>
                  <a:pt x="7221032" y="-3229"/>
                  <a:pt x="7109323" y="18288"/>
                </a:cubicBezTo>
                <a:cubicBezTo>
                  <a:pt x="7015297" y="22483"/>
                  <a:pt x="6599332" y="40899"/>
                  <a:pt x="6430952" y="18288"/>
                </a:cubicBezTo>
                <a:cubicBezTo>
                  <a:pt x="6292915" y="-34150"/>
                  <a:pt x="6142305" y="21507"/>
                  <a:pt x="5915391" y="18288"/>
                </a:cubicBezTo>
                <a:cubicBezTo>
                  <a:pt x="5682725" y="47843"/>
                  <a:pt x="5440566" y="31420"/>
                  <a:pt x="5237020" y="18288"/>
                </a:cubicBezTo>
                <a:cubicBezTo>
                  <a:pt x="5046456" y="10577"/>
                  <a:pt x="4706449" y="51976"/>
                  <a:pt x="4558650" y="18288"/>
                </a:cubicBezTo>
                <a:cubicBezTo>
                  <a:pt x="4361396" y="-987"/>
                  <a:pt x="4145362" y="-22303"/>
                  <a:pt x="3880279" y="18288"/>
                </a:cubicBezTo>
                <a:cubicBezTo>
                  <a:pt x="3610716" y="25411"/>
                  <a:pt x="3472690" y="4008"/>
                  <a:pt x="3201909" y="18288"/>
                </a:cubicBezTo>
                <a:cubicBezTo>
                  <a:pt x="2913595" y="35097"/>
                  <a:pt x="2753317" y="-1149"/>
                  <a:pt x="2604943" y="18288"/>
                </a:cubicBezTo>
                <a:cubicBezTo>
                  <a:pt x="2450130" y="36989"/>
                  <a:pt x="1974183" y="40159"/>
                  <a:pt x="1845168" y="18288"/>
                </a:cubicBezTo>
                <a:cubicBezTo>
                  <a:pt x="1677929" y="220"/>
                  <a:pt x="1378098" y="-772"/>
                  <a:pt x="1166797" y="18288"/>
                </a:cubicBezTo>
                <a:cubicBezTo>
                  <a:pt x="921150" y="53277"/>
                  <a:pt x="327457" y="47297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36968" y="-25482"/>
                  <a:pt x="379786" y="11224"/>
                  <a:pt x="596966" y="0"/>
                </a:cubicBezTo>
                <a:cubicBezTo>
                  <a:pt x="815878" y="-21223"/>
                  <a:pt x="832062" y="11868"/>
                  <a:pt x="1031123" y="0"/>
                </a:cubicBezTo>
                <a:cubicBezTo>
                  <a:pt x="1256800" y="-30738"/>
                  <a:pt x="1658090" y="-20345"/>
                  <a:pt x="1872303" y="0"/>
                </a:cubicBezTo>
                <a:cubicBezTo>
                  <a:pt x="2115604" y="28431"/>
                  <a:pt x="2277865" y="-40642"/>
                  <a:pt x="2469269" y="0"/>
                </a:cubicBezTo>
                <a:cubicBezTo>
                  <a:pt x="2679731" y="25919"/>
                  <a:pt x="2788602" y="-6498"/>
                  <a:pt x="3066235" y="0"/>
                </a:cubicBezTo>
                <a:cubicBezTo>
                  <a:pt x="3325663" y="-14487"/>
                  <a:pt x="3706561" y="67517"/>
                  <a:pt x="3907414" y="0"/>
                </a:cubicBezTo>
                <a:cubicBezTo>
                  <a:pt x="4127229" y="-37113"/>
                  <a:pt x="4179037" y="-8167"/>
                  <a:pt x="4422976" y="0"/>
                </a:cubicBezTo>
                <a:cubicBezTo>
                  <a:pt x="4683575" y="-28486"/>
                  <a:pt x="5055803" y="-13799"/>
                  <a:pt x="5264155" y="0"/>
                </a:cubicBezTo>
                <a:cubicBezTo>
                  <a:pt x="5513566" y="14315"/>
                  <a:pt x="5735215" y="2768"/>
                  <a:pt x="6105335" y="0"/>
                </a:cubicBezTo>
                <a:cubicBezTo>
                  <a:pt x="6510913" y="-12587"/>
                  <a:pt x="6456171" y="3247"/>
                  <a:pt x="6783705" y="0"/>
                </a:cubicBezTo>
                <a:cubicBezTo>
                  <a:pt x="7057099" y="-15461"/>
                  <a:pt x="7592067" y="5384"/>
                  <a:pt x="8140446" y="0"/>
                </a:cubicBezTo>
                <a:cubicBezTo>
                  <a:pt x="8140452" y="8597"/>
                  <a:pt x="8141122" y="9732"/>
                  <a:pt x="8140446" y="18288"/>
                </a:cubicBezTo>
                <a:cubicBezTo>
                  <a:pt x="7961834" y="8406"/>
                  <a:pt x="7874097" y="10350"/>
                  <a:pt x="7706289" y="18288"/>
                </a:cubicBezTo>
                <a:cubicBezTo>
                  <a:pt x="7582508" y="-14920"/>
                  <a:pt x="7179551" y="-33111"/>
                  <a:pt x="6865109" y="18288"/>
                </a:cubicBezTo>
                <a:cubicBezTo>
                  <a:pt x="6583382" y="24117"/>
                  <a:pt x="6525821" y="36696"/>
                  <a:pt x="6349548" y="18288"/>
                </a:cubicBezTo>
                <a:cubicBezTo>
                  <a:pt x="6209953" y="10881"/>
                  <a:pt x="5959707" y="-47828"/>
                  <a:pt x="5671177" y="18288"/>
                </a:cubicBezTo>
                <a:cubicBezTo>
                  <a:pt x="5387744" y="29809"/>
                  <a:pt x="5228514" y="101507"/>
                  <a:pt x="4829998" y="18288"/>
                </a:cubicBezTo>
                <a:cubicBezTo>
                  <a:pt x="4415646" y="-28596"/>
                  <a:pt x="4343809" y="28954"/>
                  <a:pt x="4151627" y="18288"/>
                </a:cubicBezTo>
                <a:cubicBezTo>
                  <a:pt x="3950673" y="-9796"/>
                  <a:pt x="3879947" y="41143"/>
                  <a:pt x="3717470" y="18288"/>
                </a:cubicBezTo>
                <a:cubicBezTo>
                  <a:pt x="3558660" y="10110"/>
                  <a:pt x="3468854" y="29375"/>
                  <a:pt x="3201909" y="18288"/>
                </a:cubicBezTo>
                <a:cubicBezTo>
                  <a:pt x="2965673" y="10505"/>
                  <a:pt x="2568327" y="22116"/>
                  <a:pt x="2360729" y="18288"/>
                </a:cubicBezTo>
                <a:cubicBezTo>
                  <a:pt x="2171885" y="49144"/>
                  <a:pt x="1923258" y="16020"/>
                  <a:pt x="1682359" y="18288"/>
                </a:cubicBezTo>
                <a:cubicBezTo>
                  <a:pt x="1430698" y="-2378"/>
                  <a:pt x="1324229" y="-1751"/>
                  <a:pt x="1166797" y="18288"/>
                </a:cubicBezTo>
                <a:cubicBezTo>
                  <a:pt x="1001390" y="41795"/>
                  <a:pt x="324313" y="57964"/>
                  <a:pt x="0" y="18288"/>
                </a:cubicBezTo>
                <a:cubicBezTo>
                  <a:pt x="285" y="13135"/>
                  <a:pt x="532" y="5956"/>
                  <a:pt x="0" y="0"/>
                </a:cubicBezTo>
                <a:close/>
              </a:path>
              <a:path w="8140446" h="18288" fill="none" stroke="0" extrusionOk="0">
                <a:moveTo>
                  <a:pt x="0" y="0"/>
                </a:moveTo>
                <a:cubicBezTo>
                  <a:pt x="69532" y="-6557"/>
                  <a:pt x="264219" y="3919"/>
                  <a:pt x="434157" y="0"/>
                </a:cubicBezTo>
                <a:cubicBezTo>
                  <a:pt x="600013" y="9090"/>
                  <a:pt x="921449" y="-13478"/>
                  <a:pt x="1193932" y="0"/>
                </a:cubicBezTo>
                <a:cubicBezTo>
                  <a:pt x="1443592" y="14844"/>
                  <a:pt x="1471188" y="10722"/>
                  <a:pt x="1628089" y="0"/>
                </a:cubicBezTo>
                <a:cubicBezTo>
                  <a:pt x="1750006" y="-24149"/>
                  <a:pt x="1967480" y="-14904"/>
                  <a:pt x="2225055" y="0"/>
                </a:cubicBezTo>
                <a:cubicBezTo>
                  <a:pt x="2503918" y="19247"/>
                  <a:pt x="2709263" y="-16351"/>
                  <a:pt x="3066235" y="0"/>
                </a:cubicBezTo>
                <a:cubicBezTo>
                  <a:pt x="3429723" y="-1627"/>
                  <a:pt x="3399401" y="30976"/>
                  <a:pt x="3744605" y="0"/>
                </a:cubicBezTo>
                <a:cubicBezTo>
                  <a:pt x="4081920" y="-40602"/>
                  <a:pt x="4258272" y="-2441"/>
                  <a:pt x="4504380" y="0"/>
                </a:cubicBezTo>
                <a:cubicBezTo>
                  <a:pt x="4760039" y="21121"/>
                  <a:pt x="4866555" y="-1351"/>
                  <a:pt x="5101346" y="0"/>
                </a:cubicBezTo>
                <a:cubicBezTo>
                  <a:pt x="5336279" y="1859"/>
                  <a:pt x="5465100" y="30801"/>
                  <a:pt x="5779717" y="0"/>
                </a:cubicBezTo>
                <a:cubicBezTo>
                  <a:pt x="6117018" y="-2879"/>
                  <a:pt x="6273497" y="-5002"/>
                  <a:pt x="6620896" y="0"/>
                </a:cubicBezTo>
                <a:cubicBezTo>
                  <a:pt x="6972306" y="38666"/>
                  <a:pt x="6992056" y="28334"/>
                  <a:pt x="7136458" y="0"/>
                </a:cubicBezTo>
                <a:cubicBezTo>
                  <a:pt x="7325567" y="-61201"/>
                  <a:pt x="7766555" y="-88399"/>
                  <a:pt x="8140446" y="0"/>
                </a:cubicBezTo>
                <a:cubicBezTo>
                  <a:pt x="8140031" y="7748"/>
                  <a:pt x="8139515" y="13015"/>
                  <a:pt x="8140446" y="18288"/>
                </a:cubicBezTo>
                <a:cubicBezTo>
                  <a:pt x="7892673" y="-4012"/>
                  <a:pt x="7668025" y="650"/>
                  <a:pt x="7543480" y="18288"/>
                </a:cubicBezTo>
                <a:cubicBezTo>
                  <a:pt x="7406710" y="-3467"/>
                  <a:pt x="7207646" y="8893"/>
                  <a:pt x="7109323" y="18288"/>
                </a:cubicBezTo>
                <a:cubicBezTo>
                  <a:pt x="6993037" y="49011"/>
                  <a:pt x="6598723" y="59405"/>
                  <a:pt x="6430952" y="18288"/>
                </a:cubicBezTo>
                <a:cubicBezTo>
                  <a:pt x="6284771" y="15315"/>
                  <a:pt x="6162730" y="20350"/>
                  <a:pt x="5915391" y="18288"/>
                </a:cubicBezTo>
                <a:cubicBezTo>
                  <a:pt x="5684668" y="13603"/>
                  <a:pt x="5422852" y="53618"/>
                  <a:pt x="5237020" y="18288"/>
                </a:cubicBezTo>
                <a:cubicBezTo>
                  <a:pt x="5035482" y="26296"/>
                  <a:pt x="4719808" y="55145"/>
                  <a:pt x="4558650" y="18288"/>
                </a:cubicBezTo>
                <a:cubicBezTo>
                  <a:pt x="4375169" y="-35587"/>
                  <a:pt x="4137553" y="12086"/>
                  <a:pt x="3880279" y="18288"/>
                </a:cubicBezTo>
                <a:cubicBezTo>
                  <a:pt x="3624533" y="32648"/>
                  <a:pt x="3467387" y="6480"/>
                  <a:pt x="3201909" y="18288"/>
                </a:cubicBezTo>
                <a:cubicBezTo>
                  <a:pt x="2918126" y="73342"/>
                  <a:pt x="2717830" y="-17156"/>
                  <a:pt x="2604943" y="18288"/>
                </a:cubicBezTo>
                <a:cubicBezTo>
                  <a:pt x="2496133" y="44525"/>
                  <a:pt x="2003915" y="18254"/>
                  <a:pt x="1845168" y="18288"/>
                </a:cubicBezTo>
                <a:cubicBezTo>
                  <a:pt x="1694518" y="14989"/>
                  <a:pt x="1344959" y="44188"/>
                  <a:pt x="1166797" y="18288"/>
                </a:cubicBezTo>
                <a:cubicBezTo>
                  <a:pt x="935925" y="69451"/>
                  <a:pt x="319712" y="-63972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8288"/>
                      <a:gd name="connsiteX1" fmla="*/ 434157 w 8140446"/>
                      <a:gd name="connsiteY1" fmla="*/ 0 h 18288"/>
                      <a:gd name="connsiteX2" fmla="*/ 1193932 w 8140446"/>
                      <a:gd name="connsiteY2" fmla="*/ 0 h 18288"/>
                      <a:gd name="connsiteX3" fmla="*/ 1628089 w 8140446"/>
                      <a:gd name="connsiteY3" fmla="*/ 0 h 18288"/>
                      <a:gd name="connsiteX4" fmla="*/ 2225055 w 8140446"/>
                      <a:gd name="connsiteY4" fmla="*/ 0 h 18288"/>
                      <a:gd name="connsiteX5" fmla="*/ 3066235 w 8140446"/>
                      <a:gd name="connsiteY5" fmla="*/ 0 h 18288"/>
                      <a:gd name="connsiteX6" fmla="*/ 3744605 w 8140446"/>
                      <a:gd name="connsiteY6" fmla="*/ 0 h 18288"/>
                      <a:gd name="connsiteX7" fmla="*/ 4504380 w 8140446"/>
                      <a:gd name="connsiteY7" fmla="*/ 0 h 18288"/>
                      <a:gd name="connsiteX8" fmla="*/ 5101346 w 8140446"/>
                      <a:gd name="connsiteY8" fmla="*/ 0 h 18288"/>
                      <a:gd name="connsiteX9" fmla="*/ 5779717 w 8140446"/>
                      <a:gd name="connsiteY9" fmla="*/ 0 h 18288"/>
                      <a:gd name="connsiteX10" fmla="*/ 6620896 w 8140446"/>
                      <a:gd name="connsiteY10" fmla="*/ 0 h 18288"/>
                      <a:gd name="connsiteX11" fmla="*/ 7136458 w 8140446"/>
                      <a:gd name="connsiteY11" fmla="*/ 0 h 18288"/>
                      <a:gd name="connsiteX12" fmla="*/ 8140446 w 8140446"/>
                      <a:gd name="connsiteY12" fmla="*/ 0 h 18288"/>
                      <a:gd name="connsiteX13" fmla="*/ 8140446 w 8140446"/>
                      <a:gd name="connsiteY13" fmla="*/ 18288 h 18288"/>
                      <a:gd name="connsiteX14" fmla="*/ 7543480 w 8140446"/>
                      <a:gd name="connsiteY14" fmla="*/ 18288 h 18288"/>
                      <a:gd name="connsiteX15" fmla="*/ 7109323 w 8140446"/>
                      <a:gd name="connsiteY15" fmla="*/ 18288 h 18288"/>
                      <a:gd name="connsiteX16" fmla="*/ 6430952 w 8140446"/>
                      <a:gd name="connsiteY16" fmla="*/ 18288 h 18288"/>
                      <a:gd name="connsiteX17" fmla="*/ 5915391 w 8140446"/>
                      <a:gd name="connsiteY17" fmla="*/ 18288 h 18288"/>
                      <a:gd name="connsiteX18" fmla="*/ 5237020 w 8140446"/>
                      <a:gd name="connsiteY18" fmla="*/ 18288 h 18288"/>
                      <a:gd name="connsiteX19" fmla="*/ 4558650 w 8140446"/>
                      <a:gd name="connsiteY19" fmla="*/ 18288 h 18288"/>
                      <a:gd name="connsiteX20" fmla="*/ 3880279 w 8140446"/>
                      <a:gd name="connsiteY20" fmla="*/ 18288 h 18288"/>
                      <a:gd name="connsiteX21" fmla="*/ 3201909 w 8140446"/>
                      <a:gd name="connsiteY21" fmla="*/ 18288 h 18288"/>
                      <a:gd name="connsiteX22" fmla="*/ 2604943 w 8140446"/>
                      <a:gd name="connsiteY22" fmla="*/ 18288 h 18288"/>
                      <a:gd name="connsiteX23" fmla="*/ 1845168 w 8140446"/>
                      <a:gd name="connsiteY23" fmla="*/ 18288 h 18288"/>
                      <a:gd name="connsiteX24" fmla="*/ 1166797 w 8140446"/>
                      <a:gd name="connsiteY24" fmla="*/ 18288 h 18288"/>
                      <a:gd name="connsiteX25" fmla="*/ 0 w 8140446"/>
                      <a:gd name="connsiteY25" fmla="*/ 18288 h 18288"/>
                      <a:gd name="connsiteX26" fmla="*/ 0 w 8140446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8288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314" y="7702"/>
                          <a:pt x="8140234" y="13511"/>
                          <a:pt x="8140446" y="18288"/>
                        </a:cubicBezTo>
                        <a:cubicBezTo>
                          <a:pt x="7906329" y="-3043"/>
                          <a:pt x="7681180" y="27465"/>
                          <a:pt x="7543480" y="18288"/>
                        </a:cubicBezTo>
                        <a:cubicBezTo>
                          <a:pt x="7405780" y="9111"/>
                          <a:pt x="7216607" y="3660"/>
                          <a:pt x="7109323" y="18288"/>
                        </a:cubicBezTo>
                        <a:cubicBezTo>
                          <a:pt x="7002039" y="32916"/>
                          <a:pt x="6576231" y="42692"/>
                          <a:pt x="6430952" y="18288"/>
                        </a:cubicBezTo>
                        <a:cubicBezTo>
                          <a:pt x="6285673" y="-6116"/>
                          <a:pt x="6138840" y="34521"/>
                          <a:pt x="5915391" y="18288"/>
                        </a:cubicBezTo>
                        <a:cubicBezTo>
                          <a:pt x="5691942" y="2055"/>
                          <a:pt x="5459460" y="51666"/>
                          <a:pt x="5237020" y="18288"/>
                        </a:cubicBezTo>
                        <a:cubicBezTo>
                          <a:pt x="5014580" y="-15090"/>
                          <a:pt x="4747677" y="40449"/>
                          <a:pt x="4558650" y="18288"/>
                        </a:cubicBezTo>
                        <a:cubicBezTo>
                          <a:pt x="4369623" y="-3873"/>
                          <a:pt x="4146061" y="12568"/>
                          <a:pt x="3880279" y="18288"/>
                        </a:cubicBezTo>
                        <a:cubicBezTo>
                          <a:pt x="3614497" y="24008"/>
                          <a:pt x="3473808" y="-12908"/>
                          <a:pt x="3201909" y="18288"/>
                        </a:cubicBezTo>
                        <a:cubicBezTo>
                          <a:pt x="2930010" y="49484"/>
                          <a:pt x="2728175" y="-3430"/>
                          <a:pt x="2604943" y="18288"/>
                        </a:cubicBezTo>
                        <a:cubicBezTo>
                          <a:pt x="2481711" y="40006"/>
                          <a:pt x="2004334" y="26952"/>
                          <a:pt x="1845168" y="18288"/>
                        </a:cubicBezTo>
                        <a:cubicBezTo>
                          <a:pt x="1686003" y="9624"/>
                          <a:pt x="1375070" y="37580"/>
                          <a:pt x="1166797" y="18288"/>
                        </a:cubicBezTo>
                        <a:cubicBezTo>
                          <a:pt x="958524" y="-1004"/>
                          <a:pt x="342846" y="888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8140446" h="18288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40458" y="8833"/>
                          <a:pt x="8140986" y="9830"/>
                          <a:pt x="8140446" y="18288"/>
                        </a:cubicBezTo>
                        <a:cubicBezTo>
                          <a:pt x="7959314" y="3345"/>
                          <a:pt x="7870113" y="10437"/>
                          <a:pt x="7706289" y="18288"/>
                        </a:cubicBezTo>
                        <a:cubicBezTo>
                          <a:pt x="7542465" y="26139"/>
                          <a:pt x="7157940" y="17482"/>
                          <a:pt x="6865109" y="18288"/>
                        </a:cubicBezTo>
                        <a:cubicBezTo>
                          <a:pt x="6572278" y="19094"/>
                          <a:pt x="6524256" y="38051"/>
                          <a:pt x="6349548" y="18288"/>
                        </a:cubicBezTo>
                        <a:cubicBezTo>
                          <a:pt x="6174840" y="-1475"/>
                          <a:pt x="5951624" y="174"/>
                          <a:pt x="5671177" y="18288"/>
                        </a:cubicBezTo>
                        <a:cubicBezTo>
                          <a:pt x="5390730" y="36402"/>
                          <a:pt x="5222992" y="60058"/>
                          <a:pt x="4829998" y="18288"/>
                        </a:cubicBezTo>
                        <a:cubicBezTo>
                          <a:pt x="4437004" y="-23482"/>
                          <a:pt x="4344181" y="39087"/>
                          <a:pt x="4151627" y="18288"/>
                        </a:cubicBezTo>
                        <a:cubicBezTo>
                          <a:pt x="3959073" y="-2511"/>
                          <a:pt x="3886970" y="32875"/>
                          <a:pt x="3717470" y="18288"/>
                        </a:cubicBezTo>
                        <a:cubicBezTo>
                          <a:pt x="3547970" y="3701"/>
                          <a:pt x="3451521" y="31872"/>
                          <a:pt x="3201909" y="18288"/>
                        </a:cubicBezTo>
                        <a:cubicBezTo>
                          <a:pt x="2952297" y="4704"/>
                          <a:pt x="2543413" y="6029"/>
                          <a:pt x="2360729" y="18288"/>
                        </a:cubicBezTo>
                        <a:cubicBezTo>
                          <a:pt x="2178045" y="30547"/>
                          <a:pt x="1906056" y="25847"/>
                          <a:pt x="1682359" y="18288"/>
                        </a:cubicBezTo>
                        <a:cubicBezTo>
                          <a:pt x="1458662" y="10730"/>
                          <a:pt x="1330405" y="8046"/>
                          <a:pt x="1166797" y="18288"/>
                        </a:cubicBezTo>
                        <a:cubicBezTo>
                          <a:pt x="1003189" y="28530"/>
                          <a:pt x="278098" y="19533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0F621-C675-1BEA-5071-1A3220034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Securing for ourselves food, drink, clothes, &amp; shelter.</a:t>
            </a:r>
            <a:endParaRPr lang="en-US" sz="3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Securing those things that make this life, this existence more pleasant.</a:t>
            </a:r>
            <a:endParaRPr lang="en-US" sz="3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Finding a mate &amp; rearing a family. </a:t>
            </a:r>
            <a:endParaRPr lang="en-US" sz="3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Fearing God, loving Him, &amp; serving Him (</a:t>
            </a:r>
            <a:r>
              <a:rPr lang="en-US" sz="3200" b="1" kern="1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Eccl. 12:13</a:t>
            </a: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US" sz="3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Loving our neighbor &amp; doing good to Him (</a:t>
            </a:r>
            <a:r>
              <a:rPr lang="en-US" sz="3200" b="1" kern="1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Matt. 22:34-40</a:t>
            </a: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1876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147</TotalTime>
  <Words>914</Words>
  <Application>Microsoft Macintosh PowerPoint</Application>
  <PresentationFormat>On-screen Show (4:3)</PresentationFormat>
  <Paragraphs>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Georgia</vt:lpstr>
      <vt:lpstr>Times New Roman</vt:lpstr>
      <vt:lpstr>Office Theme</vt:lpstr>
      <vt:lpstr>A Common Approach to Life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Life Consists Of…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Rice</dc:creator>
  <cp:lastModifiedBy>Ian Rice</cp:lastModifiedBy>
  <cp:revision>4</cp:revision>
  <dcterms:created xsi:type="dcterms:W3CDTF">2023-05-06T21:29:44Z</dcterms:created>
  <dcterms:modified xsi:type="dcterms:W3CDTF">2023-05-07T21:05:40Z</dcterms:modified>
</cp:coreProperties>
</file>