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3" r:id="rId3"/>
    <p:sldId id="274" r:id="rId4"/>
    <p:sldId id="257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6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0"/>
  </p:normalViewPr>
  <p:slideViewPr>
    <p:cSldViewPr snapToGrid="0">
      <p:cViewPr varScale="1">
        <p:scale>
          <a:sx n="116" d="100"/>
          <a:sy n="116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3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1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4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6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9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7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8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2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1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00725-DFC6-7F49-A827-3C423D5856EC}" type="datetimeFigureOut">
              <a:rPr lang="en-US" smtClean="0"/>
              <a:t>9/11/22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4BA77-8317-7043-9747-CAAADC04D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2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medlineplus.gov/abortion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britannica.com/science/abortion-pregnanc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Fetal ultrasound - Mayo Clinic">
            <a:extLst>
              <a:ext uri="{FF2B5EF4-FFF2-40B4-BE49-F238E27FC236}">
                <a16:creationId xmlns:a16="http://schemas.microsoft.com/office/drawing/2014/main" id="{16C13A50-6A96-1174-7F42-F0BD985BB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2" b="3658"/>
          <a:stretch/>
        </p:blipFill>
        <p:spPr bwMode="auto">
          <a:xfrm>
            <a:off x="20" y="10"/>
            <a:ext cx="91417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47" name="Rectangle 2564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EB108-3CB4-4C34-71A9-B111D8090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aramond" panose="02020404030301010803" pitchFamily="18" charset="0"/>
              </a:rPr>
              <a:t>God’s View of Life Versus Abortion</a:t>
            </a:r>
          </a:p>
        </p:txBody>
      </p:sp>
      <p:cxnSp>
        <p:nvCxnSpPr>
          <p:cNvPr id="25648" name="Straight Connector 2564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46" name="Straight Connector 2564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73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ABD6E-9910-F62E-C69E-5B0C794F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68" y="1"/>
            <a:ext cx="7577723" cy="1035585"/>
          </a:xfrm>
        </p:spPr>
        <p:txBody>
          <a:bodyPr>
            <a:norm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Abortion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4F10F-5B9C-19A5-F1FC-63923E07A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68" y="1035586"/>
            <a:ext cx="4616189" cy="5822414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en-US" sz="5100" b="1" dirty="0">
                <a:latin typeface="Garamond" panose="02020404030301010803" pitchFamily="18" charset="0"/>
              </a:rPr>
              <a:t>An abortion is a </a:t>
            </a:r>
            <a:r>
              <a:rPr lang="en-US" sz="5100" b="1" dirty="0">
                <a:highlight>
                  <a:srgbClr val="FFFF00"/>
                </a:highlight>
                <a:latin typeface="Garamond" panose="02020404030301010803" pitchFamily="18" charset="0"/>
              </a:rPr>
              <a:t>procedure to end a pregnancy</a:t>
            </a:r>
            <a:r>
              <a:rPr lang="en-US" sz="5100" b="1" dirty="0">
                <a:latin typeface="Garamond" panose="02020404030301010803" pitchFamily="18" charset="0"/>
              </a:rPr>
              <a:t>. It is done by a licensed health care professional. It can be done two different ways:</a:t>
            </a:r>
          </a:p>
          <a:p>
            <a:pPr fontAlgn="base"/>
            <a:r>
              <a:rPr lang="en-US" sz="5100" b="1" dirty="0">
                <a:latin typeface="Garamond" panose="02020404030301010803" pitchFamily="18" charset="0"/>
              </a:rPr>
              <a:t>Medication abortion, which uses </a:t>
            </a:r>
            <a:r>
              <a:rPr lang="en-US" sz="5100" b="1" dirty="0">
                <a:highlight>
                  <a:srgbClr val="FFFF00"/>
                </a:highlight>
                <a:latin typeface="Garamond" panose="02020404030301010803" pitchFamily="18" charset="0"/>
              </a:rPr>
              <a:t>medicines to end the pregnancy</a:t>
            </a:r>
            <a:r>
              <a:rPr lang="en-US" sz="5100" b="1" dirty="0">
                <a:latin typeface="Garamond" panose="02020404030301010803" pitchFamily="18" charset="0"/>
              </a:rPr>
              <a:t>. It is sometimes called a "medical abortion" or "abortion with pills."</a:t>
            </a:r>
          </a:p>
          <a:p>
            <a:pPr fontAlgn="base"/>
            <a:r>
              <a:rPr lang="en-US" sz="5100" b="1" dirty="0">
                <a:latin typeface="Garamond" panose="02020404030301010803" pitchFamily="18" charset="0"/>
              </a:rPr>
              <a:t>Procedural abortion, </a:t>
            </a:r>
            <a:r>
              <a:rPr lang="en-US" sz="5100" b="1" dirty="0">
                <a:highlight>
                  <a:srgbClr val="FFFF00"/>
                </a:highlight>
                <a:latin typeface="Garamond" panose="02020404030301010803" pitchFamily="18" charset="0"/>
              </a:rPr>
              <a:t>a procedure to remove the pregnancy</a:t>
            </a:r>
            <a:r>
              <a:rPr lang="en-US" sz="5100" b="1" dirty="0">
                <a:latin typeface="Garamond" panose="02020404030301010803" pitchFamily="18" charset="0"/>
              </a:rPr>
              <a:t> from the uterus. It is sometimes called a "surgical abortion."</a:t>
            </a:r>
          </a:p>
          <a:p>
            <a:pPr marL="0" indent="0" fontAlgn="base">
              <a:buNone/>
            </a:pPr>
            <a:r>
              <a:rPr lang="en-US" sz="5600" b="1" dirty="0">
                <a:latin typeface="Garamond" panose="02020404030301010803" pitchFamily="18" charset="0"/>
                <a:hlinkClick r:id="rId2"/>
              </a:rPr>
              <a:t>https://medlineplus.gov/abortion.html</a:t>
            </a:r>
            <a:endParaRPr lang="en-US" sz="5600" dirty="0"/>
          </a:p>
          <a:p>
            <a:endParaRPr lang="en-US" sz="1400" dirty="0"/>
          </a:p>
        </p:txBody>
      </p:sp>
      <p:pic>
        <p:nvPicPr>
          <p:cNvPr id="4" name="Picture 6" descr="Fetal ultrasound - Mayo Clinic">
            <a:extLst>
              <a:ext uri="{FF2B5EF4-FFF2-40B4-BE49-F238E27FC236}">
                <a16:creationId xmlns:a16="http://schemas.microsoft.com/office/drawing/2014/main" id="{6E7D721D-9EFE-FDAC-CA93-1E33F1B0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2" b="3658"/>
          <a:stretch/>
        </p:blipFill>
        <p:spPr bwMode="auto">
          <a:xfrm>
            <a:off x="5039525" y="2716104"/>
            <a:ext cx="3591379" cy="269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4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ABD6E-9910-F62E-C69E-5B0C794F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" y="33053"/>
            <a:ext cx="7808957" cy="837281"/>
          </a:xfrm>
        </p:spPr>
        <p:txBody>
          <a:bodyPr>
            <a:norm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Abortion in our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4F10F-5B9C-19A5-F1FC-63923E07A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35" y="837283"/>
            <a:ext cx="4951389" cy="602071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2000" b="1" dirty="0">
                <a:latin typeface="Garamond" panose="02020404030301010803" pitchFamily="18" charset="0"/>
              </a:rPr>
              <a:t>The public debate of the issue has demonstrated the enormous </a:t>
            </a:r>
            <a:r>
              <a:rPr lang="en-US" sz="2000" b="1" dirty="0">
                <a:highlight>
                  <a:srgbClr val="FFFF00"/>
                </a:highlight>
                <a:latin typeface="Garamond" panose="02020404030301010803" pitchFamily="18" charset="0"/>
              </a:rPr>
              <a:t>difficulties experienced by political institutions</a:t>
            </a:r>
            <a:r>
              <a:rPr lang="en-US" sz="2000" b="1" dirty="0">
                <a:latin typeface="Garamond" panose="02020404030301010803" pitchFamily="18" charset="0"/>
              </a:rPr>
              <a:t> in grappling with the complex and ambiguous ethical problems raised by the question of abortion. </a:t>
            </a:r>
            <a:r>
              <a:rPr lang="en-US" sz="2000" b="1" dirty="0">
                <a:highlight>
                  <a:srgbClr val="FFFF00"/>
                </a:highlight>
                <a:latin typeface="Garamond" panose="02020404030301010803" pitchFamily="18" charset="0"/>
              </a:rPr>
              <a:t>Opponents of abortion</a:t>
            </a:r>
            <a:r>
              <a:rPr lang="en-US" sz="2000" b="1" dirty="0">
                <a:latin typeface="Garamond" panose="02020404030301010803" pitchFamily="18" charset="0"/>
              </a:rPr>
              <a:t>, or of abortion for any reason other than to save the life of the mother, </a:t>
            </a:r>
            <a:r>
              <a:rPr lang="en-US" sz="2000" b="1" dirty="0">
                <a:highlight>
                  <a:srgbClr val="FFFF00"/>
                </a:highlight>
                <a:latin typeface="Garamond" panose="02020404030301010803" pitchFamily="18" charset="0"/>
              </a:rPr>
              <a:t>argue that there is no rational basis for distinguishing the fetus from a newborn infant</a:t>
            </a:r>
            <a:r>
              <a:rPr lang="en-US" sz="2000" b="1" dirty="0">
                <a:latin typeface="Garamond" panose="02020404030301010803" pitchFamily="18" charset="0"/>
              </a:rPr>
              <a:t>; each is totally dependent and potentially a member of society, and each possesses a degree of humanity. </a:t>
            </a:r>
            <a:r>
              <a:rPr lang="en-US" sz="2000" b="1" dirty="0">
                <a:highlight>
                  <a:srgbClr val="FFFF00"/>
                </a:highlight>
                <a:latin typeface="Garamond" panose="02020404030301010803" pitchFamily="18" charset="0"/>
              </a:rPr>
              <a:t>Proponents of liberalized regulation of abortion hold that only a woman herself, rather than the state, has the right to manage her pregnancy </a:t>
            </a:r>
            <a:r>
              <a:rPr lang="en-US" sz="2000" b="1" dirty="0">
                <a:latin typeface="Garamond" panose="02020404030301010803" pitchFamily="18" charset="0"/>
              </a:rPr>
              <a:t>and that the alternative to legal, medically supervised abortion is illegal and demonstrably dangerous, if not deadly, abortion.</a:t>
            </a:r>
          </a:p>
          <a:p>
            <a:pPr marL="0" indent="0" fontAlgn="base">
              <a:buNone/>
            </a:pPr>
            <a:r>
              <a:rPr lang="en-US" sz="2000" b="1" dirty="0">
                <a:latin typeface="Garamond" panose="02020404030301010803" pitchFamily="18" charset="0"/>
                <a:hlinkClick r:id="rId2"/>
              </a:rPr>
              <a:t>https://www.britannica.com/science/abortion-pregnancy</a:t>
            </a:r>
            <a:endParaRPr lang="en-US" sz="2000" b="1" dirty="0">
              <a:latin typeface="Garamond" panose="02020404030301010803" pitchFamily="18" charset="0"/>
            </a:endParaRPr>
          </a:p>
        </p:txBody>
      </p:sp>
      <p:pic>
        <p:nvPicPr>
          <p:cNvPr id="4" name="Picture 6" descr="Fetal ultrasound - Mayo Clinic">
            <a:extLst>
              <a:ext uri="{FF2B5EF4-FFF2-40B4-BE49-F238E27FC236}">
                <a16:creationId xmlns:a16="http://schemas.microsoft.com/office/drawing/2014/main" id="{6E7D721D-9EFE-FDAC-CA93-1E33F1B0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2" b="3658"/>
          <a:stretch/>
        </p:blipFill>
        <p:spPr bwMode="auto">
          <a:xfrm>
            <a:off x="5039525" y="2716104"/>
            <a:ext cx="3591379" cy="269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95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So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 created man in His </a:t>
            </a:r>
            <a:r>
              <a:rPr lang="en-US" b="1" i="1" dirty="0">
                <a:solidFill>
                  <a:srgbClr val="FFFF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own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 image</a:t>
            </a:r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; in the image of God He created him; 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male and female He created them</a:t>
            </a:r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. (Gen. 1:27, NKJV)</a:t>
            </a:r>
          </a:p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For You have made him a little lower than the angels, and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You have crowned him with glory and honor. 6 You have made him to have dominion over the works of Your hands</a:t>
            </a:r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; You have put all </a:t>
            </a:r>
            <a:r>
              <a:rPr lang="en-US" b="1" i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things</a:t>
            </a:r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 under his feet, 7 all sheep and oxen—even the beasts of the field, 8 the birds of the air, and the fish of the sea that pass through the paths of the seas. (Psa. 8:5-8, NKJV)</a:t>
            </a:r>
          </a:p>
          <a:p>
            <a:endParaRPr lang="en-US" sz="2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63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2050180"/>
            <a:ext cx="8297078" cy="444977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Surely for your lifeblood I will demand 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a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reckoning; 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from the hand of every beast I will require it, and from the hand of man. From the hand of every man’s brother I will require the life of man. 6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“Whoever sheds man’s blood, by man his blood shall be shed; 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For in the image of God He made man. (Gen. 9:5-6, NKJV)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‘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Whoever kills any man shall surely be put to death. 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18 Whoever kills an animal shall make it good, animal for animal.19 ‘If a man causes disfigurement of his neighbor, as he has done, so shall it be done to him— 20 fracture for fracture, eye for eye, tooth for tooth; as he has caused disfigurement of a man, so shall it be done to him. 21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And whoever kills an animal shall restore it; but whoever kills a man shall be put to death. 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(Lev. 24:17-22, NKJV)</a:t>
            </a:r>
          </a:p>
          <a:p>
            <a:endParaRPr lang="en-US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2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If men fight, and hurt a woman with child, so that she gives birth prematurely, yet no harm follows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 he shall surely be punished accordingly as the woman’s husband imposes on him; and he shall pay as the judges 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determine.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 23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But if </a:t>
            </a:r>
            <a:r>
              <a:rPr lang="en-US" b="1" i="1" dirty="0">
                <a:solidFill>
                  <a:srgbClr val="FFFF00"/>
                </a:solidFill>
                <a:latin typeface="Garamond" panose="02020404030301010803" pitchFamily="18" charset="0"/>
              </a:rPr>
              <a:t>any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 harm follows, then you shall give life for life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 24 eye for eye, tooth for tooth, hand for hand, foot for foot, 25 burn for burn, wound for wound, stripe for stripe. (Exod. 21:22-25, NKJV)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Keep yourself far from a false matter; 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do not kill the innocent and righteous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. For I will not justify the wicked. (Exod. 23:7, NKJV)</a:t>
            </a:r>
          </a:p>
          <a:p>
            <a:endParaRPr lang="en-US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2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‘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Cursed </a:t>
            </a:r>
            <a:r>
              <a:rPr lang="en-US" b="1" i="1" dirty="0">
                <a:solidFill>
                  <a:srgbClr val="FFFF00"/>
                </a:solidFill>
                <a:latin typeface="Garamond" panose="02020404030301010803" pitchFamily="18" charset="0"/>
              </a:rPr>
              <a:t>is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 the one who takes a bribe to slay an innocent person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.’ And all the people shall say, ‘Amen!’ (Duet. 27:25, NKJV)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Did not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He who made me in the womb 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make them?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Did not the same One fashion us in the womb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? (Job 31:15, NKJV)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I was cast upon You from birth.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From My mother’s womb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You 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have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been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My God. (Psa. 22:10, NKJV)</a:t>
            </a:r>
          </a:p>
          <a:p>
            <a:endParaRPr lang="en-US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56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Behold, 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children </a:t>
            </a:r>
            <a:r>
              <a:rPr lang="en-US" sz="32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are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 a heritage from the Lord, the fruit of the womb </a:t>
            </a:r>
            <a:r>
              <a:rPr lang="en-US" sz="32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is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 a reward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. 4 Like arrows in the hand of a warrior, so </a:t>
            </a:r>
            <a:r>
              <a:rPr lang="en-US" sz="3200" b="1" i="1" dirty="0">
                <a:solidFill>
                  <a:schemeClr val="bg1"/>
                </a:solidFill>
                <a:latin typeface="Garamond" panose="02020404030301010803" pitchFamily="18" charset="0"/>
              </a:rPr>
              <a:t>are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 the children of one’s youth. 5 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Happy </a:t>
            </a:r>
            <a:r>
              <a:rPr lang="en-US" sz="32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is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 the man who has his quiver full of them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; They shall not be ashamed, but shall speak with their enemies in the gate. (Psa. 127:3-5, NKJV)</a:t>
            </a:r>
          </a:p>
          <a:p>
            <a:endParaRPr lang="en-US" sz="2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7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8061970" cy="4306552"/>
          </a:xfrm>
        </p:spPr>
        <p:txBody>
          <a:bodyPr>
            <a:no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For </a:t>
            </a:r>
            <a:r>
              <a:rPr lang="en-US" sz="2500" b="1" dirty="0">
                <a:solidFill>
                  <a:srgbClr val="FFFF00"/>
                </a:solidFill>
                <a:latin typeface="Garamond" panose="02020404030301010803" pitchFamily="18" charset="0"/>
              </a:rPr>
              <a:t>You formed my inward parts; You covered me in my mother’s womb. 14 I will praise You, for I am fearfully </a:t>
            </a:r>
            <a:r>
              <a:rPr lang="en-US" sz="25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and</a:t>
            </a:r>
            <a:r>
              <a:rPr lang="en-US" sz="2500" b="1" dirty="0">
                <a:solidFill>
                  <a:srgbClr val="FFFF00"/>
                </a:solidFill>
                <a:latin typeface="Garamond" panose="02020404030301010803" pitchFamily="18" charset="0"/>
              </a:rPr>
              <a:t> wonderfully made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; Marvelous are Your works, and </a:t>
            </a:r>
            <a:r>
              <a:rPr lang="en-US" sz="2500" b="1" i="1" dirty="0">
                <a:solidFill>
                  <a:schemeClr val="bg1"/>
                </a:solidFill>
                <a:latin typeface="Garamond" panose="02020404030301010803" pitchFamily="18" charset="0"/>
              </a:rPr>
              <a:t>that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 my soul knows very well. 15 My frame was not hidden from You, when I was made in secret, </a:t>
            </a:r>
            <a:r>
              <a:rPr lang="en-US" sz="2500" b="1" i="1" dirty="0">
                <a:solidFill>
                  <a:schemeClr val="bg1"/>
                </a:solidFill>
                <a:latin typeface="Garamond" panose="02020404030301010803" pitchFamily="18" charset="0"/>
              </a:rPr>
              <a:t>and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 skillfully wrought in the lowest parts of the earth. 16 </a:t>
            </a:r>
            <a:r>
              <a:rPr lang="en-US" sz="2500" b="1" dirty="0">
                <a:solidFill>
                  <a:srgbClr val="FFFF00"/>
                </a:solidFill>
                <a:latin typeface="Garamond" panose="02020404030301010803" pitchFamily="18" charset="0"/>
              </a:rPr>
              <a:t>Your eyes saw my substance, being yet unformed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. and in Your book they all were written, the days fashioned for me, when </a:t>
            </a:r>
            <a:r>
              <a:rPr lang="en-US" sz="2500" b="1" i="1" dirty="0">
                <a:solidFill>
                  <a:schemeClr val="bg1"/>
                </a:solidFill>
                <a:latin typeface="Garamond" panose="02020404030301010803" pitchFamily="18" charset="0"/>
              </a:rPr>
              <a:t>as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sz="2500" b="1" i="1" dirty="0">
                <a:solidFill>
                  <a:schemeClr val="bg1"/>
                </a:solidFill>
                <a:latin typeface="Garamond" panose="02020404030301010803" pitchFamily="18" charset="0"/>
              </a:rPr>
              <a:t>yet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sz="2500" b="1" i="1" dirty="0">
                <a:solidFill>
                  <a:schemeClr val="bg1"/>
                </a:solidFill>
                <a:latin typeface="Garamond" panose="02020404030301010803" pitchFamily="18" charset="0"/>
              </a:rPr>
              <a:t>there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sz="2500" b="1" i="1" dirty="0">
                <a:solidFill>
                  <a:schemeClr val="bg1"/>
                </a:solidFill>
                <a:latin typeface="Garamond" panose="02020404030301010803" pitchFamily="18" charset="0"/>
              </a:rPr>
              <a:t>were</a:t>
            </a: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 none of them. 17 How precious also are Your thoughts to me, O God! How great is the sum of them! (Psa. 139:13-17, NKJV)</a:t>
            </a:r>
          </a:p>
        </p:txBody>
      </p:sp>
    </p:spTree>
    <p:extLst>
      <p:ext uri="{BB962C8B-B14F-4D97-AF65-F5344CB8AC3E}">
        <p14:creationId xmlns:p14="http://schemas.microsoft.com/office/powerpoint/2010/main" val="104397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16 These six </a:t>
            </a:r>
            <a:r>
              <a:rPr lang="en-US" sz="3200" b="1" i="1" dirty="0">
                <a:solidFill>
                  <a:schemeClr val="bg1"/>
                </a:solidFill>
                <a:latin typeface="Garamond" panose="02020404030301010803" pitchFamily="18" charset="0"/>
              </a:rPr>
              <a:t>things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 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the Lord hates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, yes, seven </a:t>
            </a:r>
            <a:r>
              <a:rPr lang="en-US" sz="3200" b="1" i="1" dirty="0">
                <a:solidFill>
                  <a:schemeClr val="bg1"/>
                </a:solidFill>
                <a:latin typeface="Garamond" panose="02020404030301010803" pitchFamily="18" charset="0"/>
              </a:rPr>
              <a:t>are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 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an abomination to Him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: 17 A proud look, a lying tongue, </a:t>
            </a:r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hands that shed innocent blood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, 18 A heart that devises wicked plans, feet that are swift in running to evil, 19 A false witness </a:t>
            </a:r>
            <a:r>
              <a:rPr lang="en-US" sz="3200" b="1" i="1" dirty="0">
                <a:solidFill>
                  <a:schemeClr val="bg1"/>
                </a:solidFill>
                <a:latin typeface="Garamond" panose="02020404030301010803" pitchFamily="18" charset="0"/>
              </a:rPr>
              <a:t>who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 speaks lies,  and one who sows discord among brethren. (Prov. 6:16-19, NKJV)</a:t>
            </a:r>
          </a:p>
          <a:p>
            <a:endParaRPr lang="en-US" sz="2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6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06" y="592843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93" y="1789472"/>
            <a:ext cx="8977921" cy="452443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As 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you do not know 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what </a:t>
            </a:r>
            <a:r>
              <a:rPr lang="en-US" sz="2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is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 the way of the wind, </a:t>
            </a:r>
            <a:r>
              <a:rPr lang="en-US" sz="2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or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 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how the bones </a:t>
            </a:r>
            <a:r>
              <a:rPr lang="en-US" sz="24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grow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 in the womb of her who is with child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, so you do not know the works of 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God who makes everything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. (Eccl. 11:5, NKJV)</a:t>
            </a:r>
          </a:p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“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Can a woman 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forget her nursing child, and 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not have compassion on the son of her womb? 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Surely they may forget, yet I will not forget you. (Isa. 49:15, NKJV)</a:t>
            </a:r>
          </a:p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Then from Tirzah, 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Menahem attacked </a:t>
            </a:r>
            <a:r>
              <a:rPr lang="en-US" sz="2400" b="1" dirty="0" err="1">
                <a:solidFill>
                  <a:srgbClr val="FFFF00"/>
                </a:solidFill>
                <a:latin typeface="Garamond" panose="02020404030301010803" pitchFamily="18" charset="0"/>
              </a:rPr>
              <a:t>Tiphsah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, all who </a:t>
            </a:r>
            <a:r>
              <a:rPr lang="en-US" sz="2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were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 there, and its territory. 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Because they did not surrender, therefore he attacked </a:t>
            </a:r>
            <a:r>
              <a:rPr lang="en-US" sz="2400" b="1" i="1" dirty="0">
                <a:solidFill>
                  <a:srgbClr val="FFFF00"/>
                </a:solidFill>
                <a:latin typeface="Garamond" panose="02020404030301010803" pitchFamily="18" charset="0"/>
              </a:rPr>
              <a:t>it.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 All the women there who were with child he ripped open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. (2 Ki. 15:16, NKJV)</a:t>
            </a:r>
          </a:p>
          <a:p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“</a:t>
            </a:r>
            <a:r>
              <a:rPr lang="en-US" sz="2400" b="1" dirty="0">
                <a:solidFill>
                  <a:srgbClr val="FFFF00"/>
                </a:solidFill>
                <a:latin typeface="Garamond" panose="02020404030301010803" pitchFamily="18" charset="0"/>
              </a:rPr>
              <a:t>Before I formed you in the womb I knew you; before you were born I sanctified you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; I ordained you a prophet to the nations.”(Jer. 1:5, NKJV)</a:t>
            </a:r>
          </a:p>
        </p:txBody>
      </p:sp>
    </p:spTree>
    <p:extLst>
      <p:ext uri="{BB962C8B-B14F-4D97-AF65-F5344CB8AC3E}">
        <p14:creationId xmlns:p14="http://schemas.microsoft.com/office/powerpoint/2010/main" val="380129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And even as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they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did not like to retain God in </a:t>
            </a:r>
            <a:r>
              <a:rPr lang="en-US" b="1" i="1" dirty="0">
                <a:solidFill>
                  <a:srgbClr val="FFFF00"/>
                </a:solidFill>
                <a:latin typeface="Garamond" panose="02020404030301010803" pitchFamily="18" charset="0"/>
              </a:rPr>
              <a:t>their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knowledge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 God gave them over to a debased mind, to do those things which are not fitting; 29 being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filled with all unrighteousness, sexual immorality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 wickedness, covetousness, maliciousness; full of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envy,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murder, strife, deceit, 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evil-mindedness; 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they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are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whisperers, 30 backbiters,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haters of God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 violent, proud, boasters, inventors of evil things, disobedient to parents, 31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undiscerning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 untrustworthy,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unloving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, unforgiving,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unmerciful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; 32 who, knowing the righteous judgment of God, that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those who practice such things are deserving of death, not only do the same but also approve of those who practice them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. (Rom. 1:28-32, NKJV)</a:t>
            </a:r>
          </a:p>
        </p:txBody>
      </p:sp>
    </p:spTree>
    <p:extLst>
      <p:ext uri="{BB962C8B-B14F-4D97-AF65-F5344CB8AC3E}">
        <p14:creationId xmlns:p14="http://schemas.microsoft.com/office/powerpoint/2010/main" val="24348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And it happened, when Elizabeth heard the greeting of Mary, that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the </a:t>
            </a:r>
            <a:r>
              <a:rPr lang="en-US" b="1" u="sng" dirty="0">
                <a:solidFill>
                  <a:srgbClr val="FFFF00"/>
                </a:solidFill>
                <a:latin typeface="Garamond" panose="02020404030301010803" pitchFamily="18" charset="0"/>
              </a:rPr>
              <a:t>babe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 leaped in her womb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; and Elizabeth was filled with the Holy Spirit. (Lk. 1:41, NKJV)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And this 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will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 </a:t>
            </a:r>
            <a:r>
              <a:rPr lang="en-US" b="1" i="1" dirty="0">
                <a:solidFill>
                  <a:schemeClr val="bg1"/>
                </a:solidFill>
                <a:latin typeface="Garamond" panose="02020404030301010803" pitchFamily="18" charset="0"/>
              </a:rPr>
              <a:t>be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 the sign to you: You will find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a </a:t>
            </a:r>
            <a:r>
              <a:rPr lang="en-US" b="1" u="sng" dirty="0">
                <a:solidFill>
                  <a:srgbClr val="FFFF00"/>
                </a:solidFill>
                <a:latin typeface="Garamond" panose="02020404030301010803" pitchFamily="18" charset="0"/>
              </a:rPr>
              <a:t>Babe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wrapped in swaddling cloths, lying in a manger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. (Lk. 2:12, NKJV)</a:t>
            </a:r>
          </a:p>
        </p:txBody>
      </p:sp>
    </p:spTree>
    <p:extLst>
      <p:ext uri="{BB962C8B-B14F-4D97-AF65-F5344CB8AC3E}">
        <p14:creationId xmlns:p14="http://schemas.microsoft.com/office/powerpoint/2010/main" val="34405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Open Holy Bible On A Table Beautiful Red Wall Background Stock Photo -  Download Image Now - iStock">
            <a:extLst>
              <a:ext uri="{FF2B5EF4-FFF2-40B4-BE49-F238E27FC236}">
                <a16:creationId xmlns:a16="http://schemas.microsoft.com/office/drawing/2014/main" id="{BB36AAF6-903F-BAFC-4AAE-66B56BADC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r="68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FCB95-FEF3-1FEB-5D9F-00D22D6FD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57" y="712268"/>
            <a:ext cx="7807893" cy="11935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God’s Point of View</a:t>
            </a:r>
          </a:p>
        </p:txBody>
      </p:sp>
      <p:sp>
        <p:nvSpPr>
          <p:cNvPr id="1040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2EFFD-2815-4D01-E3E2-011D79FF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457" y="2050181"/>
            <a:ext cx="7807893" cy="412678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God creates life!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God fashions </a:t>
            </a:r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babes</a:t>
            </a:r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in the womb!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Children are a heritage from Him!</a:t>
            </a:r>
          </a:p>
          <a:p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God hates hands that shed innocent blood!</a:t>
            </a:r>
          </a:p>
          <a:p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God wills for all mankind to retain Him in our knowledge!</a:t>
            </a:r>
          </a:p>
          <a:p>
            <a:endParaRPr lang="en-US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88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Fetal ultrasound - Mayo Clinic">
            <a:extLst>
              <a:ext uri="{FF2B5EF4-FFF2-40B4-BE49-F238E27FC236}">
                <a16:creationId xmlns:a16="http://schemas.microsoft.com/office/drawing/2014/main" id="{16C13A50-6A96-1174-7F42-F0BD985BB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2" b="3658"/>
          <a:stretch/>
        </p:blipFill>
        <p:spPr bwMode="auto">
          <a:xfrm>
            <a:off x="20" y="10"/>
            <a:ext cx="91417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47" name="Rectangle 2564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EB108-3CB4-4C34-71A9-B111D8090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aramond" panose="02020404030301010803" pitchFamily="18" charset="0"/>
              </a:rPr>
              <a:t>God’s View of Life Versus Abortion</a:t>
            </a:r>
          </a:p>
        </p:txBody>
      </p:sp>
      <p:cxnSp>
        <p:nvCxnSpPr>
          <p:cNvPr id="25648" name="Straight Connector 2564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46" name="Straight Connector 2564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47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1500</Words>
  <Application>Microsoft Macintosh PowerPoint</Application>
  <PresentationFormat>On-screen Show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Office Theme</vt:lpstr>
      <vt:lpstr>God’s View of Life Versus Abortion</vt:lpstr>
      <vt:lpstr>Abortion Summary</vt:lpstr>
      <vt:lpstr>Abortion in our Society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Point of View</vt:lpstr>
      <vt:lpstr>God’s View of Life Versus Abortion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View of Life vs. Abortion</dc:title>
  <dc:creator>Ian Rice</dc:creator>
  <cp:lastModifiedBy>Ian Rice</cp:lastModifiedBy>
  <cp:revision>6</cp:revision>
  <dcterms:created xsi:type="dcterms:W3CDTF">2022-09-01T18:33:16Z</dcterms:created>
  <dcterms:modified xsi:type="dcterms:W3CDTF">2022-09-11T20:10:09Z</dcterms:modified>
</cp:coreProperties>
</file>