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96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63"/>
  </p:normalViewPr>
  <p:slideViewPr>
    <p:cSldViewPr snapToGrid="0">
      <p:cViewPr varScale="1">
        <p:scale>
          <a:sx n="110" d="100"/>
          <a:sy n="110" d="100"/>
        </p:scale>
        <p:origin x="1920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38D5-7224-284E-AF4C-0C752BE94A0E}" type="datetimeFigureOut">
              <a:rPr lang="en-US" smtClean="0"/>
              <a:t>12/27/25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95E31-F66A-444B-8590-44FBCE71D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30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38D5-7224-284E-AF4C-0C752BE94A0E}" type="datetimeFigureOut">
              <a:rPr lang="en-US" smtClean="0"/>
              <a:t>12/27/25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95E31-F66A-444B-8590-44FBCE71D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619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38D5-7224-284E-AF4C-0C752BE94A0E}" type="datetimeFigureOut">
              <a:rPr lang="en-US" smtClean="0"/>
              <a:t>12/27/25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95E31-F66A-444B-8590-44FBCE71D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498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38D5-7224-284E-AF4C-0C752BE94A0E}" type="datetimeFigureOut">
              <a:rPr lang="en-US" smtClean="0"/>
              <a:t>12/27/25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95E31-F66A-444B-8590-44FBCE71D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932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38D5-7224-284E-AF4C-0C752BE94A0E}" type="datetimeFigureOut">
              <a:rPr lang="en-US" smtClean="0"/>
              <a:t>12/27/25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95E31-F66A-444B-8590-44FBCE71D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62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38D5-7224-284E-AF4C-0C752BE94A0E}" type="datetimeFigureOut">
              <a:rPr lang="en-US" smtClean="0"/>
              <a:t>12/27/25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95E31-F66A-444B-8590-44FBCE71D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321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38D5-7224-284E-AF4C-0C752BE94A0E}" type="datetimeFigureOut">
              <a:rPr lang="en-US" smtClean="0"/>
              <a:t>12/27/25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95E31-F66A-444B-8590-44FBCE71D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769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38D5-7224-284E-AF4C-0C752BE94A0E}" type="datetimeFigureOut">
              <a:rPr lang="en-US" smtClean="0"/>
              <a:t>12/27/25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95E31-F66A-444B-8590-44FBCE71D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242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38D5-7224-284E-AF4C-0C752BE94A0E}" type="datetimeFigureOut">
              <a:rPr lang="en-US" smtClean="0"/>
              <a:t>12/27/25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95E31-F66A-444B-8590-44FBCE71D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819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38D5-7224-284E-AF4C-0C752BE94A0E}" type="datetimeFigureOut">
              <a:rPr lang="en-US" smtClean="0"/>
              <a:t>12/27/25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95E31-F66A-444B-8590-44FBCE71D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31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38D5-7224-284E-AF4C-0C752BE94A0E}" type="datetimeFigureOut">
              <a:rPr lang="en-US" smtClean="0"/>
              <a:t>12/27/25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95E31-F66A-444B-8590-44FBCE71D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375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2738D5-7224-284E-AF4C-0C752BE94A0E}" type="datetimeFigureOut">
              <a:rPr lang="en-US" smtClean="0"/>
              <a:t>12/27/25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295E31-F66A-444B-8590-44FBCE71D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3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9FBBA7-CCF7-988D-DC08-BD5DA3BC8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image of a crown">
            <a:extLst>
              <a:ext uri="{FF2B5EF4-FFF2-40B4-BE49-F238E27FC236}">
                <a16:creationId xmlns:a16="http://schemas.microsoft.com/office/drawing/2014/main" id="{469BDE0B-AA5A-0341-D4D4-BE7414CC77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l="11000" r="-1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248F51-E86B-D531-7A48-069BE4456A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900" y="965200"/>
            <a:ext cx="7696200" cy="3564869"/>
          </a:xfrm>
        </p:spPr>
        <p:txBody>
          <a:bodyPr>
            <a:normAutofit/>
          </a:bodyPr>
          <a:lstStyle/>
          <a:p>
            <a:pPr algn="l"/>
            <a:r>
              <a:rPr lang="en-US" sz="8500" b="1" dirty="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The Book of Psalms</a:t>
            </a:r>
            <a:endParaRPr lang="en-US" sz="8500" dirty="0">
              <a:ln w="22225">
                <a:solidFill>
                  <a:schemeClr val="tx1"/>
                </a:solidFill>
                <a:miter lim="800000"/>
              </a:ln>
              <a:noFill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8654EA-9956-D361-C62C-61786B061A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900" y="4572002"/>
            <a:ext cx="7696200" cy="1202995"/>
          </a:xfrm>
        </p:spPr>
        <p:txBody>
          <a:bodyPr>
            <a:normAutofit/>
          </a:bodyPr>
          <a:lstStyle/>
          <a:p>
            <a:pPr algn="l"/>
            <a:r>
              <a:rPr lang="en-US" sz="2600" b="0" i="1" u="none" strike="noStrike" dirty="0">
                <a:effectLst/>
                <a:latin typeface="-webkit-standard"/>
              </a:rPr>
              <a:t>Survey of the Psalms: Structure, History &amp; Key Features</a:t>
            </a:r>
            <a:endParaRPr lang="en-US" sz="2600" b="1" i="1" dirty="0"/>
          </a:p>
        </p:txBody>
      </p:sp>
    </p:spTree>
    <p:extLst>
      <p:ext uri="{BB962C8B-B14F-4D97-AF65-F5344CB8AC3E}">
        <p14:creationId xmlns:p14="http://schemas.microsoft.com/office/powerpoint/2010/main" val="37871309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B417D-8092-C175-D94E-232D3541C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A3ADD-F69C-F0D4-7AEA-50EA7EFFA8AB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n-US" b="1" dirty="0"/>
              <a:t>United Kingdom Period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D5933-F4C3-2B18-B87B-26FF4931EB2E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b="1" dirty="0"/>
              <a:t>The Wisdom Literature:</a:t>
            </a:r>
          </a:p>
          <a:p>
            <a:pPr lvl="1"/>
            <a:r>
              <a:rPr lang="en-US" dirty="0"/>
              <a:t>Job, Psalms, Proverbs, Ecclesiastes, Song of Solomon.</a:t>
            </a:r>
          </a:p>
          <a:p>
            <a:pPr lvl="1"/>
            <a:r>
              <a:rPr lang="en-US" dirty="0"/>
              <a:t>Since written in poetry, harder to understand than prose.</a:t>
            </a:r>
          </a:p>
          <a:p>
            <a:r>
              <a:rPr lang="en-US" b="1" dirty="0"/>
              <a:t>Time of the writing of the books:</a:t>
            </a:r>
          </a:p>
          <a:p>
            <a:pPr lvl="1"/>
            <a:r>
              <a:rPr lang="en-US" dirty="0"/>
              <a:t>Wisdom literature flourished during days of David &amp; Solomon, particularly in the days of Solomon.</a:t>
            </a:r>
          </a:p>
          <a:p>
            <a:pPr lvl="1"/>
            <a:r>
              <a:rPr lang="en-US" dirty="0"/>
              <a:t>Most written or collected during period of history known as United Kingdom (Cf. Psa. 90; Prov. 25-29).</a:t>
            </a:r>
          </a:p>
        </p:txBody>
      </p:sp>
    </p:spTree>
    <p:extLst>
      <p:ext uri="{BB962C8B-B14F-4D97-AF65-F5344CB8AC3E}">
        <p14:creationId xmlns:p14="http://schemas.microsoft.com/office/powerpoint/2010/main" val="128676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AC591-75FC-C6CA-04E7-201DA5595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25FB1-4CAE-2AEF-0DA1-E20CC5626C20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n-US" b="1" dirty="0"/>
              <a:t>Purpose of the Books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0893B-A265-3237-FAE5-A6A6B26A08AE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en-US" b="1" dirty="0"/>
              <a:t>Job: </a:t>
            </a:r>
            <a:r>
              <a:rPr lang="en-US" dirty="0"/>
              <a:t>Why do men serve God? Is it for gain, or is it because of devotion &amp; commitment?</a:t>
            </a:r>
          </a:p>
          <a:p>
            <a:r>
              <a:rPr lang="en-US" b="1" dirty="0">
                <a:solidFill>
                  <a:srgbClr val="C00000"/>
                </a:solidFill>
              </a:rPr>
              <a:t>Psalms: </a:t>
            </a:r>
            <a:r>
              <a:rPr lang="en-US" dirty="0">
                <a:solidFill>
                  <a:srgbClr val="C00000"/>
                </a:solidFill>
              </a:rPr>
              <a:t>The Jewish hymnal.</a:t>
            </a:r>
          </a:p>
          <a:p>
            <a:r>
              <a:rPr lang="en-US" b="1" dirty="0"/>
              <a:t>Proverbs: </a:t>
            </a:r>
            <a:r>
              <a:rPr lang="en-US" dirty="0"/>
              <a:t>A collection of principles containing distilled wisdom of the ages.</a:t>
            </a:r>
          </a:p>
          <a:p>
            <a:r>
              <a:rPr lang="en-US" b="1" dirty="0"/>
              <a:t>Ecclesiastes: </a:t>
            </a:r>
            <a:r>
              <a:rPr lang="en-US" dirty="0"/>
              <a:t>What is the meaning of life under the sun? What really matters?</a:t>
            </a:r>
          </a:p>
          <a:p>
            <a:r>
              <a:rPr lang="en-US" b="1" dirty="0"/>
              <a:t>Song of Solomon: </a:t>
            </a:r>
            <a:r>
              <a:rPr lang="en-US" dirty="0"/>
              <a:t>A love story.</a:t>
            </a:r>
          </a:p>
        </p:txBody>
      </p:sp>
    </p:spTree>
    <p:extLst>
      <p:ext uri="{BB962C8B-B14F-4D97-AF65-F5344CB8AC3E}">
        <p14:creationId xmlns:p14="http://schemas.microsoft.com/office/powerpoint/2010/main" val="180442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69811-8BBE-63B8-195A-E102596BAD1A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Historical Range of the Psalms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60E72-E4B3-EA55-0A8E-FA6BA26CBC7C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3200" dirty="0"/>
              <a:t> 150 inspired songs</a:t>
            </a:r>
          </a:p>
          <a:p>
            <a:pPr>
              <a:buFont typeface="Wingdings" pitchFamily="2" charset="2"/>
              <a:buChar char="q"/>
            </a:pPr>
            <a:r>
              <a:rPr lang="en-US" sz="3200" dirty="0"/>
              <a:t> Internal timestamps reveal a </a:t>
            </a:r>
            <a:r>
              <a:rPr lang="en-US" sz="3200" b="1" dirty="0"/>
              <a:t>900-year span</a:t>
            </a:r>
            <a:endParaRPr lang="en-US" sz="3200" dirty="0"/>
          </a:p>
          <a:p>
            <a:pPr lvl="1">
              <a:buFont typeface="Wingdings" pitchFamily="2" charset="2"/>
              <a:buChar char="§"/>
            </a:pPr>
            <a:r>
              <a:rPr lang="en-US" sz="2800" b="1" dirty="0"/>
              <a:t>Psalm 90</a:t>
            </a:r>
            <a:r>
              <a:rPr lang="en-US" sz="2800" dirty="0"/>
              <a:t> — by Moses (~1400 BC)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b="1" dirty="0"/>
              <a:t>Psalms 74 &amp; 79</a:t>
            </a:r>
            <a:r>
              <a:rPr lang="en-US" sz="2800" dirty="0"/>
              <a:t> — destruction of temple/Jerusalem (586 BC)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b="1" dirty="0"/>
              <a:t>Psalm 137</a:t>
            </a:r>
            <a:r>
              <a:rPr lang="en-US" sz="2800" dirty="0"/>
              <a:t> — Babylonian Captivity (605–586 BC)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b="1" dirty="0"/>
              <a:t>Psalm 126</a:t>
            </a:r>
            <a:r>
              <a:rPr lang="en-US" sz="2800" dirty="0"/>
              <a:t> — Return from exile (536 BC+)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22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7EC77-4FDF-1FD2-2C40-0C3DBBB97A08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Five-Book Structure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4506B-054E-6484-2377-8D94C2673FC1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3200" dirty="0"/>
              <a:t> Psalms divided into </a:t>
            </a:r>
            <a:r>
              <a:rPr lang="en-US" sz="3200" b="1" dirty="0"/>
              <a:t>5 books</a:t>
            </a:r>
            <a:r>
              <a:rPr lang="en-US" sz="3200" dirty="0"/>
              <a:t>:</a:t>
            </a:r>
          </a:p>
          <a:p>
            <a:pPr lvl="1"/>
            <a:r>
              <a:rPr lang="en-US" sz="2800" dirty="0"/>
              <a:t>Book 1: Ps. 1–41</a:t>
            </a:r>
          </a:p>
          <a:p>
            <a:pPr lvl="1"/>
            <a:r>
              <a:rPr lang="en-US" sz="2800" dirty="0"/>
              <a:t>Book 2: Ps. 42–72</a:t>
            </a:r>
          </a:p>
          <a:p>
            <a:pPr lvl="1"/>
            <a:r>
              <a:rPr lang="en-US" sz="2800" dirty="0"/>
              <a:t>Book 3: Ps. 73–89</a:t>
            </a:r>
          </a:p>
          <a:p>
            <a:pPr lvl="1"/>
            <a:r>
              <a:rPr lang="en-US" sz="2800" dirty="0"/>
              <a:t>Book 4: Ps. 90–106</a:t>
            </a:r>
          </a:p>
          <a:p>
            <a:pPr lvl="1"/>
            <a:r>
              <a:rPr lang="en-US" sz="2800" dirty="0"/>
              <a:t>Book 5: Ps. 107–150</a:t>
            </a:r>
          </a:p>
          <a:p>
            <a:pPr>
              <a:buFont typeface="Wingdings" pitchFamily="2" charset="2"/>
              <a:buChar char="q"/>
            </a:pPr>
            <a:r>
              <a:rPr lang="en-US" sz="3200" dirty="0"/>
              <a:t> Each ends with a </a:t>
            </a:r>
            <a:r>
              <a:rPr lang="en-US" sz="3200" b="1" dirty="0"/>
              <a:t>doxology</a:t>
            </a:r>
            <a:r>
              <a:rPr lang="en-US" sz="3200" dirty="0"/>
              <a:t>: “Blessed be the LORD”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1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41EDE-38AB-CDD1-8562-7D2B06F091D7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Framing the Psalter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E6484-C5B1-C675-C0E9-C43A74B47DC2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 </a:t>
            </a:r>
            <a:r>
              <a:rPr lang="en-US" sz="3200" dirty="0"/>
              <a:t>Ps. 1 begins with “Blessed,” Ps. 2 ends with “Blessed”—an intentional introduction</a:t>
            </a:r>
          </a:p>
          <a:p>
            <a:pPr>
              <a:buFont typeface="Wingdings" pitchFamily="2" charset="2"/>
              <a:buChar char="q"/>
            </a:pPr>
            <a:r>
              <a:rPr lang="en-US" sz="3200" dirty="0"/>
              <a:t> Book endings: Ps. 41:13; 72:18–19; 89:52; 106:48</a:t>
            </a:r>
          </a:p>
          <a:p>
            <a:pPr>
              <a:buFont typeface="Wingdings" pitchFamily="2" charset="2"/>
              <a:buChar char="q"/>
            </a:pPr>
            <a:r>
              <a:rPr lang="en-US" sz="3200" dirty="0"/>
              <a:t> Final ending (Ps. 150): every line = </a:t>
            </a:r>
            <a:r>
              <a:rPr lang="en-US" sz="3200" b="1" dirty="0"/>
              <a:t>Praise</a:t>
            </a:r>
            <a:endParaRPr lang="en-US" sz="3200" dirty="0"/>
          </a:p>
          <a:p>
            <a:pPr lvl="1">
              <a:buFont typeface="Wingdings" pitchFamily="2" charset="2"/>
              <a:buChar char="§"/>
            </a:pPr>
            <a:r>
              <a:rPr lang="en-US" sz="2800" dirty="0"/>
              <a:t>“Hallelujah” = “Praise ye Yahweh”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580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D922B-A03C-8D53-145D-88740B6A9935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Hallelujah Psalms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36EE2-AA48-728C-F195-058D6D64ACCA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 </a:t>
            </a:r>
            <a:r>
              <a:rPr lang="en-US" sz="3200" dirty="0"/>
              <a:t>Psalms </a:t>
            </a:r>
            <a:r>
              <a:rPr lang="en-US" sz="3200" b="1" dirty="0"/>
              <a:t>146–150</a:t>
            </a:r>
            <a:r>
              <a:rPr lang="en-US" sz="3200" dirty="0"/>
              <a:t> each begin and end with </a:t>
            </a:r>
            <a:r>
              <a:rPr lang="en-US" sz="3200" b="1" dirty="0"/>
              <a:t>Hallelujah</a:t>
            </a:r>
            <a:endParaRPr lang="en-US" sz="3200" dirty="0"/>
          </a:p>
          <a:p>
            <a:pPr>
              <a:buFont typeface="Wingdings" pitchFamily="2" charset="2"/>
              <a:buChar char="q"/>
            </a:pPr>
            <a:r>
              <a:rPr lang="en-US" sz="3200" dirty="0"/>
              <a:t> A concluding cluster of praise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82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49DAD-5495-9430-63AE-E9939629BA54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Literary Features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7BB22-583E-CA5A-F724-9705410C6E02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b="1" dirty="0"/>
              <a:t> Psalm 119</a:t>
            </a:r>
            <a:r>
              <a:rPr lang="en-US" dirty="0"/>
              <a:t>: unique alphabetic acrostic (22 letters × 8 verses each)</a:t>
            </a:r>
          </a:p>
          <a:p>
            <a:pPr>
              <a:buFont typeface="Wingdings" pitchFamily="2" charset="2"/>
              <a:buChar char="q"/>
            </a:pPr>
            <a:r>
              <a:rPr lang="en-US" b="1" dirty="0"/>
              <a:t> Psalms 9 &amp; 10</a:t>
            </a:r>
            <a:r>
              <a:rPr lang="en-US" dirty="0"/>
              <a:t>: two-part alphabetic pattern → connected psalms</a:t>
            </a:r>
          </a:p>
          <a:p>
            <a:pPr>
              <a:buFont typeface="Wingdings" pitchFamily="2" charset="2"/>
              <a:buChar char="q"/>
            </a:pPr>
            <a:r>
              <a:rPr lang="en-US" b="1" dirty="0"/>
              <a:t> Psalms 42–43</a:t>
            </a:r>
            <a:r>
              <a:rPr lang="en-US" dirty="0"/>
              <a:t>: repeated refrain (42:5, 42:11, 43:5) → unified theme</a:t>
            </a:r>
          </a:p>
          <a:p>
            <a:pPr>
              <a:buFont typeface="Wingdings" pitchFamily="2" charset="2"/>
              <a:buChar char="q"/>
            </a:pPr>
            <a:r>
              <a:rPr lang="en-US" b="1" dirty="0"/>
              <a:t> Psalm 107</a:t>
            </a:r>
            <a:r>
              <a:rPr lang="en-US" dirty="0"/>
              <a:t>: recurring refrain pattern (vv. 6–8; 13–15; 19–21; 28–31)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75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979C7-D43F-203B-CA78-15016E041BC9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Historical Psalms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02CC0-C4BC-6638-B1EF-B3DE9EB3E465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3200" dirty="0"/>
              <a:t> Many psalms recount Israel’s history</a:t>
            </a:r>
          </a:p>
          <a:p>
            <a:pPr>
              <a:buFont typeface="Wingdings" pitchFamily="2" charset="2"/>
              <a:buChar char="q"/>
            </a:pPr>
            <a:r>
              <a:rPr lang="en-US" sz="3200" b="1" dirty="0"/>
              <a:t> Psalm 105</a:t>
            </a:r>
            <a:r>
              <a:rPr lang="en-US" sz="3200" dirty="0"/>
              <a:t>: patriarchs → Egypt → plagues → deliverance</a:t>
            </a:r>
          </a:p>
          <a:p>
            <a:pPr>
              <a:buFont typeface="Wingdings" pitchFamily="2" charset="2"/>
              <a:buChar char="q"/>
            </a:pPr>
            <a:r>
              <a:rPr lang="en-US" sz="3200" b="1" dirty="0"/>
              <a:t> Psalm 78</a:t>
            </a:r>
            <a:r>
              <a:rPr lang="en-US" sz="3200" dirty="0"/>
              <a:t>: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/>
              <a:t>Teaching next generation (vv. 4–6)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/>
              <a:t>Red Sea, wilderness rebellion, conquest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/>
              <a:t>Loss of Shiloh and the Ark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/>
              <a:t>Ends with David and the kingdom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43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9273D-D2E4-388A-ACA8-49AD9B6236F9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b="1" dirty="0"/>
              <a:t>The Overall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391B7-B4BA-1AE4-DDD4-F2245959F957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3200" dirty="0"/>
              <a:t> Psalms show: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/>
              <a:t>Deep historical roots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/>
              <a:t>Carefully arranged structure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/>
              <a:t>Literary richness (acrostics, refrains, doxologies)</a:t>
            </a:r>
          </a:p>
          <a:p>
            <a:pPr>
              <a:buFont typeface="Wingdings" pitchFamily="2" charset="2"/>
              <a:buChar char="q"/>
            </a:pPr>
            <a:r>
              <a:rPr lang="en-US" sz="3200" dirty="0"/>
              <a:t> Teach, warn, remember, and call God’s people to worship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55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494</Words>
  <Application>Microsoft Macintosh PowerPoint</Application>
  <PresentationFormat>On-screen Show (4:3)</PresentationFormat>
  <Paragraphs>57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-webkit-standard</vt:lpstr>
      <vt:lpstr>Aptos</vt:lpstr>
      <vt:lpstr>Aptos Display</vt:lpstr>
      <vt:lpstr>Arial</vt:lpstr>
      <vt:lpstr>Wingdings</vt:lpstr>
      <vt:lpstr>Office Theme</vt:lpstr>
      <vt:lpstr>The Book of Psalms</vt:lpstr>
      <vt:lpstr>United Kingdom Period</vt:lpstr>
      <vt:lpstr>Purpose of the Books</vt:lpstr>
      <vt:lpstr>Historical Range of the Psalms</vt:lpstr>
      <vt:lpstr>Five-Book Structure</vt:lpstr>
      <vt:lpstr>Framing the Psalter</vt:lpstr>
      <vt:lpstr>Hallelujah Psalms</vt:lpstr>
      <vt:lpstr>Literary Features</vt:lpstr>
      <vt:lpstr>Historical Psalms</vt:lpstr>
      <vt:lpstr>The Overall Collection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2</cp:revision>
  <dcterms:created xsi:type="dcterms:W3CDTF">2025-12-04T18:17:53Z</dcterms:created>
  <dcterms:modified xsi:type="dcterms:W3CDTF">2025-12-27T17:17:56Z</dcterms:modified>
</cp:coreProperties>
</file>