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1"/>
    <p:restoredTop sz="94638"/>
  </p:normalViewPr>
  <p:slideViewPr>
    <p:cSldViewPr snapToGrid="0">
      <p:cViewPr varScale="1">
        <p:scale>
          <a:sx n="120" d="100"/>
          <a:sy n="120" d="100"/>
        </p:scale>
        <p:origin x="183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9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4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2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3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3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0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0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6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48CC5-E22F-1143-B986-9BC9C0700D84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867FF-7B2F-884D-8957-905010990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5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p!!Rectangle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oup of people sitting around a fire">
            <a:extLst>
              <a:ext uri="{FF2B5EF4-FFF2-40B4-BE49-F238E27FC236}">
                <a16:creationId xmlns:a16="http://schemas.microsoft.com/office/drawing/2014/main" id="{96535EBB-4671-8C8E-B416-B091E2DF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40" name="m!!text rectangle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7711" y="4638503"/>
            <a:ext cx="6288577" cy="1332634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123FF-F2CD-A313-E6B3-7141366FE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340" y="4727173"/>
            <a:ext cx="5989320" cy="868823"/>
          </a:xfrm>
        </p:spPr>
        <p:txBody>
          <a:bodyPr anchor="ctr">
            <a:normAutofit/>
          </a:bodyPr>
          <a:lstStyle/>
          <a:p>
            <a:r>
              <a:rPr lang="en-US" sz="3500" b="1" i="0" u="none" strike="noStrike" dirty="0">
                <a:effectLst/>
                <a:latin typeface="-webkit-standard"/>
              </a:rPr>
              <a:t>Christ-Centered Friendship</a:t>
            </a:r>
            <a:endParaRPr lang="en-US" sz="3500" b="1" dirty="0"/>
          </a:p>
        </p:txBody>
      </p:sp>
      <p:sp>
        <p:nvSpPr>
          <p:cNvPr id="1042" name="m!!accent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2332" y="5628237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DF01C-03A4-113E-7E84-FEC75AC66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1803" y="5680637"/>
            <a:ext cx="5220393" cy="598516"/>
          </a:xfrm>
        </p:spPr>
        <p:txBody>
          <a:bodyPr anchor="ctr">
            <a:normAutofit/>
          </a:bodyPr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-webkit-standard"/>
              </a:rPr>
              <a:t>What Godly Friendship Looks Like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2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5DF0A7-56EE-9997-4963-BE8F60BE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290" y="224359"/>
            <a:ext cx="4266097" cy="1220823"/>
          </a:xfrm>
        </p:spPr>
        <p:txBody>
          <a:bodyPr anchor="b">
            <a:normAutofit fontScale="90000"/>
          </a:bodyPr>
          <a:lstStyle/>
          <a:p>
            <a:r>
              <a:rPr lang="en-US" sz="38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What Godly Friendship Looks Like</a:t>
            </a:r>
            <a:endParaRPr lang="en-US" sz="3800" b="1" dirty="0">
              <a:solidFill>
                <a:schemeClr val="accent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olding hands">
            <a:extLst>
              <a:ext uri="{FF2B5EF4-FFF2-40B4-BE49-F238E27FC236}">
                <a16:creationId xmlns:a16="http://schemas.microsoft.com/office/drawing/2014/main" id="{4491B67A-DD73-2AB1-792D-4F06337B96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51" r="23666" b="-1"/>
          <a:stretch>
            <a:fillRect/>
          </a:stretch>
        </p:blipFill>
        <p:spPr>
          <a:xfrm>
            <a:off x="209357" y="834771"/>
            <a:ext cx="3916219" cy="51884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E0EF6-CF8D-2C80-6148-A6CEA28C3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290" y="1669542"/>
            <a:ext cx="4145319" cy="4686808"/>
          </a:xfrm>
        </p:spPr>
        <p:txBody>
          <a:bodyPr anchor="t">
            <a:norm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b="1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Everyone Needs a Friend.</a:t>
            </a:r>
            <a:endParaRPr lang="en-US" sz="2400" b="0" i="0" u="none" strike="noStrike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lvl="1">
              <a:buClr>
                <a:schemeClr val="accent1"/>
              </a:buClr>
            </a:pPr>
            <a:r>
              <a:rPr lang="en-US" sz="2000" b="0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Someone to talk to, especially in difficult times.</a:t>
            </a:r>
          </a:p>
          <a:p>
            <a:pPr lvl="1">
              <a:buClr>
                <a:schemeClr val="accent1"/>
              </a:buClr>
            </a:pPr>
            <a:r>
              <a:rPr lang="en-US" sz="2000" b="0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Someone to rejoice with.</a:t>
            </a:r>
          </a:p>
          <a:p>
            <a:pPr lvl="1">
              <a:buClr>
                <a:schemeClr val="accent1"/>
              </a:buClr>
            </a:pPr>
            <a:r>
              <a:rPr lang="en-US" sz="2000" b="0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Friendship is one of God’s tools for spiritual growth.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b="1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God Uses Friendships to Shape Us.</a:t>
            </a:r>
            <a:endParaRPr lang="en-US" sz="2400" b="0" i="0" u="none" strike="noStrike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lvl="1">
              <a:buClr>
                <a:schemeClr val="accent1"/>
              </a:buClr>
            </a:pPr>
            <a:r>
              <a:rPr lang="en-US" sz="2000" b="0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Sharpens, challenges, encourages, grows us.</a:t>
            </a:r>
          </a:p>
          <a:p>
            <a:pPr lvl="1">
              <a:buClr>
                <a:schemeClr val="accent1"/>
              </a:buClr>
            </a:pPr>
            <a:r>
              <a:rPr lang="en-US" sz="2000" b="0" i="0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Prov. 17:17 — </a:t>
            </a:r>
            <a:r>
              <a:rPr lang="en-US" sz="2000" b="0" i="1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“A friend loves at </a:t>
            </a:r>
            <a:r>
              <a:rPr lang="en-US" sz="2000" b="0" i="1" u="none" strike="noStrike" dirty="0">
                <a:solidFill>
                  <a:schemeClr val="accent1">
                    <a:alpha val="80000"/>
                  </a:schemeClr>
                </a:solidFill>
                <a:effectLst/>
              </a:rPr>
              <a:t>all</a:t>
            </a:r>
            <a:r>
              <a:rPr lang="en-US" sz="2000" b="0" i="1" u="none" strike="noStrike" dirty="0">
                <a:solidFill>
                  <a:schemeClr val="tx1">
                    <a:alpha val="80000"/>
                  </a:schemeClr>
                </a:solidFill>
                <a:effectLst/>
              </a:rPr>
              <a:t> times.”</a:t>
            </a:r>
            <a:endParaRPr lang="en-US" sz="2000" b="0" i="0" u="none" strike="noStrike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endParaRPr lang="en-US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62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54B97-726E-F1BB-5A1B-4773B1B5B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Godly Friends Strengthen Your Walk with God</a:t>
            </a:r>
            <a:endParaRPr lang="en-US" sz="4700" b="1" dirty="0">
              <a:solidFill>
                <a:schemeClr val="accent1"/>
              </a:solidFill>
            </a:endParaRP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1DA75-F37C-CABE-5DE3-10E738F29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  <a:latin typeface="-webkit-standard"/>
              </a:rPr>
              <a:t>They help you follow Jesus more faithfully.</a:t>
            </a:r>
          </a:p>
          <a:p>
            <a:pPr lvl="1">
              <a:buClr>
                <a:schemeClr val="accent1"/>
              </a:buClr>
            </a:pPr>
            <a:r>
              <a:rPr lang="en-US" dirty="0"/>
              <a:t>Prov. 27:17; Eccl. 4:9–12; Heb. 10:24–25; 1 Sam. 18–20; 23:16–17; Exod. 3–4; Acts 9, 11, 13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</a:rPr>
              <a:t>Applications: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Evaluate your inner circle.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Choose friends who challenge you spiritually.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Be the friend you want to have.</a:t>
            </a:r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2050" name="Picture 2" descr="Prayers Needs | Beavercreek Christian Church">
            <a:extLst>
              <a:ext uri="{FF2B5EF4-FFF2-40B4-BE49-F238E27FC236}">
                <a16:creationId xmlns:a16="http://schemas.microsoft.com/office/drawing/2014/main" id="{170B4AF9-0489-1324-A929-A6A9E3022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8" r="21930" b="2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92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3" name="Rectangle 31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30FA2E-1F2B-3D8F-A9CE-C04440BD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Godly Friends Stand With You in Trials &amp; Confront in Truth</a:t>
            </a:r>
            <a:endParaRPr lang="en-US" sz="4700" b="1" dirty="0">
              <a:solidFill>
                <a:schemeClr val="accent1"/>
              </a:solidFill>
            </a:endParaRPr>
          </a:p>
        </p:txBody>
      </p:sp>
      <p:sp>
        <p:nvSpPr>
          <p:cNvPr id="31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A1A66-CD6A-0554-8FFE-0682E4E3F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146" y="2071316"/>
            <a:ext cx="5546128" cy="4119172"/>
          </a:xfrm>
        </p:spPr>
        <p:txBody>
          <a:bodyPr anchor="t">
            <a:norm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  <a:latin typeface="-webkit-standard"/>
              </a:rPr>
              <a:t>Biblical friendship is not a matter of convenience.</a:t>
            </a:r>
          </a:p>
          <a:p>
            <a:pPr lvl="1">
              <a:buClr>
                <a:schemeClr val="accent1"/>
              </a:buClr>
            </a:pPr>
            <a:r>
              <a:rPr lang="en-US" dirty="0"/>
              <a:t>Prov. 17:17; 27:5–6; Gal. 6:1–2; Ruth 1–4; 2 Sam. 12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</a:rPr>
              <a:t>Applications:</a:t>
            </a:r>
          </a:p>
          <a:p>
            <a:pPr lvl="1">
              <a:buClr>
                <a:schemeClr val="accent1"/>
              </a:buClr>
            </a:pPr>
            <a:r>
              <a:rPr lang="en-US" dirty="0"/>
              <a:t>Be p</a:t>
            </a:r>
            <a:r>
              <a:rPr lang="en-US" i="0" u="none" strike="noStrike" dirty="0">
                <a:effectLst/>
              </a:rPr>
              <a:t>resent &amp; helpful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Say the hard things gently &amp; faithfully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Surround yourself with truth-tellers</a:t>
            </a:r>
          </a:p>
          <a:p>
            <a:pPr lvl="1">
              <a:buClr>
                <a:schemeClr val="accent1"/>
              </a:buClr>
            </a:pPr>
            <a:r>
              <a:rPr lang="en-US" i="0" u="none" strike="noStrike" dirty="0">
                <a:effectLst/>
              </a:rPr>
              <a:t>Embrace vulnerability &amp; honesty</a:t>
            </a:r>
          </a:p>
          <a:p>
            <a:endParaRPr lang="en-US" sz="1900" dirty="0"/>
          </a:p>
        </p:txBody>
      </p:sp>
      <p:pic>
        <p:nvPicPr>
          <p:cNvPr id="3076" name="Picture 4" descr="Hard Times Will Always Reveal True Friends – Walexmarceva's Blog">
            <a:extLst>
              <a:ext uri="{FF2B5EF4-FFF2-40B4-BE49-F238E27FC236}">
                <a16:creationId xmlns:a16="http://schemas.microsoft.com/office/drawing/2014/main" id="{7818B601-DBA8-3AA2-C794-984BA218F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0" r="11320" b="-3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0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2267E6-DACA-30F8-E012-CD7DD7F6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Godly Friends Point You to Christ &amp; Reflect His Love</a:t>
            </a:r>
            <a:endParaRPr lang="en-US" sz="4700" b="1" dirty="0">
              <a:solidFill>
                <a:schemeClr val="accent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63A6B-66E1-4F3F-AC38-9E2591475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63" y="2071316"/>
            <a:ext cx="5145556" cy="4634815"/>
          </a:xfrm>
        </p:spPr>
        <p:txBody>
          <a:bodyPr anchor="t">
            <a:norm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  <a:latin typeface="-webkit-standard"/>
              </a:rPr>
              <a:t>Friendship should become a picture of the gospel.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Jn. 15:12–15; 21; Rom. 12:9–13;1 Jn. 3:16–18; 2 Tim. 4; Acts 2:42–47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</a:rPr>
              <a:t>Applications:</a:t>
            </a:r>
          </a:p>
          <a:p>
            <a:pPr lvl="1">
              <a:buClr>
                <a:schemeClr val="accent1"/>
              </a:buClr>
            </a:pPr>
            <a:r>
              <a:rPr lang="en-US" sz="2200" i="0" u="none" strike="noStrike" dirty="0">
                <a:effectLst/>
              </a:rPr>
              <a:t>Model your friendships after Jesus</a:t>
            </a:r>
          </a:p>
          <a:p>
            <a:pPr lvl="1">
              <a:buClr>
                <a:schemeClr val="accent1"/>
              </a:buClr>
            </a:pPr>
            <a:r>
              <a:rPr lang="en-US" sz="2200" i="0" u="none" strike="noStrike" dirty="0">
                <a:effectLst/>
              </a:rPr>
              <a:t>Forgive deeply &amp; serve sacrificially</a:t>
            </a:r>
          </a:p>
          <a:p>
            <a:pPr lvl="1">
              <a:buClr>
                <a:schemeClr val="accent1"/>
              </a:buClr>
            </a:pPr>
            <a:r>
              <a:rPr lang="en-US" sz="2200" i="0" u="none" strike="noStrike" dirty="0">
                <a:effectLst/>
              </a:rPr>
              <a:t>Let friendships glorify God</a:t>
            </a:r>
          </a:p>
          <a:p>
            <a:pPr lvl="1">
              <a:buClr>
                <a:schemeClr val="accent1"/>
              </a:buClr>
            </a:pPr>
            <a:r>
              <a:rPr lang="en-US" sz="2200" i="0" u="none" strike="noStrike" dirty="0">
                <a:effectLst/>
              </a:rPr>
              <a:t>Pray for, and with, your friends</a:t>
            </a:r>
            <a:endParaRPr lang="en-US" sz="2200" dirty="0"/>
          </a:p>
          <a:p>
            <a:endParaRPr lang="en-US" sz="1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5AB0F-6DFE-8C9E-8497-FCE2DD52CA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91" r="7291"/>
          <a:stretch>
            <a:fillRect/>
          </a:stretch>
        </p:blipFill>
        <p:spPr>
          <a:xfrm>
            <a:off x="5464533" y="2071316"/>
            <a:ext cx="3486004" cy="3352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916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9D88A-5954-622F-10B9-65F0E329F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r>
              <a:rPr lang="en-US" sz="47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CONCLUSION</a:t>
            </a:r>
            <a:endParaRPr lang="en-US" sz="4700" b="1" dirty="0">
              <a:solidFill>
                <a:schemeClr val="accent1"/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6059B-DA7F-0773-9378-1C3ABF1C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66" y="2653036"/>
            <a:ext cx="4338085" cy="4037608"/>
          </a:xfrm>
        </p:spPr>
        <p:txBody>
          <a:bodyPr anchor="t">
            <a:norm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  <a:latin typeface="-webkit-standard"/>
              </a:rPr>
              <a:t>True Friendship:</a:t>
            </a:r>
          </a:p>
          <a:p>
            <a:pPr lvl="1">
              <a:buClr>
                <a:schemeClr val="accent1"/>
              </a:buClr>
            </a:pPr>
            <a:r>
              <a:rPr lang="en-US" sz="1800" dirty="0"/>
              <a:t>What kind of friends am I choosing?</a:t>
            </a:r>
          </a:p>
          <a:p>
            <a:pPr lvl="1">
              <a:buClr>
                <a:schemeClr val="accent1"/>
              </a:buClr>
            </a:pPr>
            <a:r>
              <a:rPr lang="en-US" sz="1800" dirty="0"/>
              <a:t>What kind of friend am I becoming?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b="1" i="0" u="none" strike="noStrike" dirty="0">
                <a:effectLst/>
                <a:latin typeface="-webkit-standard"/>
              </a:rPr>
              <a:t>The Friend Above All Friends</a:t>
            </a:r>
            <a:r>
              <a:rPr lang="en-US" b="1" dirty="0">
                <a:latin typeface="-webkit-standard"/>
              </a:rPr>
              <a:t>:</a:t>
            </a:r>
          </a:p>
          <a:p>
            <a:pPr lvl="1">
              <a:buClr>
                <a:schemeClr val="accent1"/>
              </a:buClr>
            </a:pPr>
            <a:r>
              <a:rPr lang="en-US" sz="1800" b="0" i="0" u="none" strike="noStrike" dirty="0">
                <a:effectLst/>
                <a:latin typeface="-webkit-standard"/>
              </a:rPr>
              <a:t>Jesus loves perfectly, forgives completely, and stays faithful.</a:t>
            </a:r>
          </a:p>
          <a:p>
            <a:pPr lvl="1">
              <a:buClr>
                <a:schemeClr val="accent1"/>
              </a:buClr>
            </a:pPr>
            <a:r>
              <a:rPr lang="en-US" sz="1800" b="0" i="0" u="none" strike="noStrike" dirty="0">
                <a:effectLst/>
                <a:latin typeface="-webkit-standard"/>
              </a:rPr>
              <a:t>Let His friendship transform your friendships.</a:t>
            </a:r>
            <a:endParaRPr lang="en-US" sz="1800" dirty="0"/>
          </a:p>
        </p:txBody>
      </p:sp>
      <p:pic>
        <p:nvPicPr>
          <p:cNvPr id="4" name="Picture 3" descr="Group of people sitting around a fire">
            <a:extLst>
              <a:ext uri="{FF2B5EF4-FFF2-40B4-BE49-F238E27FC236}">
                <a16:creationId xmlns:a16="http://schemas.microsoft.com/office/drawing/2014/main" id="{EFDC0295-AA70-EA15-7DB9-2E9451CB46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99" b="-1"/>
          <a:stretch>
            <a:fillRect/>
          </a:stretch>
        </p:blipFill>
        <p:spPr>
          <a:xfrm>
            <a:off x="4646417" y="1893667"/>
            <a:ext cx="4094226" cy="30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7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301</Words>
  <Application>Microsoft Macintosh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-webkit-standard</vt:lpstr>
      <vt:lpstr>Aptos</vt:lpstr>
      <vt:lpstr>Aptos Display</vt:lpstr>
      <vt:lpstr>Arial</vt:lpstr>
      <vt:lpstr>Calibri</vt:lpstr>
      <vt:lpstr>Courier New</vt:lpstr>
      <vt:lpstr>Office Theme</vt:lpstr>
      <vt:lpstr>Christ-Centered Friendship</vt:lpstr>
      <vt:lpstr>What Godly Friendship Looks Like</vt:lpstr>
      <vt:lpstr>Godly Friends Strengthen Your Walk with God</vt:lpstr>
      <vt:lpstr>Godly Friends Stand With You in Trials &amp; Confront in Truth</vt:lpstr>
      <vt:lpstr>Godly Friends Point You to Christ &amp; Reflect His Love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10</cp:revision>
  <dcterms:created xsi:type="dcterms:W3CDTF">2025-11-28T18:16:04Z</dcterms:created>
  <dcterms:modified xsi:type="dcterms:W3CDTF">2025-11-30T13:45:36Z</dcterms:modified>
</cp:coreProperties>
</file>