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0" d="100"/>
          <a:sy n="110" d="100"/>
        </p:scale>
        <p:origin x="72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2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5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2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2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45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28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95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49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B460CD-B53E-A946-AC90-1E39195FC303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3283F8-94FC-4E4F-ADE2-677305101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4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Evil Suspicion – Deeper Life Bible Church, Oak Park">
            <a:extLst>
              <a:ext uri="{FF2B5EF4-FFF2-40B4-BE49-F238E27FC236}">
                <a16:creationId xmlns:a16="http://schemas.microsoft.com/office/drawing/2014/main" id="{824EDD8F-E39F-079D-043E-CB3B7F853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13"/>
          <a:stretch>
            <a:fillRect/>
          </a:stretch>
        </p:blipFill>
        <p:spPr bwMode="auto">
          <a:xfrm>
            <a:off x="20" y="10"/>
            <a:ext cx="9143979" cy="5486390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3A6C8-86B1-6F08-7295-7B6B34298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166" y="5746071"/>
            <a:ext cx="6259575" cy="852260"/>
          </a:xfrm>
        </p:spPr>
        <p:txBody>
          <a:bodyPr anchor="ctr">
            <a:noAutofit/>
          </a:bodyPr>
          <a:lstStyle/>
          <a:p>
            <a:pPr algn="l"/>
            <a:r>
              <a:rPr lang="en-US" sz="3200" b="1" dirty="0">
                <a:solidFill>
                  <a:schemeClr val="accent1"/>
                </a:solidFill>
              </a:rPr>
              <a:t>Evil Suspicions, Perceived Slights, &amp; Giving the Benefit of the Doubt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7A741-C37D-F0D9-DFA8-E2B791FED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3792" y="5746071"/>
            <a:ext cx="3086100" cy="852260"/>
          </a:xfrm>
        </p:spPr>
        <p:txBody>
          <a:bodyPr anchor="ctr">
            <a:normAutofit/>
          </a:bodyPr>
          <a:lstStyle/>
          <a:p>
            <a:pPr algn="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(John 7:14-24)</a:t>
            </a:r>
          </a:p>
        </p:txBody>
      </p:sp>
    </p:spTree>
    <p:extLst>
      <p:ext uri="{BB962C8B-B14F-4D97-AF65-F5344CB8AC3E}">
        <p14:creationId xmlns:p14="http://schemas.microsoft.com/office/powerpoint/2010/main" val="223564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Evil Suspicion – Deeper Life Bible Church, Oak Park">
            <a:extLst>
              <a:ext uri="{FF2B5EF4-FFF2-40B4-BE49-F238E27FC236}">
                <a16:creationId xmlns:a16="http://schemas.microsoft.com/office/drawing/2014/main" id="{4C649234-CFD1-D8F3-8922-F332AACBF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1" r="29064" b="-2"/>
          <a:stretch>
            <a:fillRect/>
          </a:stretch>
        </p:blipFill>
        <p:spPr bwMode="auto">
          <a:xfrm>
            <a:off x="20" y="-2"/>
            <a:ext cx="4057627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778A9-FE39-8AB1-24CF-5221B234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506" y="521431"/>
            <a:ext cx="4884494" cy="1559301"/>
          </a:xfrm>
        </p:spPr>
        <p:txBody>
          <a:bodyPr>
            <a:noAutofit/>
          </a:bodyPr>
          <a:lstStyle/>
          <a:p>
            <a:r>
              <a:rPr lang="en-US" sz="2700" b="1" dirty="0"/>
              <a:t>-Evil Suspicions, </a:t>
            </a:r>
            <a:br>
              <a:rPr lang="en-US" sz="2700" b="1" dirty="0"/>
            </a:br>
            <a:r>
              <a:rPr lang="en-US" sz="2700" b="1" dirty="0"/>
              <a:t>-Perceived Slights </a:t>
            </a:r>
            <a:br>
              <a:rPr lang="en-US" sz="2700" b="1" dirty="0"/>
            </a:br>
            <a:r>
              <a:rPr lang="en-US" sz="2700" b="1" dirty="0"/>
              <a:t>-Giving the Benefit of the Doubt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037BC-A321-6D36-45F3-3DAE0B9A5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9485" y="2370671"/>
            <a:ext cx="4734044" cy="4296347"/>
          </a:xfrm>
        </p:spPr>
        <p:txBody>
          <a:bodyPr anchor="ctr">
            <a:normAutofit fontScale="775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200" b="1" i="0" u="none" strike="noStrike" dirty="0">
                <a:solidFill>
                  <a:schemeClr val="accent1"/>
                </a:solidFill>
                <a:effectLst/>
              </a:rPr>
              <a:t> The Problem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0" i="0" u="none" strike="noStrike" dirty="0">
                <a:effectLst/>
              </a:rPr>
              <a:t>Suspicion rarely stays small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0" i="0" u="none" strike="noStrike" dirty="0">
                <a:effectLst/>
              </a:rPr>
              <a:t>Unchecked thoughts harden hearts = often lead to broken relationships 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200" b="1" i="0" u="none" strike="noStrike" dirty="0">
                <a:effectLst/>
              </a:rPr>
              <a:t> </a:t>
            </a:r>
            <a:r>
              <a:rPr lang="en-US" sz="3200" b="1" i="0" u="none" strike="noStrike" dirty="0">
                <a:solidFill>
                  <a:schemeClr val="accent1"/>
                </a:solidFill>
                <a:effectLst/>
              </a:rPr>
              <a:t>Lesson Aim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0" i="0" u="none" strike="noStrike" dirty="0">
                <a:effectLst/>
              </a:rPr>
              <a:t>Identify sinful suspicion &amp; resentment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0" i="0" u="none" strike="noStrike" dirty="0">
                <a:effectLst/>
              </a:rPr>
              <a:t>See how small slights escalate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0" i="0" u="none" strike="noStrike" dirty="0">
                <a:effectLst/>
              </a:rPr>
              <a:t>Practice giving others the benefit of the doubt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1570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8" name="Freeform: Shape 3087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ACF8E-625A-FAFD-C376-361C4DE49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89" y="609597"/>
            <a:ext cx="7480402" cy="1330841"/>
          </a:xfrm>
        </p:spPr>
        <p:txBody>
          <a:bodyPr>
            <a:normAutofit/>
          </a:bodyPr>
          <a:lstStyle/>
          <a:p>
            <a:r>
              <a:rPr lang="en-US" sz="5400" b="1" i="0" u="none" strike="noStrike" dirty="0">
                <a:effectLst/>
                <a:latin typeface="-webkit-standard"/>
              </a:rPr>
              <a:t>Evil Suspicions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7F8E2-833A-5744-DACF-99AC496FB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53" y="2449588"/>
            <a:ext cx="4901971" cy="4408412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</a:rPr>
              <a:t>The Heart That Accuses Before It Hears</a:t>
            </a:r>
            <a:endParaRPr lang="en-US" b="0" i="0" u="none" strike="noStrike" dirty="0">
              <a:effectLst/>
            </a:endParaRPr>
          </a:p>
          <a:p>
            <a:pPr lvl="1"/>
            <a:r>
              <a:rPr lang="en-US" sz="2800" b="0" i="0" u="none" strike="noStrike" dirty="0">
                <a:effectLst/>
              </a:rPr>
              <a:t>Job’s friends judged without listening (Job 4–5)</a:t>
            </a:r>
          </a:p>
          <a:p>
            <a:pPr lvl="1"/>
            <a:r>
              <a:rPr lang="en-US" sz="2800" b="0" i="0" u="none" strike="noStrike" dirty="0">
                <a:effectLst/>
              </a:rPr>
              <a:t>Cain’s resentment turned deadly (Gen. 4:3–8)</a:t>
            </a:r>
          </a:p>
          <a:p>
            <a:pPr lvl="1"/>
            <a:r>
              <a:rPr lang="en-US" sz="2800" b="0" i="0" u="none" strike="noStrike" dirty="0">
                <a:effectLst/>
              </a:rPr>
              <a:t>Jesus warns against condemning hearts (Matt. 5:22; 1 Jn. 4:20)</a:t>
            </a:r>
          </a:p>
          <a:p>
            <a:endParaRPr lang="en-US" sz="1700" dirty="0"/>
          </a:p>
        </p:txBody>
      </p:sp>
      <p:sp>
        <p:nvSpPr>
          <p:cNvPr id="3090" name="Freeform: Shape 3089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6" name="Picture 4" descr="Nathalie Martinek PhD (@nathaliemartinekphd): &quot;Endings are rough. Making  the decision to end something that isn't quite right can be harder than  ending a relationship that has obvious issues. I'm getting through a">
            <a:extLst>
              <a:ext uri="{FF2B5EF4-FFF2-40B4-BE49-F238E27FC236}">
                <a16:creationId xmlns:a16="http://schemas.microsoft.com/office/drawing/2014/main" id="{71F7C178-DF01-DCCE-8FFB-43079A467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10" y="2550035"/>
            <a:ext cx="3941749" cy="20618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26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C6D46-6B8C-8164-A863-4A759013A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0AE97F5D-C0C4-C279-63E8-D8AB29D26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8" name="Freeform: Shape 3087">
            <a:extLst>
              <a:ext uri="{FF2B5EF4-FFF2-40B4-BE49-F238E27FC236}">
                <a16:creationId xmlns:a16="http://schemas.microsoft.com/office/drawing/2014/main" id="{C73E62BD-AD4C-1D40-EFA3-90327D3C0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5C18F3-E4A6-7B93-3C9D-54B613C9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89" y="609597"/>
            <a:ext cx="7480402" cy="1330841"/>
          </a:xfrm>
        </p:spPr>
        <p:txBody>
          <a:bodyPr>
            <a:normAutofit/>
          </a:bodyPr>
          <a:lstStyle/>
          <a:p>
            <a:r>
              <a:rPr lang="en-US" sz="5400" b="1" i="0" u="none" strike="noStrike" dirty="0">
                <a:effectLst/>
                <a:latin typeface="-webkit-standard"/>
              </a:rPr>
              <a:t>Evil Suspicions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941BE-F305-0FA5-47A3-0006E8203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53" y="2449588"/>
            <a:ext cx="4901971" cy="4408412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</a:rPr>
              <a:t>What Evil Suspicions do</a:t>
            </a:r>
            <a:endParaRPr lang="en-US" b="0" i="0" u="none" strike="noStrike" dirty="0">
              <a:effectLst/>
            </a:endParaRPr>
          </a:p>
          <a:p>
            <a:pPr lvl="1"/>
            <a:r>
              <a:rPr lang="en-US" sz="2800" dirty="0"/>
              <a:t>Jump to conclusions</a:t>
            </a:r>
          </a:p>
          <a:p>
            <a:pPr lvl="1"/>
            <a:r>
              <a:rPr lang="en-US" sz="2800" dirty="0"/>
              <a:t>Spread rumors</a:t>
            </a:r>
          </a:p>
          <a:p>
            <a:pPr lvl="1"/>
            <a:r>
              <a:rPr lang="en-US" sz="2800" dirty="0"/>
              <a:t>Interpret neutral actions as hostile</a:t>
            </a:r>
          </a:p>
          <a:p>
            <a:pPr lvl="1"/>
            <a:r>
              <a:rPr lang="en-US" sz="2800" dirty="0"/>
              <a:t>Produce blindness, bitterness, and regret (John 9; Jas. 1:19–20)</a:t>
            </a:r>
          </a:p>
          <a:p>
            <a:endParaRPr lang="en-US" sz="1700" dirty="0"/>
          </a:p>
        </p:txBody>
      </p:sp>
      <p:pic>
        <p:nvPicPr>
          <p:cNvPr id="3074" name="Picture 2" descr="7 Traits Untrustworthy People Have in Common - EgyptToday">
            <a:extLst>
              <a:ext uri="{FF2B5EF4-FFF2-40B4-BE49-F238E27FC236}">
                <a16:creationId xmlns:a16="http://schemas.microsoft.com/office/drawing/2014/main" id="{1A112AA9-9174-453D-135B-E2DF8EC3C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7" r="9249"/>
          <a:stretch>
            <a:fillRect/>
          </a:stretch>
        </p:blipFill>
        <p:spPr bwMode="auto">
          <a:xfrm>
            <a:off x="5177077" y="2671433"/>
            <a:ext cx="3591379" cy="278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Freeform: Shape 3089">
            <a:extLst>
              <a:ext uri="{FF2B5EF4-FFF2-40B4-BE49-F238E27FC236}">
                <a16:creationId xmlns:a16="http://schemas.microsoft.com/office/drawing/2014/main" id="{04DF93AE-28F3-4EA1-0E9A-FFFDE402B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22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2CD1E0-5846-AA26-5D94-F10FABE8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 sz="5400" b="1" i="0" u="none" strike="noStrike" dirty="0">
                <a:effectLst/>
                <a:latin typeface="-webkit-standard"/>
              </a:rPr>
              <a:t>Perceived Slights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1B22-ECFF-DB8C-38B1-14803A245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8" y="2198362"/>
            <a:ext cx="4606723" cy="3917773"/>
          </a:xfrm>
        </p:spPr>
        <p:txBody>
          <a:bodyPr>
            <a:normAutofit fontScale="92500"/>
          </a:bodyPr>
          <a:lstStyle/>
          <a:p>
            <a:r>
              <a:rPr lang="en-US" b="1" i="0" u="none" strike="noStrike" dirty="0">
                <a:effectLst/>
              </a:rPr>
              <a:t>When Small Wounds Become Big Sins</a:t>
            </a:r>
            <a:endParaRPr lang="en-US" b="0" i="0" u="none" strike="noStrike" dirty="0">
              <a:effectLst/>
            </a:endParaRPr>
          </a:p>
          <a:p>
            <a:pPr lvl="1"/>
            <a:r>
              <a:rPr lang="en-US" sz="2800" b="0" i="0" u="none" strike="noStrike" dirty="0">
                <a:effectLst/>
              </a:rPr>
              <a:t>Wisdom overlooks minor offenses (Prov. 19:11)</a:t>
            </a:r>
          </a:p>
          <a:p>
            <a:pPr lvl="1"/>
            <a:r>
              <a:rPr lang="en-US" sz="2800" b="0" i="0" u="none" strike="noStrike" dirty="0">
                <a:effectLst/>
              </a:rPr>
              <a:t>Joseph’s brothers, King Saul, &amp; the unforgiving servant</a:t>
            </a:r>
          </a:p>
          <a:p>
            <a:pPr lvl="1"/>
            <a:r>
              <a:rPr lang="en-US" sz="2800" b="0" i="0" u="none" strike="noStrike" dirty="0">
                <a:effectLst/>
              </a:rPr>
              <a:t>Perception—mixed with insecurity—fuels conflict</a:t>
            </a:r>
          </a:p>
          <a:p>
            <a:endParaRPr lang="en-US" sz="1700" dirty="0"/>
          </a:p>
        </p:txBody>
      </p:sp>
      <p:pic>
        <p:nvPicPr>
          <p:cNvPr id="6146" name="Picture 2" descr="15 Signs You're In A Relationship With The Wrong Person &amp; What To Do About  It - Bolde">
            <a:extLst>
              <a:ext uri="{FF2B5EF4-FFF2-40B4-BE49-F238E27FC236}">
                <a16:creationId xmlns:a16="http://schemas.microsoft.com/office/drawing/2014/main" id="{D7B1FC7B-443A-FFE3-E2A2-508C03D8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525" y="2867922"/>
            <a:ext cx="3591379" cy="238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44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27044-2A6E-AEC6-F697-F6F0AB9D5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11" y="609597"/>
            <a:ext cx="7406780" cy="1330841"/>
          </a:xfrm>
        </p:spPr>
        <p:txBody>
          <a:bodyPr>
            <a:normAutofit/>
          </a:bodyPr>
          <a:lstStyle/>
          <a:p>
            <a:r>
              <a:rPr lang="en-US" sz="5400" b="1" i="0" u="none" strike="noStrike" dirty="0">
                <a:effectLst/>
                <a:latin typeface="-webkit-standard"/>
              </a:rPr>
              <a:t>Preventing Escalation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E9D30-CD81-61C1-A2B1-A5589FB5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11" y="2256088"/>
            <a:ext cx="4483575" cy="3917773"/>
          </a:xfrm>
        </p:spPr>
        <p:txBody>
          <a:bodyPr>
            <a:normAutofit/>
          </a:bodyPr>
          <a:lstStyle/>
          <a:p>
            <a:r>
              <a:rPr lang="en-US" sz="3200" dirty="0"/>
              <a:t>Pause and pray</a:t>
            </a:r>
          </a:p>
          <a:p>
            <a:r>
              <a:rPr lang="en-US" sz="3200" dirty="0"/>
              <a:t>Ask clarifying questions</a:t>
            </a:r>
          </a:p>
          <a:p>
            <a:r>
              <a:rPr lang="en-US" sz="3200" dirty="0"/>
              <a:t>Assume possible good motives</a:t>
            </a:r>
          </a:p>
          <a:p>
            <a:r>
              <a:rPr lang="en-US" sz="3200" dirty="0"/>
              <a:t>Choose direct, careful communication</a:t>
            </a:r>
          </a:p>
          <a:p>
            <a:endParaRPr lang="en-US" sz="1700" dirty="0"/>
          </a:p>
        </p:txBody>
      </p:sp>
      <p:pic>
        <p:nvPicPr>
          <p:cNvPr id="7170" name="Picture 2" descr="For the Church | Prayer as Reverent Conversation">
            <a:extLst>
              <a:ext uri="{FF2B5EF4-FFF2-40B4-BE49-F238E27FC236}">
                <a16:creationId xmlns:a16="http://schemas.microsoft.com/office/drawing/2014/main" id="{E70CA79F-B2E2-C742-ADB4-E120D64FB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2310" y="2198362"/>
            <a:ext cx="3591379" cy="23972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Freeform: Shape 717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4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1027CE-8577-0ACB-E0AB-362E6EEE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84" y="436507"/>
            <a:ext cx="9144000" cy="1330841"/>
          </a:xfrm>
        </p:spPr>
        <p:txBody>
          <a:bodyPr>
            <a:noAutofit/>
          </a:bodyPr>
          <a:lstStyle/>
          <a:p>
            <a:r>
              <a:rPr lang="en-US" sz="5000" b="1" i="0" u="none" strike="noStrike" dirty="0">
                <a:effectLst/>
                <a:latin typeface="-webkit-standard"/>
              </a:rPr>
              <a:t>Giving the Benefit of the Doubt</a:t>
            </a:r>
            <a:endParaRPr lang="en-US" sz="5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AF27D-C0A9-BF01-9073-D8C2C8DF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9" y="2447218"/>
            <a:ext cx="4979475" cy="4410782"/>
          </a:xfrm>
        </p:spPr>
        <p:txBody>
          <a:bodyPr>
            <a:normAutofit/>
          </a:bodyPr>
          <a:lstStyle/>
          <a:p>
            <a:r>
              <a:rPr lang="en-US" b="1" i="0" u="none" strike="noStrike" dirty="0">
                <a:effectLst/>
              </a:rPr>
              <a:t>A Discipline of Mercy</a:t>
            </a:r>
            <a:endParaRPr lang="en-US" b="0" i="0" u="none" strike="noStrike" dirty="0">
              <a:effectLst/>
            </a:endParaRPr>
          </a:p>
          <a:p>
            <a:pPr lvl="1"/>
            <a:r>
              <a:rPr lang="en-US" sz="2800" b="0" i="0" u="none" strike="noStrike" dirty="0">
                <a:effectLst/>
              </a:rPr>
              <a:t>Love chooses trust over suspicion (1 Cor. 13)</a:t>
            </a:r>
          </a:p>
          <a:p>
            <a:pPr lvl="1"/>
            <a:r>
              <a:rPr lang="en-US" sz="2800" b="0" i="0" u="none" strike="noStrike" dirty="0">
                <a:effectLst/>
              </a:rPr>
              <a:t>Put on mercy &amp; forgiveness (Col. 3:12–13)</a:t>
            </a:r>
          </a:p>
          <a:p>
            <a:pPr lvl="1"/>
            <a:r>
              <a:rPr lang="en-US" sz="2800" b="0" i="0" u="none" strike="noStrike" dirty="0">
                <a:effectLst/>
              </a:rPr>
              <a:t>Seek private clarification before judgment (Matt. 18:15)</a:t>
            </a:r>
          </a:p>
          <a:p>
            <a:endParaRPr lang="en-US" sz="1700" dirty="0"/>
          </a:p>
        </p:txBody>
      </p:sp>
      <p:pic>
        <p:nvPicPr>
          <p:cNvPr id="8194" name="Picture 2" descr="People think they're nicer than they actually are, study finds | The  Independent | The Independent">
            <a:extLst>
              <a:ext uri="{FF2B5EF4-FFF2-40B4-BE49-F238E27FC236}">
                <a16:creationId xmlns:a16="http://schemas.microsoft.com/office/drawing/2014/main" id="{F72008C3-471D-049F-8898-F7C0FD72A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9525" y="2864249"/>
            <a:ext cx="3591379" cy="239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Freeform: Shape 820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5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Freeform: Shape 922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9E481B-93F3-37A1-E29C-C0BBD8A17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10" y="609597"/>
            <a:ext cx="7353081" cy="1330841"/>
          </a:xfrm>
        </p:spPr>
        <p:txBody>
          <a:bodyPr>
            <a:noAutofit/>
          </a:bodyPr>
          <a:lstStyle/>
          <a:p>
            <a:r>
              <a:rPr lang="en-US" sz="5400" b="1" i="0" u="none" strike="noStrike" dirty="0">
                <a:effectLst/>
                <a:latin typeface="-webkit-standard"/>
              </a:rPr>
              <a:t>Biblical Pictures of Mercy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DA336-D9A8-9714-ED2C-B7268BC0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4" y="2550035"/>
            <a:ext cx="4768770" cy="4295035"/>
          </a:xfrm>
        </p:spPr>
        <p:txBody>
          <a:bodyPr>
            <a:normAutofit/>
          </a:bodyPr>
          <a:lstStyle/>
          <a:p>
            <a:r>
              <a:rPr lang="en-US" sz="3200" dirty="0"/>
              <a:t>The prodigal’s father (Luke 15)</a:t>
            </a:r>
          </a:p>
          <a:p>
            <a:r>
              <a:rPr lang="en-US" sz="3200" dirty="0"/>
              <a:t>Jesus restoring Peter (John 21)</a:t>
            </a:r>
          </a:p>
          <a:p>
            <a:r>
              <a:rPr lang="en-US" sz="3200" dirty="0"/>
              <a:t>Barnabas standing with Paul (Acts 9)</a:t>
            </a:r>
          </a:p>
          <a:p>
            <a:endParaRPr lang="en-US" sz="1700" dirty="0"/>
          </a:p>
        </p:txBody>
      </p:sp>
      <p:pic>
        <p:nvPicPr>
          <p:cNvPr id="9218" name="Picture 2" descr="Who Is God?: The Merciful One">
            <a:extLst>
              <a:ext uri="{FF2B5EF4-FFF2-40B4-BE49-F238E27FC236}">
                <a16:creationId xmlns:a16="http://schemas.microsoft.com/office/drawing/2014/main" id="{7913260D-0E39-2B4B-C873-078F5F280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1288" y="2453351"/>
            <a:ext cx="3902597" cy="1951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Freeform: Shape 922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80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Doing 'The Work': Restoring Relationships through Restorative Justice | The  Inclusion Solution">
            <a:extLst>
              <a:ext uri="{FF2B5EF4-FFF2-40B4-BE49-F238E27FC236}">
                <a16:creationId xmlns:a16="http://schemas.microsoft.com/office/drawing/2014/main" id="{BBDF7143-5F97-C271-045D-069C6FF6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5" r="4884"/>
          <a:stretch>
            <a:fillRect/>
          </a:stretch>
        </p:blipFill>
        <p:spPr bwMode="auto">
          <a:xfrm>
            <a:off x="20" y="10"/>
            <a:ext cx="9143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7300C0-14D0-9BF8-7825-81A5ADF3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281" y="3159720"/>
            <a:ext cx="4164068" cy="774106"/>
          </a:xfrm>
        </p:spPr>
        <p:txBody>
          <a:bodyPr anchor="b">
            <a:normAutofit/>
          </a:bodyPr>
          <a:lstStyle/>
          <a:p>
            <a:r>
              <a:rPr lang="en-US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Conclusion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9963-DF06-619F-15FD-6D32F1B21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587" y="4051140"/>
            <a:ext cx="4676172" cy="2650602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Suspicion distorts judgment and damages fellowship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Scripture calls us to slow down, seek truth, and extend mercy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Let our conduct reflect Christ—not the impulses of suspicion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12241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294</Words>
  <Application>Microsoft Macintosh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-webkit-standard</vt:lpstr>
      <vt:lpstr>Aptos</vt:lpstr>
      <vt:lpstr>Aptos Display</vt:lpstr>
      <vt:lpstr>Arial</vt:lpstr>
      <vt:lpstr>Courier New</vt:lpstr>
      <vt:lpstr>Wingdings</vt:lpstr>
      <vt:lpstr>Office Theme</vt:lpstr>
      <vt:lpstr>Evil Suspicions, Perceived Slights, &amp; Giving the Benefit of the Doubt</vt:lpstr>
      <vt:lpstr>-Evil Suspicions,  -Perceived Slights  -Giving the Benefit of the Doubt</vt:lpstr>
      <vt:lpstr>Evil Suspicions</vt:lpstr>
      <vt:lpstr>Evil Suspicions</vt:lpstr>
      <vt:lpstr>Perceived Slights</vt:lpstr>
      <vt:lpstr>Preventing Escalation</vt:lpstr>
      <vt:lpstr>Giving the Benefit of the Doubt</vt:lpstr>
      <vt:lpstr>Biblical Pictures of Mercy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3</cp:revision>
  <dcterms:created xsi:type="dcterms:W3CDTF">2025-12-14T13:40:55Z</dcterms:created>
  <dcterms:modified xsi:type="dcterms:W3CDTF">2025-12-14T14:18:19Z</dcterms:modified>
</cp:coreProperties>
</file>