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7"/>
    <p:restoredTop sz="94638"/>
  </p:normalViewPr>
  <p:slideViewPr>
    <p:cSldViewPr snapToGrid="0">
      <p:cViewPr varScale="1">
        <p:scale>
          <a:sx n="120" d="100"/>
          <a:sy n="120" d="100"/>
        </p:scale>
        <p:origin x="1640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47B71-215A-BB45-A719-F07F8B197508}" type="datetimeFigureOut">
              <a:rPr lang="en-US" smtClean="0"/>
              <a:t>7/27/25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CDFDB-E0C7-E048-918E-2F8D9F7EC5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9472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47B71-215A-BB45-A719-F07F8B197508}" type="datetimeFigureOut">
              <a:rPr lang="en-US" smtClean="0"/>
              <a:t>7/27/25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CDFDB-E0C7-E048-918E-2F8D9F7EC5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412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47B71-215A-BB45-A719-F07F8B197508}" type="datetimeFigureOut">
              <a:rPr lang="en-US" smtClean="0"/>
              <a:t>7/27/25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CDFDB-E0C7-E048-918E-2F8D9F7EC5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6688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47B71-215A-BB45-A719-F07F8B197508}" type="datetimeFigureOut">
              <a:rPr lang="en-US" smtClean="0"/>
              <a:t>7/27/25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CDFDB-E0C7-E048-918E-2F8D9F7EC5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8165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47B71-215A-BB45-A719-F07F8B197508}" type="datetimeFigureOut">
              <a:rPr lang="en-US" smtClean="0"/>
              <a:t>7/27/25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CDFDB-E0C7-E048-918E-2F8D9F7EC5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542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47B71-215A-BB45-A719-F07F8B197508}" type="datetimeFigureOut">
              <a:rPr lang="en-US" smtClean="0"/>
              <a:t>7/27/25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CDFDB-E0C7-E048-918E-2F8D9F7EC5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0555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47B71-215A-BB45-A719-F07F8B197508}" type="datetimeFigureOut">
              <a:rPr lang="en-US" smtClean="0"/>
              <a:t>7/27/25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CDFDB-E0C7-E048-918E-2F8D9F7EC5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762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47B71-215A-BB45-A719-F07F8B197508}" type="datetimeFigureOut">
              <a:rPr lang="en-US" smtClean="0"/>
              <a:t>7/27/25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CDFDB-E0C7-E048-918E-2F8D9F7EC5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1135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47B71-215A-BB45-A719-F07F8B197508}" type="datetimeFigureOut">
              <a:rPr lang="en-US" smtClean="0"/>
              <a:t>7/27/25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CDFDB-E0C7-E048-918E-2F8D9F7EC5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659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47B71-215A-BB45-A719-F07F8B197508}" type="datetimeFigureOut">
              <a:rPr lang="en-US" smtClean="0"/>
              <a:t>7/27/25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CDFDB-E0C7-E048-918E-2F8D9F7EC5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420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47B71-215A-BB45-A719-F07F8B197508}" type="datetimeFigureOut">
              <a:rPr lang="en-US" smtClean="0"/>
              <a:t>7/27/25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CDFDB-E0C7-E048-918E-2F8D9F7EC5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9679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C47B71-215A-BB45-A719-F07F8B197508}" type="datetimeFigureOut">
              <a:rPr lang="en-US" smtClean="0"/>
              <a:t>7/27/25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FDCDFDB-E0C7-E048-918E-2F8D9F7EC5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177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8" name="Rectangle 1037">
            <a:extLst>
              <a:ext uri="{FF2B5EF4-FFF2-40B4-BE49-F238E27FC236}">
                <a16:creationId xmlns:a16="http://schemas.microsoft.com/office/drawing/2014/main" id="{9180DE06-7362-4888-AADA-7AADD57AC4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0C61C4-F58A-3D18-C51D-541FFD39D4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98538" y="679730"/>
            <a:ext cx="3128995" cy="3932729"/>
          </a:xfrm>
        </p:spPr>
        <p:txBody>
          <a:bodyPr>
            <a:normAutofit/>
          </a:bodyPr>
          <a:lstStyle/>
          <a:p>
            <a:pPr algn="l"/>
            <a:r>
              <a:rPr lang="en-US" b="0" i="1" u="none" strike="noStrike" dirty="0">
                <a:effectLst/>
              </a:rPr>
              <a:t>No Turning Back</a:t>
            </a:r>
            <a:endParaRPr lang="en-US" dirty="0"/>
          </a:p>
        </p:txBody>
      </p:sp>
      <p:grpSp>
        <p:nvGrpSpPr>
          <p:cNvPr id="1040" name="Group 1039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2218699" y="2733628"/>
            <a:ext cx="1340409" cy="5777807"/>
            <a:chOff x="329184" y="2"/>
            <a:chExt cx="524256" cy="5777807"/>
          </a:xfrm>
        </p:grpSpPr>
        <p:cxnSp>
          <p:nvCxnSpPr>
            <p:cNvPr id="1041" name="Straight Connector 1040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2" name="Rectangle 1041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2"/>
              <a:ext cx="524256" cy="566677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Subtitle 2">
            <a:extLst>
              <a:ext uri="{FF2B5EF4-FFF2-40B4-BE49-F238E27FC236}">
                <a16:creationId xmlns:a16="http://schemas.microsoft.com/office/drawing/2014/main" id="{77078D31-5C04-68C5-CA49-A508D1282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88835" y="5227455"/>
            <a:ext cx="2516766" cy="857461"/>
          </a:xfrm>
        </p:spPr>
        <p:txBody>
          <a:bodyPr>
            <a:normAutofit/>
          </a:bodyPr>
          <a:lstStyle/>
          <a:p>
            <a:pPr algn="l"/>
            <a:r>
              <a:rPr lang="en-US" b="1" i="1" dirty="0">
                <a:solidFill>
                  <a:schemeClr val="accent4"/>
                </a:solidFill>
              </a:rPr>
              <a:t> </a:t>
            </a:r>
            <a:r>
              <a:rPr lang="en-US" b="1" i="1" u="none" strike="noStrike" dirty="0">
                <a:solidFill>
                  <a:schemeClr val="accent4"/>
                </a:solidFill>
                <a:effectLst/>
              </a:rPr>
              <a:t>Luke 9:62</a:t>
            </a:r>
            <a:endParaRPr lang="en-US" b="1" dirty="0">
              <a:solidFill>
                <a:schemeClr val="accent4"/>
              </a:solidFill>
            </a:endParaRPr>
          </a:p>
        </p:txBody>
      </p:sp>
      <p:sp>
        <p:nvSpPr>
          <p:cNvPr id="1044" name="Rectangle 1043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6467" y="372533"/>
            <a:ext cx="4587584" cy="606872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The Footsteps of A Fool… | THE GOSPEL ALONE">
            <a:extLst>
              <a:ext uri="{FF2B5EF4-FFF2-40B4-BE49-F238E27FC236}">
                <a16:creationId xmlns:a16="http://schemas.microsoft.com/office/drawing/2014/main" id="{D3B59E87-4EEC-11CC-9C51-5591CD3B54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6947" y="1851516"/>
            <a:ext cx="4206623" cy="3154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7470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66000F-565A-6847-572E-45A7012C9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246" y="386930"/>
            <a:ext cx="7549592" cy="1298448"/>
          </a:xfrm>
        </p:spPr>
        <p:txBody>
          <a:bodyPr anchor="b">
            <a:normAutofit/>
          </a:bodyPr>
          <a:lstStyle/>
          <a:p>
            <a:r>
              <a:rPr lang="en-US" sz="4200" b="0" i="0" u="none" strike="noStrike">
                <a:effectLst/>
                <a:latin typeface="-webkit-standard"/>
              </a:rPr>
              <a:t>Introduction</a:t>
            </a:r>
            <a:endParaRPr lang="en-US" sz="4200"/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1" y="1998845"/>
            <a:ext cx="859094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8537521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B3652E-62AF-5A3D-909A-2B9B88B1A3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284" y="2505126"/>
            <a:ext cx="4090862" cy="3965944"/>
          </a:xfrm>
        </p:spPr>
        <p:txBody>
          <a:bodyPr anchor="ctr"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400" dirty="0"/>
              <a:t> Jesus never sugarcoated discipleship.</a:t>
            </a:r>
          </a:p>
          <a:p>
            <a:pPr>
              <a:buFont typeface="Wingdings" pitchFamily="2" charset="2"/>
              <a:buChar char="q"/>
            </a:pPr>
            <a:r>
              <a:rPr lang="en-US" sz="2400" b="1" dirty="0"/>
              <a:t> Luke 9:62 </a:t>
            </a:r>
            <a:r>
              <a:rPr lang="en-US" sz="2400" dirty="0"/>
              <a:t>is not a casual call—it’s a serious challenge.</a:t>
            </a:r>
          </a:p>
          <a:p>
            <a:pPr>
              <a:buFont typeface="Wingdings" pitchFamily="2" charset="2"/>
              <a:buChar char="q"/>
            </a:pPr>
            <a:r>
              <a:rPr lang="en-US" sz="2400" b="1" dirty="0"/>
              <a:t> Key Image:</a:t>
            </a:r>
            <a:r>
              <a:rPr lang="en-US" sz="2400" dirty="0"/>
              <a:t> Plowman focused on the field ahead.</a:t>
            </a:r>
          </a:p>
          <a:p>
            <a:pPr>
              <a:buFont typeface="Wingdings" pitchFamily="2" charset="2"/>
              <a:buChar char="q"/>
            </a:pPr>
            <a:r>
              <a:rPr lang="en-US" sz="2400" b="1" dirty="0"/>
              <a:t> Main Idea:</a:t>
            </a:r>
            <a:r>
              <a:rPr lang="en-US" sz="2400" dirty="0"/>
              <a:t> Following Christ demands unwavering commitment.</a:t>
            </a:r>
          </a:p>
          <a:p>
            <a:endParaRPr lang="en-US" sz="1700" dirty="0"/>
          </a:p>
        </p:txBody>
      </p:sp>
      <p:pic>
        <p:nvPicPr>
          <p:cNvPr id="2050" name="Picture 2" descr="The Footsteps of A Fool… | THE GOSPEL ALONE">
            <a:extLst>
              <a:ext uri="{FF2B5EF4-FFF2-40B4-BE49-F238E27FC236}">
                <a16:creationId xmlns:a16="http://schemas.microsoft.com/office/drawing/2014/main" id="{25289A69-6E78-357D-8586-B39CB52F9B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33649" y="2892862"/>
            <a:ext cx="3862707" cy="2897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1" name="Rectangle 2060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323318" y="2332075"/>
            <a:ext cx="781700" cy="11428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8636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07714-9CE9-56F9-FFED-A48A1A499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246" y="386930"/>
            <a:ext cx="7549592" cy="1298448"/>
          </a:xfrm>
        </p:spPr>
        <p:txBody>
          <a:bodyPr anchor="b">
            <a:normAutofit/>
          </a:bodyPr>
          <a:lstStyle/>
          <a:p>
            <a:r>
              <a:rPr lang="en-US" sz="4200" b="0" i="0" u="none" strike="noStrike">
                <a:effectLst/>
                <a:latin typeface="-webkit-standard"/>
              </a:rPr>
              <a:t>Purpose of the Lesson</a:t>
            </a:r>
            <a:endParaRPr lang="en-US" sz="42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1" y="1998845"/>
            <a:ext cx="859094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8537521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4C9D67-A79B-3D4A-7F2B-5DA3692A14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871" y="2203079"/>
            <a:ext cx="4212777" cy="3681973"/>
          </a:xfrm>
        </p:spPr>
        <p:txBody>
          <a:bodyPr anchor="ctr"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200" dirty="0"/>
              <a:t> Explore the </a:t>
            </a:r>
            <a:r>
              <a:rPr lang="en-US" sz="2200" b="1" dirty="0"/>
              <a:t>cost</a:t>
            </a:r>
            <a:r>
              <a:rPr lang="en-US" sz="2200" dirty="0"/>
              <a:t> and </a:t>
            </a:r>
            <a:r>
              <a:rPr lang="en-US" sz="2200" b="1" dirty="0"/>
              <a:t>reward</a:t>
            </a:r>
            <a:r>
              <a:rPr lang="en-US" sz="2200" dirty="0"/>
              <a:t> of steadfast devotion to Christ.</a:t>
            </a:r>
          </a:p>
          <a:p>
            <a:pPr>
              <a:buFont typeface="Wingdings" pitchFamily="2" charset="2"/>
              <a:buChar char="q"/>
            </a:pPr>
            <a:r>
              <a:rPr lang="en-US" sz="2200" dirty="0"/>
              <a:t> Learn through:</a:t>
            </a:r>
          </a:p>
          <a:p>
            <a:pPr lvl="1"/>
            <a:r>
              <a:rPr lang="en-US" sz="2200" b="1" dirty="0"/>
              <a:t>Biblical examples</a:t>
            </a:r>
            <a:endParaRPr lang="en-US" sz="2200" dirty="0"/>
          </a:p>
          <a:p>
            <a:pPr lvl="1"/>
            <a:r>
              <a:rPr lang="en-US" sz="2200" b="1" dirty="0"/>
              <a:t>Supporting scriptures</a:t>
            </a:r>
            <a:endParaRPr lang="en-US" sz="2200" dirty="0"/>
          </a:p>
          <a:p>
            <a:pPr lvl="1"/>
            <a:r>
              <a:rPr lang="en-US" sz="2200" b="1" dirty="0"/>
              <a:t>Real-life applications</a:t>
            </a:r>
            <a:endParaRPr lang="en-US" sz="2200" dirty="0"/>
          </a:p>
          <a:p>
            <a:endParaRPr lang="en-US" sz="1700" dirty="0"/>
          </a:p>
        </p:txBody>
      </p:sp>
      <p:pic>
        <p:nvPicPr>
          <p:cNvPr id="4" name="Picture 2" descr="The Footsteps of A Fool… | THE GOSPEL ALONE">
            <a:extLst>
              <a:ext uri="{FF2B5EF4-FFF2-40B4-BE49-F238E27FC236}">
                <a16:creationId xmlns:a16="http://schemas.microsoft.com/office/drawing/2014/main" id="{7EAEF074-7931-1EDA-2FAA-D218DDAA2E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33649" y="2892862"/>
            <a:ext cx="3862707" cy="2897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323318" y="2332075"/>
            <a:ext cx="781700" cy="11428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9755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FB60E8C-7224-44A4-87A0-46A1711DD2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17E880-5985-A9FE-73F1-A8601D572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646" y="386930"/>
            <a:ext cx="7606349" cy="1300554"/>
          </a:xfrm>
        </p:spPr>
        <p:txBody>
          <a:bodyPr anchor="b">
            <a:normAutofit/>
          </a:bodyPr>
          <a:lstStyle/>
          <a:p>
            <a:r>
              <a:rPr lang="en-US" sz="4200" b="0" i="0" u="none" strike="noStrike">
                <a:effectLst/>
                <a:latin typeface="-webkit-standard"/>
              </a:rPr>
              <a:t>A Plow Requires Focus</a:t>
            </a:r>
            <a:endParaRPr lang="en-US" sz="42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DA32751-37A2-45C0-BE94-63D375E27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1" y="1998845"/>
            <a:ext cx="859094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8537521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The Footsteps of A Fool… | THE GOSPEL ALONE">
            <a:extLst>
              <a:ext uri="{FF2B5EF4-FFF2-40B4-BE49-F238E27FC236}">
                <a16:creationId xmlns:a16="http://schemas.microsoft.com/office/drawing/2014/main" id="{22E806E5-F72A-D332-9FDC-634BFA379C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6471" y="2933321"/>
            <a:ext cx="3862708" cy="2897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A1FB74-D655-5E3A-D326-1CDBDEB2FB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0" y="2381693"/>
            <a:ext cx="3862708" cy="344866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000" b="1" i="0" u="none" strike="noStrike" dirty="0">
                <a:effectLst/>
              </a:rPr>
              <a:t>Proverbs 4:25–27</a:t>
            </a:r>
            <a:r>
              <a:rPr lang="en-US" sz="2000" b="0" i="0" u="none" strike="noStrike" dirty="0">
                <a:effectLst/>
              </a:rPr>
              <a:t> – “Let your eyes look straight ahead…”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effectLst/>
              </a:rPr>
              <a:t>A plowman must stay focused to keep the line straight.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chemeClr val="accent4"/>
                </a:solidFill>
                <a:effectLst/>
              </a:rPr>
              <a:t>Looking back = crooked furrow → compromised harvest.</a:t>
            </a:r>
          </a:p>
          <a:p>
            <a:endParaRPr lang="en-US" sz="17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A55FBCD-CD42-40F5-8A1B-3203F9CAEE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323318" y="2332075"/>
            <a:ext cx="781700" cy="11428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837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FB60E8C-7224-44A4-87A0-46A1711DD2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156593-AA30-656D-C5B1-E2A774AF8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646" y="386930"/>
            <a:ext cx="7606349" cy="1300554"/>
          </a:xfrm>
        </p:spPr>
        <p:txBody>
          <a:bodyPr anchor="b">
            <a:normAutofit/>
          </a:bodyPr>
          <a:lstStyle/>
          <a:p>
            <a:r>
              <a:rPr lang="en-US" sz="4200" b="0" i="0" u="none" strike="noStrike">
                <a:effectLst/>
                <a:latin typeface="-webkit-standard"/>
              </a:rPr>
              <a:t>Spiritual Implication</a:t>
            </a:r>
            <a:endParaRPr lang="en-US" sz="42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DA32751-37A2-45C0-BE94-63D375E27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1" y="1998845"/>
            <a:ext cx="859094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8537521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The Footsteps of A Fool… | THE GOSPEL ALONE">
            <a:extLst>
              <a:ext uri="{FF2B5EF4-FFF2-40B4-BE49-F238E27FC236}">
                <a16:creationId xmlns:a16="http://schemas.microsoft.com/office/drawing/2014/main" id="{025FED80-E3FC-3200-FCF3-8534CF8AD0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6471" y="2933321"/>
            <a:ext cx="3862708" cy="2897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E1249E-460D-B527-20F8-A9BD1D67C0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0" y="2599509"/>
            <a:ext cx="3712337" cy="3639450"/>
          </a:xfrm>
        </p:spPr>
        <p:txBody>
          <a:bodyPr anchor="ctr">
            <a:normAutofit/>
          </a:bodyPr>
          <a:lstStyle/>
          <a:p>
            <a:r>
              <a:rPr lang="en-US" sz="2000" dirty="0"/>
              <a:t>Looking back = </a:t>
            </a:r>
            <a:r>
              <a:rPr lang="en-US" sz="2000" b="1" dirty="0"/>
              <a:t>divided loyalty</a:t>
            </a:r>
            <a:r>
              <a:rPr lang="en-US" sz="2000" dirty="0"/>
              <a:t>, </a:t>
            </a:r>
            <a:r>
              <a:rPr lang="en-US" sz="2000" b="1" dirty="0"/>
              <a:t>second thoughts</a:t>
            </a:r>
            <a:r>
              <a:rPr lang="en-US" sz="2000" dirty="0"/>
              <a:t>.</a:t>
            </a:r>
          </a:p>
          <a:p>
            <a:r>
              <a:rPr lang="en-US" sz="2000" dirty="0"/>
              <a:t>Distraction = Destruction.</a:t>
            </a:r>
          </a:p>
          <a:p>
            <a:r>
              <a:rPr lang="en-US" sz="2000" dirty="0">
                <a:solidFill>
                  <a:schemeClr val="accent4"/>
                </a:solidFill>
              </a:rPr>
              <a:t>Jesus calls us to a forward-facing life.</a:t>
            </a:r>
          </a:p>
          <a:p>
            <a:endParaRPr lang="en-US" sz="17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A55FBCD-CD42-40F5-8A1B-3203F9CAEE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323318" y="2332075"/>
            <a:ext cx="781700" cy="11428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4787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1963B-D28D-ED6F-692B-54B39C2A028D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4"/>
            </a:solidFill>
          </a:ln>
        </p:spPr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Illustrations &amp; Application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205264-4406-4BD8-E6E5-1100FD9BFDBF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chemeClr val="accent4"/>
            </a:solidFill>
          </a:ln>
        </p:spPr>
        <p:txBody>
          <a:bodyPr/>
          <a:lstStyle/>
          <a:p>
            <a:pPr>
              <a:buClr>
                <a:schemeClr val="accent4"/>
              </a:buClr>
              <a:buFont typeface="Wingdings" pitchFamily="2" charset="2"/>
              <a:buChar char="q"/>
            </a:pPr>
            <a:r>
              <a:rPr lang="en-US" b="1" dirty="0"/>
              <a:t> Lot’s wife</a:t>
            </a:r>
            <a:r>
              <a:rPr lang="en-US" dirty="0"/>
              <a:t> (Gen. 19:26; Luke 17:32): looked back—turned to salt.</a:t>
            </a:r>
          </a:p>
          <a:p>
            <a:pPr>
              <a:buClr>
                <a:schemeClr val="accent4"/>
              </a:buClr>
              <a:buFont typeface="Wingdings" pitchFamily="2" charset="2"/>
              <a:buChar char="q"/>
            </a:pPr>
            <a:r>
              <a:rPr lang="en-US" b="1" dirty="0"/>
              <a:t> Israel in the wilderness</a:t>
            </a:r>
            <a:r>
              <a:rPr lang="en-US" dirty="0"/>
              <a:t> (Num. 11:4–6): longed for Egypt → delayed blessings.</a:t>
            </a:r>
          </a:p>
          <a:p>
            <a:pPr>
              <a:buClr>
                <a:schemeClr val="accent4"/>
              </a:buClr>
              <a:buFont typeface="Wingdings" pitchFamily="2" charset="2"/>
              <a:buChar char="Ø"/>
            </a:pPr>
            <a:r>
              <a:rPr lang="en-US" dirty="0"/>
              <a:t> Driving with eyes in the rearview = disaster.</a:t>
            </a:r>
          </a:p>
          <a:p>
            <a:pPr>
              <a:buClr>
                <a:schemeClr val="accent4"/>
              </a:buClr>
              <a:buFont typeface="Wingdings" pitchFamily="2" charset="2"/>
              <a:buChar char="Ø"/>
            </a:pPr>
            <a:r>
              <a:rPr lang="en-US" dirty="0"/>
              <a:t> Living in the past (pleasures, failures, identity) hinders faith.</a:t>
            </a:r>
          </a:p>
          <a:p>
            <a:pPr>
              <a:buClr>
                <a:schemeClr val="accent4"/>
              </a:buClr>
              <a:buFont typeface="Wingdings" pitchFamily="2" charset="2"/>
              <a:buChar char="Ø"/>
            </a:pPr>
            <a:r>
              <a:rPr lang="en-US" dirty="0">
                <a:solidFill>
                  <a:schemeClr val="accent4"/>
                </a:solidFill>
              </a:rPr>
              <a:t> Jesus says: </a:t>
            </a:r>
            <a:r>
              <a:rPr lang="en-US" i="1" dirty="0">
                <a:solidFill>
                  <a:schemeClr val="accent4"/>
                </a:solidFill>
              </a:rPr>
              <a:t>"Look ahead."</a:t>
            </a:r>
            <a:endParaRPr lang="en-US" dirty="0">
              <a:solidFill>
                <a:schemeClr val="accent4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2370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1B94B-655C-02A8-4C35-FE976DB9DE1A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4"/>
            </a:solidFill>
          </a:ln>
        </p:spPr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Call Is All or Nothing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3F9919-3E0B-51FF-77D7-013FB1EB0764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chemeClr val="accent4"/>
            </a:solidFill>
          </a:ln>
        </p:spPr>
        <p:txBody>
          <a:bodyPr/>
          <a:lstStyle/>
          <a:p>
            <a:pPr marL="0" indent="0" algn="l">
              <a:buNone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Luke 9:23; Matt. 16:24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– “Deny yourself, take up your cross, follow Me.”</a:t>
            </a:r>
          </a:p>
          <a:p>
            <a:pPr algn="l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No such thing as partial discipleship.</a:t>
            </a:r>
          </a:p>
          <a:p>
            <a:pPr algn="l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Jesus gave all—we must do the same.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788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835F0-B1EF-1E9B-E170-B94704E3E52C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4"/>
            </a:solidFill>
          </a:ln>
        </p:spPr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Illustrations &amp; Application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ABA157-71D2-2E19-8F57-7F5F351ECC92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chemeClr val="accent4"/>
            </a:solidFill>
          </a:ln>
        </p:spPr>
        <p:txBody>
          <a:bodyPr/>
          <a:lstStyle/>
          <a:p>
            <a:pPr>
              <a:buClr>
                <a:schemeClr val="accent4"/>
              </a:buClr>
              <a:buFont typeface="Wingdings" pitchFamily="2" charset="2"/>
              <a:buChar char="q"/>
            </a:pPr>
            <a:r>
              <a:rPr lang="en-US" b="1" dirty="0"/>
              <a:t> Matthew 4:19–22</a:t>
            </a:r>
            <a:r>
              <a:rPr lang="en-US" dirty="0"/>
              <a:t>: Apostles immediately left nets, family, and comforts.</a:t>
            </a:r>
          </a:p>
          <a:p>
            <a:pPr lvl="1">
              <a:buClr>
                <a:schemeClr val="accent4"/>
              </a:buClr>
              <a:buFont typeface="Wingdings" pitchFamily="2" charset="2"/>
              <a:buChar char="§"/>
            </a:pPr>
            <a:r>
              <a:rPr lang="en-US" dirty="0"/>
              <a:t>They answered the call—fully.</a:t>
            </a:r>
          </a:p>
          <a:p>
            <a:pPr>
              <a:buClr>
                <a:schemeClr val="accent4"/>
              </a:buClr>
              <a:buFont typeface="Wingdings" pitchFamily="2" charset="2"/>
              <a:buChar char="Ø"/>
            </a:pPr>
            <a:r>
              <a:rPr lang="en-US" dirty="0"/>
              <a:t> You can’t straddle the fence.</a:t>
            </a:r>
          </a:p>
          <a:p>
            <a:pPr>
              <a:buClr>
                <a:schemeClr val="accent4"/>
              </a:buClr>
              <a:buFont typeface="Wingdings" pitchFamily="2" charset="2"/>
              <a:buChar char="Ø"/>
            </a:pPr>
            <a:r>
              <a:rPr lang="en-US" b="1" dirty="0"/>
              <a:t> James 1:8</a:t>
            </a:r>
            <a:r>
              <a:rPr lang="en-US" dirty="0"/>
              <a:t> – Double-mindedness is unstable.</a:t>
            </a:r>
          </a:p>
          <a:p>
            <a:pPr>
              <a:buClr>
                <a:schemeClr val="accent4"/>
              </a:buClr>
              <a:buFont typeface="Wingdings" pitchFamily="2" charset="2"/>
              <a:buChar char="Ø"/>
            </a:pPr>
            <a:r>
              <a:rPr lang="en-US" dirty="0"/>
              <a:t> Burn the bridges behind you—full commitment.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6014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259CD-37F8-99A5-FEC0-230247E3C423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4"/>
            </a:solidFill>
          </a:ln>
        </p:spPr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Looking Back Can Lead to Losing Forward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225EDB-FB47-35C6-F037-66B4C9511344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chemeClr val="accent4"/>
            </a:solidFill>
          </a:ln>
        </p:spPr>
        <p:txBody>
          <a:bodyPr/>
          <a:lstStyle/>
          <a:p>
            <a:pPr marL="0" indent="0" algn="l">
              <a:buNone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Philippians 3:13–14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– “Forgetting what lies behind… I press on.”</a:t>
            </a:r>
          </a:p>
          <a:p>
            <a:pPr algn="l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Paul’s past didn’t paralyze him.</a:t>
            </a:r>
          </a:p>
          <a:p>
            <a:pPr algn="l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The Christian life is a forward press.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471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10268-C0CA-D37E-DE52-07F3DC1F05B5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4"/>
            </a:solidFill>
          </a:ln>
        </p:spPr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Illustrations &amp; Application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D1240-15AB-DA2D-BBBF-DF02B7846164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chemeClr val="accent4"/>
            </a:solidFill>
          </a:ln>
        </p:spPr>
        <p:txBody>
          <a:bodyPr/>
          <a:lstStyle/>
          <a:p>
            <a:pPr>
              <a:buClr>
                <a:schemeClr val="accent4"/>
              </a:buClr>
              <a:buFont typeface="Wingdings" pitchFamily="2" charset="2"/>
              <a:buChar char="q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 Demas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(2 Tim. 4:10): forsook Paul, loved the present world.</a:t>
            </a:r>
          </a:p>
          <a:p>
            <a:pPr>
              <a:buClr>
                <a:schemeClr val="accent4"/>
              </a:buClr>
              <a:buFont typeface="Wingdings" pitchFamily="2" charset="2"/>
              <a:buChar char="Ø"/>
            </a:pPr>
            <a:r>
              <a:rPr lang="en-US" dirty="0"/>
              <a:t> Guilt, shame, or temptations to return to old habits hinder progress.</a:t>
            </a:r>
          </a:p>
          <a:p>
            <a:pPr>
              <a:buClr>
                <a:schemeClr val="accent4"/>
              </a:buClr>
              <a:buFont typeface="Wingdings" pitchFamily="2" charset="2"/>
              <a:buChar char="Ø"/>
            </a:pPr>
            <a:r>
              <a:rPr lang="en-US" b="1" dirty="0"/>
              <a:t> Hebrews 12:1–2</a:t>
            </a:r>
            <a:r>
              <a:rPr lang="en-US" dirty="0"/>
              <a:t> – Fix your eyes on Jesus.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6559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71528-BB51-1053-3477-A6EB8AFED313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4"/>
            </a:solidFill>
          </a:ln>
        </p:spPr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Kingdom Requires Fit Workers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CD3E2C-35B4-AAA1-6786-53A0F933BF2A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chemeClr val="accent4"/>
            </a:solidFill>
          </a:ln>
        </p:spPr>
        <p:txBody>
          <a:bodyPr/>
          <a:lstStyle/>
          <a:p>
            <a:pPr marL="0" indent="0" algn="l">
              <a:buClr>
                <a:schemeClr val="accent4"/>
              </a:buClr>
              <a:buNone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Luke 9:62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– “Not fit for the kingdom…”</a:t>
            </a:r>
          </a:p>
          <a:p>
            <a:pPr algn="l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It’s not about being </a:t>
            </a: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perfect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, but being </a:t>
            </a: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focused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, </a:t>
            </a: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faithful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, and </a:t>
            </a: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forward-looking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.</a:t>
            </a:r>
          </a:p>
          <a:p>
            <a:pPr marL="0" indent="0" algn="l">
              <a:buClr>
                <a:schemeClr val="accent4"/>
              </a:buClr>
              <a:buNone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1 Corinthians 15:58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– “Be steadfast, immovable…”</a:t>
            </a:r>
          </a:p>
          <a:p>
            <a:pPr algn="l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God wants </a:t>
            </a: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steadfast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workers in His field.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US" b="0" i="0" u="none" strike="noStrike" dirty="0">
              <a:solidFill>
                <a:srgbClr val="000000"/>
              </a:solidFill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0037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35406-280E-062F-F84D-74A0BB1CF1E8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4"/>
            </a:solidFill>
          </a:ln>
        </p:spPr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Illustrations &amp; Application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A945D6-FFD7-7B18-3384-0C8B769A1DD6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chemeClr val="accent4"/>
            </a:solidFill>
          </a:ln>
        </p:spPr>
        <p:txBody>
          <a:bodyPr/>
          <a:lstStyle/>
          <a:p>
            <a:pPr>
              <a:buClr>
                <a:schemeClr val="accent4"/>
              </a:buClr>
              <a:buFont typeface="Wingdings" pitchFamily="2" charset="2"/>
              <a:buChar char="q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 Nehemiah’s builders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(Neh. 4:6, 17): One hand on the weapon, one on the work.</a:t>
            </a:r>
          </a:p>
          <a:p>
            <a:pPr>
              <a:buClr>
                <a:schemeClr val="accent4"/>
              </a:buClr>
              <a:buFont typeface="Wingdings" pitchFamily="2" charset="2"/>
              <a:buChar char="q"/>
            </a:pPr>
            <a:r>
              <a:rPr lang="en-US" dirty="0"/>
              <a:t> No room for part-time kingdom workers.</a:t>
            </a:r>
          </a:p>
          <a:p>
            <a:pPr>
              <a:buClr>
                <a:schemeClr val="accent4"/>
              </a:buClr>
              <a:buFont typeface="Wingdings" pitchFamily="2" charset="2"/>
              <a:buChar char="q"/>
            </a:pPr>
            <a:r>
              <a:rPr lang="en-US" dirty="0"/>
              <a:t> God needs plowmen with </a:t>
            </a:r>
            <a:r>
              <a:rPr lang="en-US" b="1" dirty="0"/>
              <a:t>purpose</a:t>
            </a:r>
            <a:r>
              <a:rPr lang="en-US" dirty="0"/>
              <a:t>.</a:t>
            </a:r>
          </a:p>
          <a:p>
            <a:pPr>
              <a:buClr>
                <a:schemeClr val="accent4"/>
              </a:buClr>
              <a:buFont typeface="Wingdings" pitchFamily="2" charset="2"/>
              <a:buChar char="Ø"/>
            </a:pPr>
            <a:r>
              <a:rPr lang="en-US" dirty="0"/>
              <a:t> Ask yourself:</a:t>
            </a:r>
          </a:p>
          <a:p>
            <a:pPr lvl="1">
              <a:buClr>
                <a:schemeClr val="accent4"/>
              </a:buClr>
              <a:buFont typeface="Courier New" panose="02070309020205020404" pitchFamily="49" charset="0"/>
              <a:buChar char="o"/>
            </a:pPr>
            <a:r>
              <a:rPr lang="en-US" dirty="0"/>
              <a:t>Am I dreaming of my old life?</a:t>
            </a:r>
          </a:p>
          <a:p>
            <a:pPr lvl="1">
              <a:buClr>
                <a:schemeClr val="accent4"/>
              </a:buClr>
              <a:buFont typeface="Courier New" panose="02070309020205020404" pitchFamily="49" charset="0"/>
              <a:buChar char="o"/>
            </a:pPr>
            <a:r>
              <a:rPr lang="en-US" dirty="0"/>
              <a:t>Do I make excuses?</a:t>
            </a:r>
          </a:p>
          <a:p>
            <a:pPr lvl="1">
              <a:buClr>
                <a:schemeClr val="accent4"/>
              </a:buClr>
              <a:buFont typeface="Courier New" panose="02070309020205020404" pitchFamily="49" charset="0"/>
              <a:buChar char="o"/>
            </a:pPr>
            <a:r>
              <a:rPr lang="en-US" dirty="0"/>
              <a:t>Am I weary in doing good?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454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1" name="Rectangle 6150">
            <a:extLst>
              <a:ext uri="{FF2B5EF4-FFF2-40B4-BE49-F238E27FC236}">
                <a16:creationId xmlns:a16="http://schemas.microsoft.com/office/drawing/2014/main" id="{FFB60E8C-7224-44A4-87A0-46A1711DD2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5225DF-A5A5-EEFA-D7EF-155C71F84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646" y="386930"/>
            <a:ext cx="7606349" cy="1300554"/>
          </a:xfrm>
        </p:spPr>
        <p:txBody>
          <a:bodyPr anchor="b">
            <a:normAutofit/>
          </a:bodyPr>
          <a:lstStyle/>
          <a:p>
            <a:r>
              <a:rPr lang="en-US" sz="4200" b="0" i="0" u="none" strike="noStrike">
                <a:effectLst/>
                <a:latin typeface="-webkit-standard"/>
              </a:rPr>
              <a:t>Conclusion: Burn the Plows!</a:t>
            </a:r>
            <a:endParaRPr lang="en-US" sz="4200"/>
          </a:p>
        </p:txBody>
      </p:sp>
      <p:sp>
        <p:nvSpPr>
          <p:cNvPr id="6153" name="Rectangle 6152">
            <a:extLst>
              <a:ext uri="{FF2B5EF4-FFF2-40B4-BE49-F238E27FC236}">
                <a16:creationId xmlns:a16="http://schemas.microsoft.com/office/drawing/2014/main" id="{5DA32751-37A2-45C0-BE94-63D375E27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1" y="1998845"/>
            <a:ext cx="859094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5" name="Rectangle 6154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8537521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Luke 9:57-62 The Call To Follow Jesus — HAMPTON ROADS CHURCH">
            <a:extLst>
              <a:ext uri="{FF2B5EF4-FFF2-40B4-BE49-F238E27FC236}">
                <a16:creationId xmlns:a16="http://schemas.microsoft.com/office/drawing/2014/main" id="{BC4C9785-2B5E-0878-539B-AEFC98EDFC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6471" y="3073345"/>
            <a:ext cx="3862708" cy="2616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49BCA4-C830-26B8-3CD8-C6B2DE70D0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7572" y="2339162"/>
            <a:ext cx="3786765" cy="3987209"/>
          </a:xfrm>
        </p:spPr>
        <p:txBody>
          <a:bodyPr anchor="ctr">
            <a:normAutofit/>
          </a:bodyPr>
          <a:lstStyle/>
          <a:p>
            <a:pPr>
              <a:buClr>
                <a:schemeClr val="accent4"/>
              </a:buClr>
            </a:pPr>
            <a:r>
              <a:rPr lang="en-US" sz="2000" b="1" dirty="0"/>
              <a:t>Elisha</a:t>
            </a:r>
            <a:r>
              <a:rPr lang="en-US" sz="2000" dirty="0"/>
              <a:t> (1 Kings 19:19–21): Burned the plow, slaughtered the oxen.</a:t>
            </a:r>
          </a:p>
          <a:p>
            <a:pPr>
              <a:buClr>
                <a:schemeClr val="accent4"/>
              </a:buClr>
            </a:pPr>
            <a:r>
              <a:rPr lang="en-US" sz="2000" dirty="0"/>
              <a:t>He made a clean break—</a:t>
            </a:r>
            <a:r>
              <a:rPr lang="en-US" sz="2000" b="1" dirty="0"/>
              <a:t>no turning back</a:t>
            </a:r>
            <a:r>
              <a:rPr lang="en-US" sz="2000" dirty="0"/>
              <a:t>.</a:t>
            </a:r>
          </a:p>
          <a:p>
            <a:pPr>
              <a:buClr>
                <a:schemeClr val="accent4"/>
              </a:buClr>
            </a:pPr>
            <a:r>
              <a:rPr lang="en-US" sz="2000" b="1" dirty="0"/>
              <a:t>Stay the course</a:t>
            </a:r>
            <a:r>
              <a:rPr lang="en-US" sz="2000" dirty="0"/>
              <a:t> – if you’ve begun the journey.</a:t>
            </a:r>
          </a:p>
          <a:p>
            <a:pPr>
              <a:buClr>
                <a:schemeClr val="accent4"/>
              </a:buClr>
            </a:pPr>
            <a:r>
              <a:rPr lang="en-US" sz="2000" b="1" dirty="0"/>
              <a:t>Repent and return</a:t>
            </a:r>
            <a:r>
              <a:rPr lang="en-US" sz="2000" dirty="0"/>
              <a:t> – if you’ve looked back.</a:t>
            </a:r>
          </a:p>
          <a:p>
            <a:pPr>
              <a:buClr>
                <a:schemeClr val="accent4"/>
              </a:buClr>
            </a:pPr>
            <a:r>
              <a:rPr lang="en-US" sz="2000" b="1" dirty="0"/>
              <a:t>Start today</a:t>
            </a:r>
            <a:r>
              <a:rPr lang="en-US" sz="2000" dirty="0"/>
              <a:t> – if you’ve never put your hand to the plow.</a:t>
            </a:r>
          </a:p>
          <a:p>
            <a:endParaRPr lang="en-US" sz="1700" dirty="0"/>
          </a:p>
        </p:txBody>
      </p:sp>
      <p:sp>
        <p:nvSpPr>
          <p:cNvPr id="6157" name="Rectangle 6156">
            <a:extLst>
              <a:ext uri="{FF2B5EF4-FFF2-40B4-BE49-F238E27FC236}">
                <a16:creationId xmlns:a16="http://schemas.microsoft.com/office/drawing/2014/main" id="{5A55FBCD-CD42-40F5-8A1B-3203F9CAEE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323318" y="2332075"/>
            <a:ext cx="781700" cy="11428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8264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</TotalTime>
  <Words>545</Words>
  <Application>Microsoft Macintosh PowerPoint</Application>
  <PresentationFormat>On-screen Show (4:3)</PresentationFormat>
  <Paragraphs>64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-webkit-standard</vt:lpstr>
      <vt:lpstr>Aptos</vt:lpstr>
      <vt:lpstr>Aptos Display</vt:lpstr>
      <vt:lpstr>Arial</vt:lpstr>
      <vt:lpstr>Courier New</vt:lpstr>
      <vt:lpstr>Wingdings</vt:lpstr>
      <vt:lpstr>Office Theme</vt:lpstr>
      <vt:lpstr>No Turning Back</vt:lpstr>
      <vt:lpstr>Introduction</vt:lpstr>
      <vt:lpstr>Purpose of the Lesson</vt:lpstr>
      <vt:lpstr>A Plow Requires Focus</vt:lpstr>
      <vt:lpstr>Spiritual Implication</vt:lpstr>
      <vt:lpstr>Illustrations &amp; Application</vt:lpstr>
      <vt:lpstr>The Call Is All or Nothing</vt:lpstr>
      <vt:lpstr>Illustrations &amp; Application</vt:lpstr>
      <vt:lpstr>Looking Back Can Lead to Losing Forward</vt:lpstr>
      <vt:lpstr>Illustrations &amp; Application</vt:lpstr>
      <vt:lpstr>The Kingdom Requires Fit Workers</vt:lpstr>
      <vt:lpstr>Illustrations &amp; Application</vt:lpstr>
      <vt:lpstr>Conclusion: Burn the Plows!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Ian Rice</dc:creator>
  <cp:lastModifiedBy>Ian Rice</cp:lastModifiedBy>
  <cp:revision>1</cp:revision>
  <dcterms:created xsi:type="dcterms:W3CDTF">2025-07-27T20:18:02Z</dcterms:created>
  <dcterms:modified xsi:type="dcterms:W3CDTF">2025-07-27T20:53:47Z</dcterms:modified>
</cp:coreProperties>
</file>