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6" r:id="rId3"/>
    <p:sldId id="257" r:id="rId4"/>
    <p:sldId id="258" r:id="rId5"/>
    <p:sldId id="263" r:id="rId6"/>
    <p:sldId id="264" r:id="rId7"/>
    <p:sldId id="267" r:id="rId8"/>
    <p:sldId id="265" r:id="rId9"/>
    <p:sldId id="269" r:id="rId10"/>
    <p:sldId id="270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/>
    <p:restoredTop sz="94630"/>
  </p:normalViewPr>
  <p:slideViewPr>
    <p:cSldViewPr snapToGrid="0">
      <p:cViewPr varScale="1">
        <p:scale>
          <a:sx n="110" d="100"/>
          <a:sy n="110" d="100"/>
        </p:scale>
        <p:origin x="720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9234-0FF7-C84F-BE7A-4097BA24A2ED}" type="datetimeFigureOut">
              <a:rPr lang="en-US" smtClean="0"/>
              <a:t>9/21/25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148DE-3F2C-A54A-A259-CBCE2E39A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654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9234-0FF7-C84F-BE7A-4097BA24A2ED}" type="datetimeFigureOut">
              <a:rPr lang="en-US" smtClean="0"/>
              <a:t>9/21/25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148DE-3F2C-A54A-A259-CBCE2E39A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141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9234-0FF7-C84F-BE7A-4097BA24A2ED}" type="datetimeFigureOut">
              <a:rPr lang="en-US" smtClean="0"/>
              <a:t>9/21/25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148DE-3F2C-A54A-A259-CBCE2E39A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345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9234-0FF7-C84F-BE7A-4097BA24A2ED}" type="datetimeFigureOut">
              <a:rPr lang="en-US" smtClean="0"/>
              <a:t>9/21/25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148DE-3F2C-A54A-A259-CBCE2E39A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322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9234-0FF7-C84F-BE7A-4097BA24A2ED}" type="datetimeFigureOut">
              <a:rPr lang="en-US" smtClean="0"/>
              <a:t>9/21/25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148DE-3F2C-A54A-A259-CBCE2E39A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498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9234-0FF7-C84F-BE7A-4097BA24A2ED}" type="datetimeFigureOut">
              <a:rPr lang="en-US" smtClean="0"/>
              <a:t>9/21/25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148DE-3F2C-A54A-A259-CBCE2E39A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806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9234-0FF7-C84F-BE7A-4097BA24A2ED}" type="datetimeFigureOut">
              <a:rPr lang="en-US" smtClean="0"/>
              <a:t>9/21/25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148DE-3F2C-A54A-A259-CBCE2E39A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075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9234-0FF7-C84F-BE7A-4097BA24A2ED}" type="datetimeFigureOut">
              <a:rPr lang="en-US" smtClean="0"/>
              <a:t>9/21/25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148DE-3F2C-A54A-A259-CBCE2E39A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984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9234-0FF7-C84F-BE7A-4097BA24A2ED}" type="datetimeFigureOut">
              <a:rPr lang="en-US" smtClean="0"/>
              <a:t>9/21/25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148DE-3F2C-A54A-A259-CBCE2E39A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207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9234-0FF7-C84F-BE7A-4097BA24A2ED}" type="datetimeFigureOut">
              <a:rPr lang="en-US" smtClean="0"/>
              <a:t>9/21/25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148DE-3F2C-A54A-A259-CBCE2E39A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324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9234-0FF7-C84F-BE7A-4097BA24A2ED}" type="datetimeFigureOut">
              <a:rPr lang="en-US" smtClean="0"/>
              <a:t>9/21/25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148DE-3F2C-A54A-A259-CBCE2E39A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548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9D9234-0FF7-C84F-BE7A-4097BA24A2ED}" type="datetimeFigureOut">
              <a:rPr lang="en-US" smtClean="0"/>
              <a:t>9/21/25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1148DE-3F2C-A54A-A259-CBCE2E39A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9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Go And Make Disciples | Eugene International Christian Church">
            <a:extLst>
              <a:ext uri="{FF2B5EF4-FFF2-40B4-BE49-F238E27FC236}">
                <a16:creationId xmlns:a16="http://schemas.microsoft.com/office/drawing/2014/main" id="{84A42349-4C63-E2D0-AB79-AD2B379D3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3" r="6234"/>
          <a:stretch>
            <a:fillRect/>
          </a:stretch>
        </p:blipFill>
        <p:spPr bwMode="auto">
          <a:xfrm>
            <a:off x="20" y="-22"/>
            <a:ext cx="9143977" cy="6858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684783" y="1682484"/>
            <a:ext cx="6858003" cy="3493010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7F56EB-C329-396B-378B-47E9953530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2160" y="304075"/>
            <a:ext cx="8117391" cy="1050163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4200" b="1" u="none" strike="noStrike" dirty="0">
                <a:solidFill>
                  <a:srgbClr val="FFFFFF"/>
                </a:solidFill>
                <a:effectLst/>
                <a:latin typeface="Garamond" panose="02020404030301010803" pitchFamily="18" charset="0"/>
              </a:rPr>
              <a:t>The Great Commission: Christ’s Authority, Mission, and Presence</a:t>
            </a:r>
            <a:endParaRPr lang="en-US" sz="4200" b="1" dirty="0">
              <a:solidFill>
                <a:srgbClr val="FFFFFF"/>
              </a:solidFill>
              <a:latin typeface="Garamond" panose="02020404030301010803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9E0013-09FD-2828-312A-FBB0DC3A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66481" y="5853361"/>
            <a:ext cx="3677100" cy="700564"/>
          </a:xfrm>
        </p:spPr>
        <p:txBody>
          <a:bodyPr anchor="b">
            <a:noAutofit/>
          </a:bodyPr>
          <a:lstStyle/>
          <a:p>
            <a:pPr algn="l"/>
            <a:r>
              <a:rPr lang="en-US" sz="3200" b="1" i="1" u="none" strike="noStrike" dirty="0">
                <a:solidFill>
                  <a:srgbClr val="FFFFFF"/>
                </a:solidFill>
                <a:effectLst/>
                <a:latin typeface="Garamond" panose="02020404030301010803" pitchFamily="18" charset="0"/>
              </a:rPr>
              <a:t>~ Matthew 28:18–20</a:t>
            </a:r>
            <a:endParaRPr lang="en-US" sz="3200" b="1" i="1" dirty="0">
              <a:solidFill>
                <a:srgbClr val="FFFFFF"/>
              </a:solidFill>
              <a:latin typeface="Garamond" panose="02020404030301010803" pitchFamily="18" charset="0"/>
            </a:endParaRP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797890" y="2511887"/>
            <a:ext cx="6858003" cy="1834218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283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DE52BD-0D1A-C709-C798-D9B1AB883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341D1B0B-0C82-0401-18D1-8AFD4CE7CD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B87B404F-93B9-C7EA-1D0E-550A27228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0541" y="181576"/>
            <a:ext cx="8867727" cy="65010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50" name="Picture 2" descr="Make Disciples of All Nations">
            <a:extLst>
              <a:ext uri="{FF2B5EF4-FFF2-40B4-BE49-F238E27FC236}">
                <a16:creationId xmlns:a16="http://schemas.microsoft.com/office/drawing/2014/main" id="{49115406-F47D-76F1-B95A-8944C2A80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" r="-1" b="8182"/>
          <a:stretch>
            <a:fillRect/>
          </a:stretch>
        </p:blipFill>
        <p:spPr bwMode="auto">
          <a:xfrm>
            <a:off x="135731" y="182880"/>
            <a:ext cx="8867728" cy="6499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8578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C0A1ED06-4733-4020-9C60-81D4D8014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B0CA3509-3AF9-45FE-93ED-57BB5D5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0541" y="181576"/>
            <a:ext cx="8867727" cy="65010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Make Disciples of All Nations">
            <a:extLst>
              <a:ext uri="{FF2B5EF4-FFF2-40B4-BE49-F238E27FC236}">
                <a16:creationId xmlns:a16="http://schemas.microsoft.com/office/drawing/2014/main" id="{69E8B79B-5F39-5418-4D74-F763BAA42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5" r="-1" b="8182"/>
          <a:stretch>
            <a:fillRect/>
          </a:stretch>
        </p:blipFill>
        <p:spPr bwMode="auto">
          <a:xfrm>
            <a:off x="135731" y="182880"/>
            <a:ext cx="8867728" cy="6499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A919498-905B-5A4A-4650-4AA9ADF44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25195"/>
            <a:ext cx="7623913" cy="991089"/>
          </a:xfrm>
        </p:spPr>
        <p:txBody>
          <a:bodyPr anchor="b">
            <a:normAutofit/>
          </a:bodyPr>
          <a:lstStyle/>
          <a:p>
            <a:r>
              <a:rPr lang="en-US" b="1" i="0" u="none" strike="noStrike" dirty="0">
                <a:solidFill>
                  <a:srgbClr val="FFFFFF"/>
                </a:solidFill>
                <a:effectLst/>
                <a:latin typeface="-webkit-standard"/>
              </a:rPr>
              <a:t>Introduction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34EB1-07B2-A6A0-3055-4D7383A0F9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287" y="1697860"/>
            <a:ext cx="7936616" cy="4416898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en-US" sz="3600" b="1" dirty="0">
                <a:solidFill>
                  <a:srgbClr val="FFFFFF"/>
                </a:solidFill>
              </a:rPr>
              <a:t> Final words carry weight (parents, teachers, loved ones).</a:t>
            </a:r>
          </a:p>
          <a:p>
            <a:pPr>
              <a:buFont typeface="Wingdings" pitchFamily="2" charset="2"/>
              <a:buChar char="q"/>
            </a:pPr>
            <a:r>
              <a:rPr lang="en-US" sz="3600" b="1" dirty="0">
                <a:solidFill>
                  <a:srgbClr val="FFFFFF"/>
                </a:solidFill>
              </a:rPr>
              <a:t> Jesus’ last words = our first priority.</a:t>
            </a:r>
          </a:p>
          <a:p>
            <a:pPr>
              <a:buFont typeface="Wingdings" pitchFamily="2" charset="2"/>
              <a:buChar char="q"/>
            </a:pPr>
            <a:r>
              <a:rPr lang="en-US" sz="3600" b="1" i="0" u="none" strike="noStrike" dirty="0">
                <a:solidFill>
                  <a:srgbClr val="FFFFFF"/>
                </a:solidFill>
                <a:effectLst/>
                <a:latin typeface="-webkit-standard"/>
              </a:rPr>
              <a:t> Key Questions for Christians:</a:t>
            </a:r>
          </a:p>
          <a:p>
            <a:pPr lvl="1">
              <a:buFont typeface="Wingdings" pitchFamily="2" charset="2"/>
              <a:buChar char="§"/>
            </a:pPr>
            <a:r>
              <a:rPr lang="en-US" sz="3200" b="1" dirty="0">
                <a:solidFill>
                  <a:srgbClr val="FFFFFF"/>
                </a:solidFill>
              </a:rPr>
              <a:t>Who is in charge of my life?</a:t>
            </a:r>
          </a:p>
          <a:p>
            <a:pPr lvl="1">
              <a:buFont typeface="Wingdings" pitchFamily="2" charset="2"/>
              <a:buChar char="§"/>
            </a:pPr>
            <a:r>
              <a:rPr lang="en-US" sz="3200" b="1" dirty="0">
                <a:solidFill>
                  <a:srgbClr val="FFFFFF"/>
                </a:solidFill>
              </a:rPr>
              <a:t>What has He called me to do?</a:t>
            </a:r>
          </a:p>
          <a:p>
            <a:pPr lvl="1">
              <a:buFont typeface="Wingdings" pitchFamily="2" charset="2"/>
              <a:buChar char="§"/>
            </a:pPr>
            <a:r>
              <a:rPr lang="en-US" sz="3200" b="1" dirty="0">
                <a:solidFill>
                  <a:srgbClr val="FFFFFF"/>
                </a:solidFill>
              </a:rPr>
              <a:t>How can I be sure I won’t be alone?</a:t>
            </a:r>
          </a:p>
        </p:txBody>
      </p:sp>
    </p:spTree>
    <p:extLst>
      <p:ext uri="{BB962C8B-B14F-4D97-AF65-F5344CB8AC3E}">
        <p14:creationId xmlns:p14="http://schemas.microsoft.com/office/powerpoint/2010/main" val="4143976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Luxury abstract ppt background in navy blue | backgrounds powerpoint">
            <a:extLst>
              <a:ext uri="{FF2B5EF4-FFF2-40B4-BE49-F238E27FC236}">
                <a16:creationId xmlns:a16="http://schemas.microsoft.com/office/drawing/2014/main" id="{959C12F7-A576-DA0F-C0CA-2862631FA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023" y="0"/>
            <a:ext cx="92250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371898A-093C-1740-55A5-14A945A84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365126"/>
            <a:ext cx="8191259" cy="1325563"/>
          </a:xfrm>
          <a:ln>
            <a:noFill/>
          </a:ln>
        </p:spPr>
        <p:txBody>
          <a:bodyPr/>
          <a:lstStyle/>
          <a:p>
            <a:r>
              <a:rPr lang="en-US" b="1" i="0" u="none" strike="noStrike" dirty="0">
                <a:solidFill>
                  <a:schemeClr val="bg1"/>
                </a:solidFill>
                <a:effectLst/>
                <a:latin typeface="-webkit-standard"/>
              </a:rPr>
              <a:t>Jesus Has All Power (Matt. </a:t>
            </a:r>
            <a:r>
              <a:rPr lang="en-US" b="1" dirty="0">
                <a:solidFill>
                  <a:schemeClr val="bg1"/>
                </a:solidFill>
                <a:latin typeface="-webkit-standard"/>
              </a:rPr>
              <a:t>28:10)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2800A1-1C5C-C758-5672-270895B8B620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/>
          <a:lstStyle/>
          <a:p>
            <a:r>
              <a:rPr lang="en-US" sz="3200" b="1" dirty="0">
                <a:solidFill>
                  <a:schemeClr val="bg1"/>
                </a:solidFill>
              </a:rPr>
              <a:t>Phil. 2:9–11; Col. 1:16–17; Dan. 7:13–14; Jn. 11; Mk. 4 </a:t>
            </a:r>
          </a:p>
          <a:p>
            <a:r>
              <a:rPr lang="en-US" sz="3200" dirty="0">
                <a:solidFill>
                  <a:schemeClr val="bg1"/>
                </a:solidFill>
              </a:rPr>
              <a:t>Jesus reigns over all—life, death, nature, nations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bg1"/>
                </a:solidFill>
              </a:rPr>
              <a:t>Evangelism rests on Christ’s authority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bg1"/>
                </a:solidFill>
              </a:rPr>
              <a:t>Fearless in workplace, school, or abroad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bg1"/>
                </a:solidFill>
              </a:rPr>
              <a:t>Nervous? Remember: </a:t>
            </a:r>
            <a:r>
              <a:rPr lang="en-US" sz="2800" b="1" dirty="0">
                <a:solidFill>
                  <a:schemeClr val="bg1"/>
                </a:solidFill>
              </a:rPr>
              <a:t>He is in charge</a:t>
            </a:r>
            <a:endParaRPr lang="en-US" sz="2800" dirty="0">
              <a:solidFill>
                <a:schemeClr val="bg1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025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13B1F-0385-83AE-212C-5D1EA1E75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Luxury abstract ppt background in navy blue | backgrounds powerpoint">
            <a:extLst>
              <a:ext uri="{FF2B5EF4-FFF2-40B4-BE49-F238E27FC236}">
                <a16:creationId xmlns:a16="http://schemas.microsoft.com/office/drawing/2014/main" id="{55158E11-A557-8A65-D8EF-951EEB51E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023" y="0"/>
            <a:ext cx="92250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0055A7-9F31-9BC7-6556-5B7C45963601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/>
          <a:lstStyle/>
          <a:p>
            <a:r>
              <a:rPr lang="en-US" b="1" i="0" u="none" strike="noStrike" dirty="0">
                <a:solidFill>
                  <a:schemeClr val="bg1"/>
                </a:solidFill>
                <a:effectLst/>
                <a:latin typeface="-webkit-standard"/>
              </a:rPr>
              <a:t>The Purpose of Christ’s Mission (vv. 19–20a)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26D1D4-53B9-25F2-1F87-5D564E130ACE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/>
          <a:lstStyle/>
          <a:p>
            <a:r>
              <a:rPr lang="en-US" sz="3200" b="1" dirty="0">
                <a:solidFill>
                  <a:schemeClr val="bg1"/>
                </a:solidFill>
              </a:rPr>
              <a:t>Luke 24:46–47; Acts 1:8; Rev. 7:9; Jonah; Acts 10 </a:t>
            </a:r>
          </a:p>
          <a:p>
            <a:r>
              <a:rPr lang="en-US" sz="3200" dirty="0">
                <a:solidFill>
                  <a:schemeClr val="bg1"/>
                </a:solidFill>
              </a:rPr>
              <a:t>Baptism = belonging to God’s family</a:t>
            </a:r>
          </a:p>
          <a:p>
            <a:r>
              <a:rPr lang="en-US" sz="3200" dirty="0">
                <a:solidFill>
                  <a:schemeClr val="bg1"/>
                </a:solidFill>
              </a:rPr>
              <a:t>Discipleship = transformation, not just conversion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bg1"/>
                </a:solidFill>
              </a:rPr>
              <a:t>Parents, friends, small groups, local &amp; global disciple-making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003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2CEA0-3964-4960-BDC3-A68253D32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Luxury abstract ppt background in navy blue | backgrounds powerpoint">
            <a:extLst>
              <a:ext uri="{FF2B5EF4-FFF2-40B4-BE49-F238E27FC236}">
                <a16:creationId xmlns:a16="http://schemas.microsoft.com/office/drawing/2014/main" id="{987AF7CB-DF4D-0E4D-54DC-21FEFA415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023" y="0"/>
            <a:ext cx="92250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130B63-7484-B79C-2023-2756C73BFF8C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/>
          <a:lstStyle/>
          <a:p>
            <a:r>
              <a:rPr lang="en-US" b="1" i="0" u="none" strike="noStrike" dirty="0">
                <a:solidFill>
                  <a:schemeClr val="bg1"/>
                </a:solidFill>
                <a:effectLst/>
                <a:latin typeface="-webkit-standard"/>
              </a:rPr>
              <a:t>The Promise of Christ’s Presence (v. 20b)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32862-CA15-A5E3-7434-4ACBB432B781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/>
          <a:lstStyle/>
          <a:p>
            <a:r>
              <a:rPr lang="en-US" sz="3200" b="1" dirty="0">
                <a:solidFill>
                  <a:schemeClr val="bg1"/>
                </a:solidFill>
              </a:rPr>
              <a:t>Josh. 1:9; John 14:16–17; Heb. 13:5–6; Exod. 3; Acts 18 </a:t>
            </a:r>
          </a:p>
          <a:p>
            <a:r>
              <a:rPr lang="en-US" sz="3200" dirty="0">
                <a:solidFill>
                  <a:schemeClr val="bg1"/>
                </a:solidFill>
              </a:rPr>
              <a:t>Never standing alone in sharing Christ</a:t>
            </a:r>
          </a:p>
          <a:p>
            <a:pPr lvl="1"/>
            <a:r>
              <a:rPr lang="en-US" sz="2800" b="1" dirty="0">
                <a:solidFill>
                  <a:schemeClr val="bg1"/>
                </a:solidFill>
              </a:rPr>
              <a:t>Strength</a:t>
            </a:r>
            <a:r>
              <a:rPr lang="en-US" sz="2800" dirty="0">
                <a:solidFill>
                  <a:schemeClr val="bg1"/>
                </a:solidFill>
              </a:rPr>
              <a:t> from His companionship, not “networks”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His presence </a:t>
            </a:r>
            <a:r>
              <a:rPr lang="en-US" sz="2800" b="1" dirty="0">
                <a:solidFill>
                  <a:schemeClr val="bg1"/>
                </a:solidFill>
              </a:rPr>
              <a:t>comforts</a:t>
            </a:r>
            <a:r>
              <a:rPr lang="en-US" sz="2800" dirty="0">
                <a:solidFill>
                  <a:schemeClr val="bg1"/>
                </a:solidFill>
              </a:rPr>
              <a:t> in rejection</a:t>
            </a:r>
          </a:p>
          <a:p>
            <a:pPr lvl="1"/>
            <a:r>
              <a:rPr lang="en-US" sz="2800" b="1" dirty="0">
                <a:solidFill>
                  <a:schemeClr val="bg1"/>
                </a:solidFill>
              </a:rPr>
              <a:t>Power </a:t>
            </a:r>
            <a:r>
              <a:rPr lang="en-US" sz="2800" dirty="0">
                <a:solidFill>
                  <a:schemeClr val="bg1"/>
                </a:solidFill>
              </a:rPr>
              <a:t>to keep going in suffering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223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AF32C-AB50-5D3B-8BD3-68EA4073D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ake Disciples of All Nations">
            <a:extLst>
              <a:ext uri="{FF2B5EF4-FFF2-40B4-BE49-F238E27FC236}">
                <a16:creationId xmlns:a16="http://schemas.microsoft.com/office/drawing/2014/main" id="{15B2073F-DF53-2D07-3379-DAEA70B2B5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5" r="-1" b="8182"/>
          <a:stretch>
            <a:fillRect/>
          </a:stretch>
        </p:blipFill>
        <p:spPr bwMode="auto">
          <a:xfrm>
            <a:off x="135731" y="182880"/>
            <a:ext cx="8867728" cy="6499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4771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FCEE1B-848A-87CF-6497-5D5A38720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5EB18D3E-EF62-B227-8C05-0652D74E3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E982E6A7-7859-6D07-5281-7ADEF70B20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0541" y="181576"/>
            <a:ext cx="8867727" cy="65010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50" name="Picture 2" descr="Make Disciples of All Nations">
            <a:extLst>
              <a:ext uri="{FF2B5EF4-FFF2-40B4-BE49-F238E27FC236}">
                <a16:creationId xmlns:a16="http://schemas.microsoft.com/office/drawing/2014/main" id="{53FB5AC9-C3A8-6066-4CBE-286CA3A3D5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5" r="-1" b="8182"/>
          <a:stretch>
            <a:fillRect/>
          </a:stretch>
        </p:blipFill>
        <p:spPr bwMode="auto">
          <a:xfrm>
            <a:off x="135731" y="182880"/>
            <a:ext cx="8867728" cy="6499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313184-396B-D74F-673A-D875014EA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25195"/>
            <a:ext cx="7623913" cy="991089"/>
          </a:xfrm>
        </p:spPr>
        <p:txBody>
          <a:bodyPr anchor="b">
            <a:normAutofit/>
          </a:bodyPr>
          <a:lstStyle/>
          <a:p>
            <a:r>
              <a:rPr lang="en-US" b="1" i="0" u="sng" strike="noStrike" dirty="0">
                <a:solidFill>
                  <a:schemeClr val="bg1"/>
                </a:solidFill>
                <a:effectLst/>
                <a:latin typeface="-webkit-standard"/>
              </a:rPr>
              <a:t>Sent People with Confidence</a:t>
            </a:r>
            <a:endParaRPr lang="en-US" b="1" u="sng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55465-BDA6-93B8-5BC6-F4C9EF035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7860"/>
            <a:ext cx="7890317" cy="4416898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Soldiers sent with:</a:t>
            </a:r>
          </a:p>
          <a:p>
            <a:pPr lvl="1"/>
            <a:r>
              <a:rPr lang="en-US" sz="4000" b="1" dirty="0">
                <a:solidFill>
                  <a:schemeClr val="bg1"/>
                </a:solidFill>
              </a:rPr>
              <a:t>Orders</a:t>
            </a:r>
            <a:r>
              <a:rPr lang="en-US" sz="4000" dirty="0">
                <a:solidFill>
                  <a:schemeClr val="bg1"/>
                </a:solidFill>
              </a:rPr>
              <a:t> (His command)</a:t>
            </a:r>
          </a:p>
          <a:p>
            <a:pPr lvl="1"/>
            <a:r>
              <a:rPr lang="en-US" sz="4000" b="1" dirty="0">
                <a:solidFill>
                  <a:schemeClr val="bg1"/>
                </a:solidFill>
              </a:rPr>
              <a:t>Authority</a:t>
            </a:r>
            <a:r>
              <a:rPr lang="en-US" sz="4000" dirty="0">
                <a:solidFill>
                  <a:schemeClr val="bg1"/>
                </a:solidFill>
              </a:rPr>
              <a:t> (His power)</a:t>
            </a:r>
          </a:p>
          <a:p>
            <a:pPr lvl="1"/>
            <a:r>
              <a:rPr lang="en-US" sz="4000" b="1" dirty="0">
                <a:solidFill>
                  <a:schemeClr val="bg1"/>
                </a:solidFill>
              </a:rPr>
              <a:t>Backup</a:t>
            </a:r>
            <a:r>
              <a:rPr lang="en-US" sz="4000" dirty="0">
                <a:solidFill>
                  <a:schemeClr val="bg1"/>
                </a:solidFill>
              </a:rPr>
              <a:t> (His presence)</a:t>
            </a:r>
          </a:p>
          <a:p>
            <a:r>
              <a:rPr lang="en-US" sz="4000" dirty="0">
                <a:solidFill>
                  <a:schemeClr val="bg1"/>
                </a:solidFill>
              </a:rPr>
              <a:t>Great Commission = privilege, not burden</a:t>
            </a:r>
          </a:p>
        </p:txBody>
      </p:sp>
    </p:spTree>
    <p:extLst>
      <p:ext uri="{BB962C8B-B14F-4D97-AF65-F5344CB8AC3E}">
        <p14:creationId xmlns:p14="http://schemas.microsoft.com/office/powerpoint/2010/main" val="3731469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86BCC0-9AA1-ECB5-F962-7839AFEE9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C6BA1622-4AB4-9391-30C5-79052589FD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EA79B928-C32D-6B6A-6E25-CD82254C75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0541" y="181576"/>
            <a:ext cx="8867727" cy="65010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50" name="Picture 2" descr="Make Disciples of All Nations">
            <a:extLst>
              <a:ext uri="{FF2B5EF4-FFF2-40B4-BE49-F238E27FC236}">
                <a16:creationId xmlns:a16="http://schemas.microsoft.com/office/drawing/2014/main" id="{C3A14511-BA32-6EE4-54FF-91F90FCD3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5" r="-1" b="8182"/>
          <a:stretch>
            <a:fillRect/>
          </a:stretch>
        </p:blipFill>
        <p:spPr bwMode="auto">
          <a:xfrm>
            <a:off x="135731" y="182880"/>
            <a:ext cx="8867728" cy="6499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7435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ACCF2A-9CB1-062F-CFFC-C8CE0A77B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59D08830-911A-C3E5-B120-8B622B9CE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D56C84C6-7862-131E-A8A7-8F331B7A9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0541" y="181576"/>
            <a:ext cx="8867727" cy="65010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50" name="Picture 2" descr="Make Disciples of All Nations">
            <a:extLst>
              <a:ext uri="{FF2B5EF4-FFF2-40B4-BE49-F238E27FC236}">
                <a16:creationId xmlns:a16="http://schemas.microsoft.com/office/drawing/2014/main" id="{A908937A-1C2B-287F-10CA-FE3960B17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5" r="-1" b="8182"/>
          <a:stretch>
            <a:fillRect/>
          </a:stretch>
        </p:blipFill>
        <p:spPr bwMode="auto">
          <a:xfrm>
            <a:off x="135731" y="182880"/>
            <a:ext cx="8867728" cy="6499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A76180-1685-AADD-0BFE-E35EB1A5D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25195"/>
            <a:ext cx="7623913" cy="991089"/>
          </a:xfrm>
        </p:spPr>
        <p:txBody>
          <a:bodyPr anchor="b">
            <a:normAutofit/>
          </a:bodyPr>
          <a:lstStyle/>
          <a:p>
            <a:r>
              <a:rPr lang="en-US" b="1" u="sng" dirty="0">
                <a:solidFill>
                  <a:schemeClr val="bg1"/>
                </a:solidFill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19BF8-B841-886B-4293-C8D6BD242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839" y="1858599"/>
            <a:ext cx="8075512" cy="4416898"/>
          </a:xfrm>
        </p:spPr>
        <p:txBody>
          <a:bodyPr>
            <a:no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Christ’s </a:t>
            </a:r>
            <a:r>
              <a:rPr lang="en-US" sz="4400" b="1" dirty="0">
                <a:solidFill>
                  <a:schemeClr val="bg1"/>
                </a:solidFill>
              </a:rPr>
              <a:t>authority</a:t>
            </a:r>
            <a:r>
              <a:rPr lang="en-US" sz="4400" dirty="0">
                <a:solidFill>
                  <a:schemeClr val="bg1"/>
                </a:solidFill>
              </a:rPr>
              <a:t> → Confidence</a:t>
            </a:r>
          </a:p>
          <a:p>
            <a:r>
              <a:rPr lang="en-US" sz="4400" dirty="0">
                <a:solidFill>
                  <a:schemeClr val="bg1"/>
                </a:solidFill>
              </a:rPr>
              <a:t>Christ’s </a:t>
            </a:r>
            <a:r>
              <a:rPr lang="en-US" sz="4400" b="1" dirty="0">
                <a:solidFill>
                  <a:schemeClr val="bg1"/>
                </a:solidFill>
              </a:rPr>
              <a:t>mission</a:t>
            </a:r>
            <a:r>
              <a:rPr lang="en-US" sz="4400" dirty="0">
                <a:solidFill>
                  <a:schemeClr val="bg1"/>
                </a:solidFill>
              </a:rPr>
              <a:t> → Purpose</a:t>
            </a:r>
          </a:p>
          <a:p>
            <a:r>
              <a:rPr lang="en-US" sz="4400" dirty="0">
                <a:solidFill>
                  <a:schemeClr val="bg1"/>
                </a:solidFill>
              </a:rPr>
              <a:t>Christ’s </a:t>
            </a:r>
            <a:r>
              <a:rPr lang="en-US" sz="4400" b="1" dirty="0">
                <a:solidFill>
                  <a:schemeClr val="bg1"/>
                </a:solidFill>
              </a:rPr>
              <a:t>presence</a:t>
            </a:r>
            <a:r>
              <a:rPr lang="en-US" sz="4400" dirty="0">
                <a:solidFill>
                  <a:schemeClr val="bg1"/>
                </a:solidFill>
              </a:rPr>
              <a:t> → Courage</a:t>
            </a:r>
          </a:p>
        </p:txBody>
      </p:sp>
    </p:spTree>
    <p:extLst>
      <p:ext uri="{BB962C8B-B14F-4D97-AF65-F5344CB8AC3E}">
        <p14:creationId xmlns:p14="http://schemas.microsoft.com/office/powerpoint/2010/main" val="1764547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E535C-EC89-BC6A-0603-518FA96E2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ake Disciples of All Nations">
            <a:extLst>
              <a:ext uri="{FF2B5EF4-FFF2-40B4-BE49-F238E27FC236}">
                <a16:creationId xmlns:a16="http://schemas.microsoft.com/office/drawing/2014/main" id="{D72EDD60-1638-BBC1-2C38-C70F6235A2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5" r="-1" b="8182"/>
          <a:stretch>
            <a:fillRect/>
          </a:stretch>
        </p:blipFill>
        <p:spPr bwMode="auto">
          <a:xfrm>
            <a:off x="135731" y="182880"/>
            <a:ext cx="8867728" cy="6499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2798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</TotalTime>
  <Words>275</Words>
  <Application>Microsoft Macintosh PowerPoint</Application>
  <PresentationFormat>On-screen Show (4:3)</PresentationFormat>
  <Paragraphs>36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-webkit-standard</vt:lpstr>
      <vt:lpstr>Aptos</vt:lpstr>
      <vt:lpstr>Aptos Display</vt:lpstr>
      <vt:lpstr>Arial</vt:lpstr>
      <vt:lpstr>Courier New</vt:lpstr>
      <vt:lpstr>Garamond</vt:lpstr>
      <vt:lpstr>Wingdings</vt:lpstr>
      <vt:lpstr>Office Theme</vt:lpstr>
      <vt:lpstr>The Great Commission: Christ’s Authority, Mission, and Presence</vt:lpstr>
      <vt:lpstr>PowerPoint Presentation</vt:lpstr>
      <vt:lpstr>Introduction</vt:lpstr>
      <vt:lpstr>Jesus Has All Power (Matt. 28:10)</vt:lpstr>
      <vt:lpstr>The Purpose of Christ’s Mission (vv. 19–20a)</vt:lpstr>
      <vt:lpstr>The Promise of Christ’s Presence (v. 20b)</vt:lpstr>
      <vt:lpstr>PowerPoint Presentation</vt:lpstr>
      <vt:lpstr>Sent People with Confidence</vt:lpstr>
      <vt:lpstr>PowerPoint Presentation</vt:lpstr>
      <vt:lpstr>Conclusion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Rice</dc:creator>
  <cp:lastModifiedBy>Ian Rice</cp:lastModifiedBy>
  <cp:revision>1</cp:revision>
  <dcterms:created xsi:type="dcterms:W3CDTF">2025-09-21T12:06:43Z</dcterms:created>
  <dcterms:modified xsi:type="dcterms:W3CDTF">2025-09-21T12:42:31Z</dcterms:modified>
</cp:coreProperties>
</file>