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9" r:id="rId3"/>
    <p:sldId id="260" r:id="rId4"/>
    <p:sldId id="261" r:id="rId5"/>
    <p:sldId id="267" r:id="rId6"/>
    <p:sldId id="258" r:id="rId7"/>
    <p:sldId id="273" r:id="rId8"/>
    <p:sldId id="274" r:id="rId9"/>
    <p:sldId id="276" r:id="rId10"/>
    <p:sldId id="282" r:id="rId11"/>
    <p:sldId id="280" r:id="rId12"/>
    <p:sldId id="283" r:id="rId13"/>
    <p:sldId id="284" r:id="rId14"/>
    <p:sldId id="297" r:id="rId15"/>
    <p:sldId id="285" r:id="rId16"/>
    <p:sldId id="298" r:id="rId17"/>
    <p:sldId id="299" r:id="rId18"/>
    <p:sldId id="296" r:id="rId19"/>
    <p:sldId id="286" r:id="rId20"/>
    <p:sldId id="287" r:id="rId21"/>
    <p:sldId id="288" r:id="rId22"/>
    <p:sldId id="300" r:id="rId23"/>
    <p:sldId id="289" r:id="rId24"/>
    <p:sldId id="290" r:id="rId25"/>
    <p:sldId id="291" r:id="rId26"/>
    <p:sldId id="302" r:id="rId27"/>
    <p:sldId id="304" r:id="rId28"/>
    <p:sldId id="305" r:id="rId29"/>
    <p:sldId id="314" r:id="rId30"/>
    <p:sldId id="315" r:id="rId31"/>
    <p:sldId id="306" r:id="rId32"/>
    <p:sldId id="319" r:id="rId33"/>
    <p:sldId id="316" r:id="rId34"/>
    <p:sldId id="320" r:id="rId35"/>
    <p:sldId id="317" r:id="rId36"/>
    <p:sldId id="322" r:id="rId37"/>
    <p:sldId id="307" r:id="rId38"/>
    <p:sldId id="310" r:id="rId39"/>
    <p:sldId id="323" r:id="rId40"/>
    <p:sldId id="324" r:id="rId41"/>
    <p:sldId id="308" r:id="rId42"/>
    <p:sldId id="311" r:id="rId43"/>
    <p:sldId id="325" r:id="rId44"/>
    <p:sldId id="326" r:id="rId45"/>
    <p:sldId id="327" r:id="rId46"/>
    <p:sldId id="329" r:id="rId47"/>
    <p:sldId id="312" r:id="rId48"/>
    <p:sldId id="336" r:id="rId49"/>
    <p:sldId id="313" r:id="rId50"/>
    <p:sldId id="337" r:id="rId51"/>
    <p:sldId id="338" r:id="rId52"/>
    <p:sldId id="339" r:id="rId53"/>
    <p:sldId id="340" r:id="rId54"/>
    <p:sldId id="330" r:id="rId55"/>
    <p:sldId id="341" r:id="rId56"/>
    <p:sldId id="332" r:id="rId57"/>
    <p:sldId id="333" r:id="rId58"/>
    <p:sldId id="334" r:id="rId59"/>
    <p:sldId id="342" r:id="rId60"/>
    <p:sldId id="343" r:id="rId61"/>
    <p:sldId id="344" r:id="rId62"/>
    <p:sldId id="345" r:id="rId63"/>
    <p:sldId id="348" r:id="rId64"/>
    <p:sldId id="346" r:id="rId65"/>
    <p:sldId id="303" r:id="rId66"/>
    <p:sldId id="350" r:id="rId67"/>
    <p:sldId id="351" r:id="rId68"/>
    <p:sldId id="352" r:id="rId69"/>
    <p:sldId id="353" r:id="rId70"/>
    <p:sldId id="371" r:id="rId71"/>
    <p:sldId id="354" r:id="rId72"/>
    <p:sldId id="355" r:id="rId73"/>
    <p:sldId id="356" r:id="rId74"/>
    <p:sldId id="357" r:id="rId75"/>
    <p:sldId id="358" r:id="rId76"/>
    <p:sldId id="361" r:id="rId77"/>
    <p:sldId id="360" r:id="rId78"/>
    <p:sldId id="362" r:id="rId79"/>
    <p:sldId id="363" r:id="rId80"/>
    <p:sldId id="365" r:id="rId81"/>
    <p:sldId id="372" r:id="rId82"/>
    <p:sldId id="366" r:id="rId83"/>
    <p:sldId id="367" r:id="rId84"/>
    <p:sldId id="368" r:id="rId85"/>
    <p:sldId id="369" r:id="rId86"/>
    <p:sldId id="373" r:id="rId87"/>
    <p:sldId id="390" r:id="rId88"/>
    <p:sldId id="391" r:id="rId89"/>
    <p:sldId id="392" r:id="rId90"/>
    <p:sldId id="393" r:id="rId91"/>
    <p:sldId id="394" r:id="rId92"/>
    <p:sldId id="395" r:id="rId93"/>
    <p:sldId id="396" r:id="rId94"/>
    <p:sldId id="397" r:id="rId95"/>
    <p:sldId id="398" r:id="rId96"/>
    <p:sldId id="399" r:id="rId97"/>
    <p:sldId id="400" r:id="rId98"/>
    <p:sldId id="404" r:id="rId9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8ADA"/>
    <a:srgbClr val="EFB0E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542"/>
    <p:restoredTop sz="94663"/>
  </p:normalViewPr>
  <p:slideViewPr>
    <p:cSldViewPr snapToGrid="0">
      <p:cViewPr varScale="1">
        <p:scale>
          <a:sx n="110" d="100"/>
          <a:sy n="110" d="100"/>
        </p:scale>
        <p:origin x="1688" y="3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75D2AA2-11B2-EB40-A5D7-1A7A7B617835}" type="datetimeFigureOut">
              <a:rPr lang="en-US" smtClean="0"/>
              <a:t>12/24/25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62EAFC-EAAC-604F-B061-03793C450840}" type="slidenum">
              <a:rPr lang="en-US" smtClean="0"/>
              <a:t>‹#›</a:t>
            </a:fld>
            <a:endParaRPr lang="en-US"/>
          </a:p>
        </p:txBody>
      </p:sp>
    </p:spTree>
    <p:extLst>
      <p:ext uri="{BB962C8B-B14F-4D97-AF65-F5344CB8AC3E}">
        <p14:creationId xmlns:p14="http://schemas.microsoft.com/office/powerpoint/2010/main" val="1161095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75D2AA2-11B2-EB40-A5D7-1A7A7B617835}" type="datetimeFigureOut">
              <a:rPr lang="en-US" smtClean="0"/>
              <a:t>12/24/25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62EAFC-EAAC-604F-B061-03793C450840}" type="slidenum">
              <a:rPr lang="en-US" smtClean="0"/>
              <a:t>‹#›</a:t>
            </a:fld>
            <a:endParaRPr lang="en-US"/>
          </a:p>
        </p:txBody>
      </p:sp>
    </p:spTree>
    <p:extLst>
      <p:ext uri="{BB962C8B-B14F-4D97-AF65-F5344CB8AC3E}">
        <p14:creationId xmlns:p14="http://schemas.microsoft.com/office/powerpoint/2010/main" val="1236124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75D2AA2-11B2-EB40-A5D7-1A7A7B617835}" type="datetimeFigureOut">
              <a:rPr lang="en-US" smtClean="0"/>
              <a:t>12/24/25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62EAFC-EAAC-604F-B061-03793C450840}" type="slidenum">
              <a:rPr lang="en-US" smtClean="0"/>
              <a:t>‹#›</a:t>
            </a:fld>
            <a:endParaRPr lang="en-US"/>
          </a:p>
        </p:txBody>
      </p:sp>
    </p:spTree>
    <p:extLst>
      <p:ext uri="{BB962C8B-B14F-4D97-AF65-F5344CB8AC3E}">
        <p14:creationId xmlns:p14="http://schemas.microsoft.com/office/powerpoint/2010/main" val="3349001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75D2AA2-11B2-EB40-A5D7-1A7A7B617835}" type="datetimeFigureOut">
              <a:rPr lang="en-US" smtClean="0"/>
              <a:t>12/24/25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562EAFC-EAAC-604F-B061-03793C450840}" type="slidenum">
              <a:rPr lang="en-US" smtClean="0"/>
              <a:t>‹#›</a:t>
            </a:fld>
            <a:endParaRPr lang="en-US"/>
          </a:p>
        </p:txBody>
      </p:sp>
    </p:spTree>
    <p:extLst>
      <p:ext uri="{BB962C8B-B14F-4D97-AF65-F5344CB8AC3E}">
        <p14:creationId xmlns:p14="http://schemas.microsoft.com/office/powerpoint/2010/main" val="3877432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75D2AA2-11B2-EB40-A5D7-1A7A7B617835}" type="datetimeFigureOut">
              <a:rPr lang="en-US" smtClean="0"/>
              <a:t>12/24/25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562EAFC-EAAC-604F-B061-03793C450840}" type="slidenum">
              <a:rPr lang="en-US" smtClean="0"/>
              <a:t>‹#›</a:t>
            </a:fld>
            <a:endParaRPr lang="en-US"/>
          </a:p>
        </p:txBody>
      </p:sp>
    </p:spTree>
    <p:extLst>
      <p:ext uri="{BB962C8B-B14F-4D97-AF65-F5344CB8AC3E}">
        <p14:creationId xmlns:p14="http://schemas.microsoft.com/office/powerpoint/2010/main" val="2828197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75D2AA2-11B2-EB40-A5D7-1A7A7B617835}" type="datetimeFigureOut">
              <a:rPr lang="en-US" smtClean="0"/>
              <a:t>12/24/25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562EAFC-EAAC-604F-B061-03793C450840}" type="slidenum">
              <a:rPr lang="en-US" smtClean="0"/>
              <a:t>‹#›</a:t>
            </a:fld>
            <a:endParaRPr lang="en-US"/>
          </a:p>
        </p:txBody>
      </p:sp>
    </p:spTree>
    <p:extLst>
      <p:ext uri="{BB962C8B-B14F-4D97-AF65-F5344CB8AC3E}">
        <p14:creationId xmlns:p14="http://schemas.microsoft.com/office/powerpoint/2010/main" val="3970439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5D2AA2-11B2-EB40-A5D7-1A7A7B617835}" type="datetimeFigureOut">
              <a:rPr lang="en-US" smtClean="0"/>
              <a:t>12/24/25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562EAFC-EAAC-604F-B061-03793C450840}" type="slidenum">
              <a:rPr lang="en-US" smtClean="0"/>
              <a:t>‹#›</a:t>
            </a:fld>
            <a:endParaRPr lang="en-US"/>
          </a:p>
        </p:txBody>
      </p:sp>
    </p:spTree>
    <p:extLst>
      <p:ext uri="{BB962C8B-B14F-4D97-AF65-F5344CB8AC3E}">
        <p14:creationId xmlns:p14="http://schemas.microsoft.com/office/powerpoint/2010/main" val="356706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75D2AA2-11B2-EB40-A5D7-1A7A7B617835}" type="datetimeFigureOut">
              <a:rPr lang="en-US" smtClean="0"/>
              <a:t>12/24/25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562EAFC-EAAC-604F-B061-03793C450840}" type="slidenum">
              <a:rPr lang="en-US" smtClean="0"/>
              <a:t>‹#›</a:t>
            </a:fld>
            <a:endParaRPr lang="en-US"/>
          </a:p>
        </p:txBody>
      </p:sp>
    </p:spTree>
    <p:extLst>
      <p:ext uri="{BB962C8B-B14F-4D97-AF65-F5344CB8AC3E}">
        <p14:creationId xmlns:p14="http://schemas.microsoft.com/office/powerpoint/2010/main" val="3381778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75D2AA2-11B2-EB40-A5D7-1A7A7B617835}" type="datetimeFigureOut">
              <a:rPr lang="en-US" smtClean="0"/>
              <a:t>12/24/25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562EAFC-EAAC-604F-B061-03793C450840}" type="slidenum">
              <a:rPr lang="en-US" smtClean="0"/>
              <a:t>‹#›</a:t>
            </a:fld>
            <a:endParaRPr lang="en-US"/>
          </a:p>
        </p:txBody>
      </p:sp>
    </p:spTree>
    <p:extLst>
      <p:ext uri="{BB962C8B-B14F-4D97-AF65-F5344CB8AC3E}">
        <p14:creationId xmlns:p14="http://schemas.microsoft.com/office/powerpoint/2010/main" val="3110840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75D2AA2-11B2-EB40-A5D7-1A7A7B617835}" type="datetimeFigureOut">
              <a:rPr lang="en-US" smtClean="0"/>
              <a:t>12/24/25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62EAFC-EAAC-604F-B061-03793C450840}" type="slidenum">
              <a:rPr lang="en-US" smtClean="0"/>
              <a:t>‹#›</a:t>
            </a:fld>
            <a:endParaRPr lang="en-US"/>
          </a:p>
        </p:txBody>
      </p:sp>
    </p:spTree>
    <p:extLst>
      <p:ext uri="{BB962C8B-B14F-4D97-AF65-F5344CB8AC3E}">
        <p14:creationId xmlns:p14="http://schemas.microsoft.com/office/powerpoint/2010/main" val="1030168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75D2AA2-11B2-EB40-A5D7-1A7A7B617835}" type="datetimeFigureOut">
              <a:rPr lang="en-US" smtClean="0"/>
              <a:t>12/24/25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62EAFC-EAAC-604F-B061-03793C450840}" type="slidenum">
              <a:rPr lang="en-US" smtClean="0"/>
              <a:t>‹#›</a:t>
            </a:fld>
            <a:endParaRPr lang="en-US"/>
          </a:p>
        </p:txBody>
      </p:sp>
    </p:spTree>
    <p:extLst>
      <p:ext uri="{BB962C8B-B14F-4D97-AF65-F5344CB8AC3E}">
        <p14:creationId xmlns:p14="http://schemas.microsoft.com/office/powerpoint/2010/main" val="3489977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75D2AA2-11B2-EB40-A5D7-1A7A7B617835}" type="datetimeFigureOut">
              <a:rPr lang="en-US" smtClean="0"/>
              <a:t>12/24/25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562EAFC-EAAC-604F-B061-03793C450840}" type="slidenum">
              <a:rPr lang="en-US" smtClean="0"/>
              <a:t>‹#›</a:t>
            </a:fld>
            <a:endParaRPr lang="en-US"/>
          </a:p>
        </p:txBody>
      </p:sp>
    </p:spTree>
    <p:extLst>
      <p:ext uri="{BB962C8B-B14F-4D97-AF65-F5344CB8AC3E}">
        <p14:creationId xmlns:p14="http://schemas.microsoft.com/office/powerpoint/2010/main" val="123836779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bibleref:ESV.22.1.4" TargetMode="External"/><Relationship Id="rId2" Type="http://schemas.openxmlformats.org/officeDocument/2006/relationships/hyperlink" Target="bibleref:ASV.22.1.4" TargetMode="External"/><Relationship Id="rId1" Type="http://schemas.openxmlformats.org/officeDocument/2006/relationships/slideLayout" Target="../slideLayouts/slideLayout2.xml"/><Relationship Id="rId4" Type="http://schemas.openxmlformats.org/officeDocument/2006/relationships/hyperlink" Target="bibleref:KJV.22.1.4"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78" name="Rectangle 107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0" name="Rectangle 107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42713" y="-1142284"/>
            <a:ext cx="6858000" cy="9143425"/>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2" name="Rectangle 108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733" y="0"/>
            <a:ext cx="6803134"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4" name="Rectangle 108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125298" y="-161647"/>
            <a:ext cx="4894564" cy="9145160"/>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Solomon (Old Testament) – Song Of Solomon (King James Version) | Genius">
            <a:extLst>
              <a:ext uri="{FF2B5EF4-FFF2-40B4-BE49-F238E27FC236}">
                <a16:creationId xmlns:a16="http://schemas.microsoft.com/office/drawing/2014/main" id="{3EE0FB80-0B8F-4FA3-7297-7747574191F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42900" y="1705642"/>
            <a:ext cx="8458200" cy="34467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1664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56ACF9-5B82-1718-7768-AD2D8087632E}"/>
              </a:ext>
            </a:extLst>
          </p:cNvPr>
          <p:cNvSpPr>
            <a:spLocks noGrp="1"/>
          </p:cNvSpPr>
          <p:nvPr>
            <p:ph type="title"/>
          </p:nvPr>
        </p:nvSpPr>
        <p:spPr>
          <a:xfrm>
            <a:off x="1028699" y="294538"/>
            <a:ext cx="7421963" cy="1033669"/>
          </a:xfrm>
        </p:spPr>
        <p:txBody>
          <a:bodyPr>
            <a:normAutofit/>
          </a:bodyPr>
          <a:lstStyle/>
          <a:p>
            <a:r>
              <a:rPr lang="en-US" sz="3500" u="sng">
                <a:solidFill>
                  <a:srgbClr val="FFFFFF"/>
                </a:solidFill>
              </a:rPr>
              <a:t>Song of Solomon</a:t>
            </a:r>
          </a:p>
        </p:txBody>
      </p:sp>
      <p:sp>
        <p:nvSpPr>
          <p:cNvPr id="3" name="Content Placeholder 2">
            <a:extLst>
              <a:ext uri="{FF2B5EF4-FFF2-40B4-BE49-F238E27FC236}">
                <a16:creationId xmlns:a16="http://schemas.microsoft.com/office/drawing/2014/main" id="{0192D2D9-1BB4-F7AD-E200-022B3E841315}"/>
              </a:ext>
            </a:extLst>
          </p:cNvPr>
          <p:cNvSpPr>
            <a:spLocks noGrp="1"/>
          </p:cNvSpPr>
          <p:nvPr>
            <p:ph idx="1"/>
          </p:nvPr>
        </p:nvSpPr>
        <p:spPr>
          <a:xfrm>
            <a:off x="261257" y="1622745"/>
            <a:ext cx="8654143" cy="5028426"/>
          </a:xfrm>
        </p:spPr>
        <p:txBody>
          <a:bodyPr anchor="ctr">
            <a:normAutofit fontScale="92500" lnSpcReduction="10000"/>
          </a:bodyPr>
          <a:lstStyle/>
          <a:p>
            <a:pPr>
              <a:spcBef>
                <a:spcPts val="0"/>
              </a:spcBef>
              <a:spcAft>
                <a:spcPts val="600"/>
              </a:spcAft>
            </a:pPr>
            <a:r>
              <a:rPr lang="en-US" kern="100" dirty="0">
                <a:effectLst/>
                <a:latin typeface="Aptos" panose="020B0004020202020204" pitchFamily="34" charset="0"/>
                <a:ea typeface="Aptos" panose="020B0004020202020204" pitchFamily="34" charset="0"/>
                <a:cs typeface="Times New Roman" panose="02020603050405020304" pitchFamily="18" charset="0"/>
              </a:rPr>
              <a:t>Scholars have had difficulty interpreting the book, but there was a reason why it was included in the Bible. </a:t>
            </a:r>
          </a:p>
          <a:p>
            <a:pPr>
              <a:spcBef>
                <a:spcPts val="0"/>
              </a:spcBef>
              <a:spcAft>
                <a:spcPts val="600"/>
              </a:spcAft>
            </a:pPr>
            <a:r>
              <a:rPr lang="en-US" kern="100" dirty="0">
                <a:effectLst/>
                <a:latin typeface="Aptos" panose="020B0004020202020204" pitchFamily="34" charset="0"/>
                <a:ea typeface="Aptos" panose="020B0004020202020204" pitchFamily="34" charset="0"/>
                <a:cs typeface="Times New Roman" panose="02020603050405020304" pitchFamily="18" charset="0"/>
              </a:rPr>
              <a:t>We proceed on the basis that Solomon is the author. </a:t>
            </a:r>
          </a:p>
          <a:p>
            <a:pPr>
              <a:spcBef>
                <a:spcPts val="0"/>
              </a:spcBef>
              <a:spcAft>
                <a:spcPts val="600"/>
              </a:spcAft>
            </a:pPr>
            <a:r>
              <a:rPr lang="en-US" b="1" kern="100" dirty="0">
                <a:effectLst/>
                <a:latin typeface="Aptos" panose="020B0004020202020204" pitchFamily="34" charset="0"/>
                <a:ea typeface="Aptos" panose="020B0004020202020204" pitchFamily="34" charset="0"/>
                <a:cs typeface="Times New Roman" panose="02020603050405020304" pitchFamily="18" charset="0"/>
              </a:rPr>
              <a:t>There have been two primary interpretations given for the book (</a:t>
            </a:r>
            <a:r>
              <a:rPr lang="en-US" b="1" kern="100"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rPr>
              <a:t>an allegory of Christ &amp; His church</a:t>
            </a:r>
            <a:r>
              <a:rPr lang="en-US" b="1" kern="100" dirty="0">
                <a:effectLst/>
                <a:latin typeface="Aptos" panose="020B0004020202020204" pitchFamily="34" charset="0"/>
                <a:ea typeface="Aptos" panose="020B0004020202020204" pitchFamily="34" charset="0"/>
                <a:cs typeface="Times New Roman" panose="02020603050405020304" pitchFamily="18" charset="0"/>
              </a:rPr>
              <a:t>), with the second one (</a:t>
            </a:r>
            <a:r>
              <a:rPr lang="en-US" b="1" kern="100"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rPr>
              <a:t>a love poem</a:t>
            </a:r>
            <a:r>
              <a:rPr lang="en-US" b="1" kern="100" dirty="0">
                <a:effectLst/>
                <a:latin typeface="Aptos" panose="020B0004020202020204" pitchFamily="34" charset="0"/>
                <a:ea typeface="Aptos" panose="020B0004020202020204" pitchFamily="34" charset="0"/>
                <a:cs typeface="Times New Roman" panose="02020603050405020304" pitchFamily="18" charset="0"/>
              </a:rPr>
              <a:t>) broken down into two different views.</a:t>
            </a:r>
            <a:endParaRPr lang="en-US" b="1" kern="100" dirty="0">
              <a:latin typeface="Aptos" panose="020B0004020202020204" pitchFamily="34" charset="0"/>
              <a:ea typeface="Aptos" panose="020B0004020202020204" pitchFamily="34" charset="0"/>
              <a:cs typeface="Times New Roman" panose="02020603050405020304" pitchFamily="18" charset="0"/>
            </a:endParaRPr>
          </a:p>
          <a:p>
            <a:pPr marL="342900" indent="-342900">
              <a:spcBef>
                <a:spcPts val="0"/>
              </a:spcBef>
              <a:spcAft>
                <a:spcPts val="600"/>
              </a:spcAft>
              <a:buFont typeface="+mj-lt"/>
              <a:buAutoNum type="arabicParenR"/>
            </a:pPr>
            <a:r>
              <a:rPr lang="en-US" b="1" u="sng" kern="100"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rPr>
              <a:t>The </a:t>
            </a:r>
            <a:r>
              <a:rPr lang="en-US" b="1" u="sng" kern="100" dirty="0">
                <a:solidFill>
                  <a:schemeClr val="accent1"/>
                </a:solidFill>
                <a:latin typeface="Aptos" panose="020B0004020202020204" pitchFamily="34" charset="0"/>
                <a:ea typeface="Aptos" panose="020B0004020202020204" pitchFamily="34" charset="0"/>
                <a:cs typeface="Times New Roman" panose="02020603050405020304" pitchFamily="18" charset="0"/>
              </a:rPr>
              <a:t>A</a:t>
            </a:r>
            <a:r>
              <a:rPr lang="en-US" b="1" u="sng" kern="100"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rPr>
              <a:t>llegorical </a:t>
            </a:r>
            <a:r>
              <a:rPr lang="en-US" b="1" u="sng" kern="100" dirty="0">
                <a:solidFill>
                  <a:schemeClr val="accent1"/>
                </a:solidFill>
                <a:latin typeface="Aptos" panose="020B0004020202020204" pitchFamily="34" charset="0"/>
                <a:ea typeface="Aptos" panose="020B0004020202020204" pitchFamily="34" charset="0"/>
                <a:cs typeface="Times New Roman" panose="02020603050405020304" pitchFamily="18" charset="0"/>
              </a:rPr>
              <a:t>V</a:t>
            </a:r>
            <a:r>
              <a:rPr lang="en-US" b="1" u="sng" kern="100"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rPr>
              <a:t>iew</a:t>
            </a:r>
            <a:r>
              <a:rPr lang="en-US" kern="100"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rPr>
              <a:t>: </a:t>
            </a:r>
            <a:r>
              <a:rPr lang="en-US" kern="100" dirty="0">
                <a:latin typeface="Aptos" panose="020B0004020202020204" pitchFamily="34" charset="0"/>
                <a:ea typeface="Aptos" panose="020B0004020202020204" pitchFamily="34" charset="0"/>
                <a:cs typeface="Times New Roman" panose="02020603050405020304" pitchFamily="18" charset="0"/>
              </a:rPr>
              <a:t>A</a:t>
            </a:r>
            <a:r>
              <a:rPr lang="en-US" kern="100" dirty="0">
                <a:effectLst/>
                <a:latin typeface="Aptos" panose="020B0004020202020204" pitchFamily="34" charset="0"/>
                <a:ea typeface="Aptos" panose="020B0004020202020204" pitchFamily="34" charset="0"/>
                <a:cs typeface="Times New Roman" panose="02020603050405020304" pitchFamily="18" charset="0"/>
              </a:rPr>
              <a:t>ssumes that love (married or mating) is not a proper spiritual subject, but marriage and all aspects of love are dealt with at length in the scriptures. Moreover, the New Testament never quotes the Song of Solomon or applies it to Christ and the church. Therefore, we cannot use assumptions to argue that the book is not what it claims to be.</a:t>
            </a:r>
          </a:p>
          <a:p>
            <a:pPr marL="0" marR="0" indent="0">
              <a:spcBef>
                <a:spcPts val="0"/>
              </a:spcBef>
              <a:spcAft>
                <a:spcPts val="600"/>
              </a:spcAft>
              <a:buNone/>
            </a:pPr>
            <a:endParaRPr lang="en-US" sz="17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56715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183FFBB-2455-110C-2B2F-D750AF36B858}"/>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EA3FA21-91DD-8248-0221-27B060F4A453}"/>
              </a:ext>
            </a:extLst>
          </p:cNvPr>
          <p:cNvSpPr>
            <a:spLocks noGrp="1"/>
          </p:cNvSpPr>
          <p:nvPr>
            <p:ph type="title"/>
          </p:nvPr>
        </p:nvSpPr>
        <p:spPr>
          <a:xfrm>
            <a:off x="1028699" y="294538"/>
            <a:ext cx="7421963" cy="1033669"/>
          </a:xfrm>
        </p:spPr>
        <p:txBody>
          <a:bodyPr>
            <a:normAutofit/>
          </a:bodyPr>
          <a:lstStyle/>
          <a:p>
            <a:r>
              <a:rPr lang="en-US" sz="3500" u="sng">
                <a:solidFill>
                  <a:srgbClr val="FFFFFF"/>
                </a:solidFill>
              </a:rPr>
              <a:t>Song of Solomon</a:t>
            </a:r>
          </a:p>
        </p:txBody>
      </p:sp>
      <p:sp>
        <p:nvSpPr>
          <p:cNvPr id="3" name="Content Placeholder 2">
            <a:extLst>
              <a:ext uri="{FF2B5EF4-FFF2-40B4-BE49-F238E27FC236}">
                <a16:creationId xmlns:a16="http://schemas.microsoft.com/office/drawing/2014/main" id="{981DD9A8-6F1A-C594-93BF-69483612BD07}"/>
              </a:ext>
            </a:extLst>
          </p:cNvPr>
          <p:cNvSpPr>
            <a:spLocks noGrp="1"/>
          </p:cNvSpPr>
          <p:nvPr>
            <p:ph idx="1"/>
          </p:nvPr>
        </p:nvSpPr>
        <p:spPr>
          <a:xfrm>
            <a:off x="76200" y="1590742"/>
            <a:ext cx="9067797" cy="5267258"/>
          </a:xfrm>
        </p:spPr>
        <p:txBody>
          <a:bodyPr anchor="ctr">
            <a:normAutofit fontScale="77500" lnSpcReduction="20000"/>
          </a:bodyPr>
          <a:lstStyle/>
          <a:p>
            <a:pPr marL="0" marR="0" indent="0">
              <a:spcBef>
                <a:spcPts val="0"/>
              </a:spcBef>
              <a:spcAft>
                <a:spcPts val="600"/>
              </a:spcAft>
              <a:buNone/>
            </a:pPr>
            <a:r>
              <a:rPr lang="en-US" b="1" kern="100" dirty="0">
                <a:solidFill>
                  <a:schemeClr val="accent1"/>
                </a:solidFill>
                <a:latin typeface="Aptos" panose="020B0004020202020204" pitchFamily="34" charset="0"/>
                <a:ea typeface="Aptos" panose="020B0004020202020204" pitchFamily="34" charset="0"/>
                <a:cs typeface="Times New Roman" panose="02020603050405020304" pitchFamily="18" charset="0"/>
              </a:rPr>
              <a:t>2) </a:t>
            </a:r>
            <a:r>
              <a:rPr lang="en-US" b="1" kern="100"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rPr>
              <a:t>The book is </a:t>
            </a:r>
            <a:r>
              <a:rPr lang="en-US" b="1" kern="100" dirty="0">
                <a:solidFill>
                  <a:schemeClr val="accent1"/>
                </a:solidFill>
                <a:effectLst/>
                <a:highlight>
                  <a:srgbClr val="FFFF00"/>
                </a:highlight>
                <a:latin typeface="Aptos" panose="020B0004020202020204" pitchFamily="34" charset="0"/>
                <a:ea typeface="Aptos" panose="020B0004020202020204" pitchFamily="34" charset="0"/>
                <a:cs typeface="Times New Roman" panose="02020603050405020304" pitchFamily="18" charset="0"/>
              </a:rPr>
              <a:t>a love poem</a:t>
            </a:r>
            <a:r>
              <a:rPr lang="en-US" b="1" kern="100"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rPr>
              <a:t>, but there are two positions among those who see it as such. </a:t>
            </a:r>
            <a:r>
              <a:rPr lang="en-US" b="1" u="sng"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One</a:t>
            </a:r>
            <a:r>
              <a:rPr lang="en-US" b="1" kern="100" dirty="0">
                <a:effectLst/>
                <a:latin typeface="Aptos" panose="020B0004020202020204" pitchFamily="34" charset="0"/>
                <a:ea typeface="Aptos" panose="020B0004020202020204" pitchFamily="34" charset="0"/>
                <a:cs typeface="Times New Roman" panose="02020603050405020304" pitchFamily="18" charset="0"/>
              </a:rPr>
              <a:t> </a:t>
            </a:r>
            <a:r>
              <a:rPr lang="en-US" kern="100" dirty="0">
                <a:effectLst/>
                <a:latin typeface="Aptos" panose="020B0004020202020204" pitchFamily="34" charset="0"/>
                <a:ea typeface="Aptos" panose="020B0004020202020204" pitchFamily="34" charset="0"/>
                <a:cs typeface="Times New Roman" panose="02020603050405020304" pitchFamily="18" charset="0"/>
              </a:rPr>
              <a:t>is that the groom is Solomon, who fancies himself as a shepherd wooing his bride. </a:t>
            </a:r>
            <a:r>
              <a:rPr lang="en-US" b="1" u="sng"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The other </a:t>
            </a:r>
            <a:r>
              <a:rPr lang="en-US" kern="100" dirty="0">
                <a:effectLst/>
                <a:latin typeface="Aptos" panose="020B0004020202020204" pitchFamily="34" charset="0"/>
                <a:ea typeface="Aptos" panose="020B0004020202020204" pitchFamily="34" charset="0"/>
                <a:cs typeface="Times New Roman" panose="02020603050405020304" pitchFamily="18" charset="0"/>
              </a:rPr>
              <a:t>is that there are three main characters: Solomon, the </a:t>
            </a:r>
            <a:r>
              <a:rPr lang="en-US" kern="100" dirty="0" err="1">
                <a:effectLst/>
                <a:latin typeface="Aptos" panose="020B0004020202020204" pitchFamily="34" charset="0"/>
                <a:ea typeface="Aptos" panose="020B0004020202020204" pitchFamily="34" charset="0"/>
                <a:cs typeface="Times New Roman" panose="02020603050405020304" pitchFamily="18" charset="0"/>
              </a:rPr>
              <a:t>Shulammite</a:t>
            </a:r>
            <a:r>
              <a:rPr lang="en-US" kern="100" dirty="0">
                <a:effectLst/>
                <a:latin typeface="Aptos" panose="020B0004020202020204" pitchFamily="34" charset="0"/>
                <a:ea typeface="Aptos" panose="020B0004020202020204" pitchFamily="34" charset="0"/>
                <a:cs typeface="Times New Roman" panose="02020603050405020304" pitchFamily="18" charset="0"/>
              </a:rPr>
              <a:t> maiden, and a shepherd.</a:t>
            </a:r>
          </a:p>
          <a:p>
            <a:pPr marL="0" marR="0" indent="0">
              <a:spcBef>
                <a:spcPts val="0"/>
              </a:spcBef>
              <a:spcAft>
                <a:spcPts val="600"/>
              </a:spcAft>
              <a:buNone/>
            </a:pPr>
            <a:r>
              <a:rPr lang="en-US" b="1" kern="100" dirty="0">
                <a:solidFill>
                  <a:schemeClr val="accent1"/>
                </a:solidFill>
                <a:latin typeface="Aptos" panose="020B0004020202020204" pitchFamily="34" charset="0"/>
                <a:ea typeface="Aptos" panose="020B0004020202020204" pitchFamily="34" charset="0"/>
                <a:cs typeface="Times New Roman" panose="02020603050405020304" pitchFamily="18" charset="0"/>
              </a:rPr>
              <a:t>A. </a:t>
            </a:r>
            <a:r>
              <a:rPr lang="en-US" b="1" u="sng" kern="100"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rPr>
              <a:t>Married Love</a:t>
            </a:r>
            <a:r>
              <a:rPr lang="en-US" b="1" kern="100"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rPr>
              <a:t>. </a:t>
            </a:r>
            <a:r>
              <a:rPr lang="en-US" kern="100" dirty="0">
                <a:effectLst/>
                <a:latin typeface="Aptos" panose="020B0004020202020204" pitchFamily="34" charset="0"/>
                <a:ea typeface="Aptos" panose="020B0004020202020204" pitchFamily="34" charset="0"/>
                <a:cs typeface="Times New Roman" panose="02020603050405020304" pitchFamily="18" charset="0"/>
              </a:rPr>
              <a:t>Love between Solomon &amp; his bride: Some argue that the poem describes the love between a newlywed couple, as they describe each other and woo each other. However, this interpretation strained. Solomon was born &amp; reared in a palace in a city &amp; never spent time as a shepherd or farmer. Additionally, why would a maiden who accepted a king's proposal want to describe him as a shepherd? It seems logical to assume that any maiden who accepted a king's proposal would want the pomp &amp; ceremony that would come to the wife of a wealthy king.</a:t>
            </a:r>
          </a:p>
          <a:p>
            <a:pPr marL="0" marR="0" indent="0">
              <a:spcBef>
                <a:spcPts val="0"/>
              </a:spcBef>
              <a:spcAft>
                <a:spcPts val="600"/>
              </a:spcAft>
              <a:buNone/>
            </a:pPr>
            <a:r>
              <a:rPr lang="en-US" b="1" kern="100" dirty="0">
                <a:solidFill>
                  <a:schemeClr val="accent1"/>
                </a:solidFill>
                <a:latin typeface="Aptos" panose="020B0004020202020204" pitchFamily="34" charset="0"/>
                <a:ea typeface="Aptos" panose="020B0004020202020204" pitchFamily="34" charset="0"/>
                <a:cs typeface="Times New Roman" panose="02020603050405020304" pitchFamily="18" charset="0"/>
              </a:rPr>
              <a:t>B</a:t>
            </a:r>
            <a:r>
              <a:rPr lang="en-US" b="1" kern="100"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rPr>
              <a:t>. </a:t>
            </a:r>
            <a:r>
              <a:rPr lang="en-US" b="1" u="sng" kern="100"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rPr>
              <a:t>Mating Love</a:t>
            </a:r>
            <a:r>
              <a:rPr lang="en-US" b="1" kern="100"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rPr>
              <a:t>. </a:t>
            </a:r>
            <a:r>
              <a:rPr lang="en-US" kern="100"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rPr>
              <a:t>A courtship as Solomon tries to win a young maiden: </a:t>
            </a:r>
            <a:r>
              <a:rPr lang="en-US" kern="100" dirty="0">
                <a:solidFill>
                  <a:schemeClr val="accent1"/>
                </a:solidFill>
                <a:effectLst/>
                <a:highlight>
                  <a:srgbClr val="FFFF00"/>
                </a:highlight>
                <a:latin typeface="Aptos" panose="020B0004020202020204" pitchFamily="34" charset="0"/>
                <a:ea typeface="Aptos" panose="020B0004020202020204" pitchFamily="34" charset="0"/>
                <a:cs typeface="Times New Roman" panose="02020603050405020304" pitchFamily="18" charset="0"/>
              </a:rPr>
              <a:t>Of a young maiden who rejects the advances of King Solomon, who competes with a shepherd for the young lady's heart. The book is a celebration of love &amp; commitment, showing that true love is not for sale, a gift that cannot be bought with wealth or power. </a:t>
            </a:r>
            <a:r>
              <a:rPr lang="en-US" kern="100"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rPr>
              <a:t>The book is included in the Bible because it deals with the subject of mating love and the proper wooing &amp; winning of a mate, which is part of God's plan for marriage!</a:t>
            </a:r>
          </a:p>
          <a:p>
            <a:pPr marL="0" marR="0" indent="0">
              <a:spcBef>
                <a:spcPts val="0"/>
              </a:spcBef>
              <a:spcAft>
                <a:spcPts val="600"/>
              </a:spcAft>
              <a:buNone/>
            </a:pP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124348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88B6F8F-7CEF-BD37-1FB0-81F5A16726A3}"/>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53F23D0-EA9C-F353-4B62-93F81AC90731}"/>
              </a:ext>
            </a:extLst>
          </p:cNvPr>
          <p:cNvSpPr>
            <a:spLocks noGrp="1"/>
          </p:cNvSpPr>
          <p:nvPr>
            <p:ph type="title"/>
          </p:nvPr>
        </p:nvSpPr>
        <p:spPr>
          <a:xfrm>
            <a:off x="1028699" y="294538"/>
            <a:ext cx="7421963" cy="1033669"/>
          </a:xfrm>
        </p:spPr>
        <p:txBody>
          <a:bodyPr>
            <a:normAutofit/>
          </a:bodyPr>
          <a:lstStyle/>
          <a:p>
            <a:r>
              <a:rPr lang="en-US" sz="3500" u="sng">
                <a:solidFill>
                  <a:srgbClr val="FFFFFF"/>
                </a:solidFill>
              </a:rPr>
              <a:t>Song of Solomon</a:t>
            </a:r>
          </a:p>
        </p:txBody>
      </p:sp>
      <p:sp>
        <p:nvSpPr>
          <p:cNvPr id="3" name="Content Placeholder 2">
            <a:extLst>
              <a:ext uri="{FF2B5EF4-FFF2-40B4-BE49-F238E27FC236}">
                <a16:creationId xmlns:a16="http://schemas.microsoft.com/office/drawing/2014/main" id="{88C9638D-6B60-52B1-AE10-8F6FC918394B}"/>
              </a:ext>
            </a:extLst>
          </p:cNvPr>
          <p:cNvSpPr>
            <a:spLocks noGrp="1"/>
          </p:cNvSpPr>
          <p:nvPr>
            <p:ph idx="1"/>
          </p:nvPr>
        </p:nvSpPr>
        <p:spPr>
          <a:xfrm>
            <a:off x="130629" y="1849854"/>
            <a:ext cx="9013368" cy="5061084"/>
          </a:xfrm>
        </p:spPr>
        <p:txBody>
          <a:bodyPr anchor="ctr">
            <a:normAutofit/>
          </a:bodyPr>
          <a:lstStyle/>
          <a:p>
            <a:pPr>
              <a:spcBef>
                <a:spcPts val="0"/>
              </a:spcBef>
            </a:pPr>
            <a:r>
              <a:rPr lang="en-US" sz="3200" kern="100" dirty="0">
                <a:effectLst/>
                <a:latin typeface="Aptos" panose="020B0004020202020204" pitchFamily="34" charset="0"/>
                <a:ea typeface="Aptos" panose="020B0004020202020204" pitchFamily="34" charset="0"/>
                <a:cs typeface="Times New Roman" panose="02020603050405020304" pitchFamily="18" charset="0"/>
              </a:rPr>
              <a:t> The poem is written like a play, and it is difficult to understand who is speaking at times. It is a love poem that is nearly 3,000 years old, so some of the compliments seem strange to us. </a:t>
            </a:r>
          </a:p>
          <a:p>
            <a:pPr>
              <a:spcBef>
                <a:spcPts val="0"/>
              </a:spcBef>
              <a:buFont typeface="Wingdings" pitchFamily="2" charset="2"/>
              <a:buChar char="Ø"/>
            </a:pPr>
            <a:r>
              <a:rPr lang="en-US" sz="3200" b="1" i="1" kern="100"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rPr>
              <a:t> However, the poem teaches us about pure and loyal love; it can withstand the lures of riches and pomp and not be willing to sell itself to the highest bidder. </a:t>
            </a:r>
          </a:p>
          <a:p>
            <a:pPr>
              <a:spcBef>
                <a:spcPts val="0"/>
              </a:spcBef>
            </a:pPr>
            <a:r>
              <a:rPr lang="en-US" sz="3200" kern="100" dirty="0">
                <a:effectLst/>
                <a:latin typeface="Aptos" panose="020B0004020202020204" pitchFamily="34" charset="0"/>
                <a:ea typeface="Aptos" panose="020B0004020202020204" pitchFamily="34" charset="0"/>
                <a:cs typeface="Times New Roman" panose="02020603050405020304" pitchFamily="18" charset="0"/>
              </a:rPr>
              <a:t>Let us lift our own attitudes above those portrayed by Hollywood and look at the </a:t>
            </a:r>
            <a:r>
              <a:rPr lang="en-US" sz="3200" kern="100"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rPr>
              <a:t>MESSAGE OF THE BOOK</a:t>
            </a:r>
            <a:r>
              <a:rPr lang="en-US" sz="3200" kern="100" dirty="0">
                <a:effectLst/>
                <a:latin typeface="Aptos" panose="020B0004020202020204" pitchFamily="34" charset="0"/>
                <a:ea typeface="Aptos" panose="020B0004020202020204" pitchFamily="34" charset="0"/>
                <a:cs typeface="Times New Roman" panose="02020603050405020304" pitchFamily="18" charset="0"/>
              </a:rPr>
              <a:t>.</a:t>
            </a:r>
          </a:p>
          <a:p>
            <a:endParaRPr lang="en-US" sz="1700" dirty="0"/>
          </a:p>
        </p:txBody>
      </p:sp>
    </p:spTree>
    <p:extLst>
      <p:ext uri="{BB962C8B-B14F-4D97-AF65-F5344CB8AC3E}">
        <p14:creationId xmlns:p14="http://schemas.microsoft.com/office/powerpoint/2010/main" val="1296504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F9DD9FD-737C-6F27-5A5F-943D180B8EE8}"/>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41B376-5CB8-55AE-BCAC-E39950105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F910EC54-4E6B-BFE6-1DD4-987B6FD03B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B1B3799C-5CA5-30C5-A9F8-528233A1A7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5DD9699B-543D-824C-C5B8-CFA1133B89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7AEE2F31-0BF4-46A5-BA9F-06D101F695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313034F8-5797-CE58-77B6-A06FA8D10957}"/>
              </a:ext>
            </a:extLst>
          </p:cNvPr>
          <p:cNvSpPr>
            <a:spLocks noGrp="1"/>
          </p:cNvSpPr>
          <p:nvPr>
            <p:ph type="title"/>
          </p:nvPr>
        </p:nvSpPr>
        <p:spPr>
          <a:xfrm>
            <a:off x="1028699" y="294538"/>
            <a:ext cx="7421963" cy="1033669"/>
          </a:xfrm>
        </p:spPr>
        <p:txBody>
          <a:bodyPr>
            <a:normAutofit/>
          </a:bodyPr>
          <a:lstStyle/>
          <a:p>
            <a:r>
              <a:rPr lang="en-US" sz="3500" u="sng">
                <a:solidFill>
                  <a:srgbClr val="FFFFFF"/>
                </a:solidFill>
              </a:rPr>
              <a:t>Song of Solomon</a:t>
            </a:r>
          </a:p>
        </p:txBody>
      </p:sp>
      <p:sp>
        <p:nvSpPr>
          <p:cNvPr id="3" name="Content Placeholder 2">
            <a:extLst>
              <a:ext uri="{FF2B5EF4-FFF2-40B4-BE49-F238E27FC236}">
                <a16:creationId xmlns:a16="http://schemas.microsoft.com/office/drawing/2014/main" id="{53A6C69E-0F1C-3CC9-3453-7C3D178BFC3E}"/>
              </a:ext>
            </a:extLst>
          </p:cNvPr>
          <p:cNvSpPr>
            <a:spLocks noGrp="1"/>
          </p:cNvSpPr>
          <p:nvPr>
            <p:ph idx="1"/>
          </p:nvPr>
        </p:nvSpPr>
        <p:spPr>
          <a:xfrm>
            <a:off x="130629" y="1849854"/>
            <a:ext cx="9013368" cy="5061084"/>
          </a:xfrm>
        </p:spPr>
        <p:txBody>
          <a:bodyPr anchor="ctr">
            <a:normAutofit/>
          </a:bodyPr>
          <a:lstStyle/>
          <a:p>
            <a:pPr>
              <a:spcBef>
                <a:spcPts val="0"/>
              </a:spcBef>
            </a:pPr>
            <a:r>
              <a:rPr lang="en-US" sz="3200" kern="100" dirty="0">
                <a:effectLst/>
                <a:latin typeface="Aptos" panose="020B0004020202020204" pitchFamily="34" charset="0"/>
                <a:ea typeface="Aptos" panose="020B0004020202020204" pitchFamily="34" charset="0"/>
                <a:cs typeface="Times New Roman" panose="02020603050405020304" pitchFamily="18" charset="0"/>
              </a:rPr>
              <a:t> The poem is written like a play, and it is difficult to understand who is speaking at times. It is a love poem that is nearly 3,000 years old, so some of the compliments seem strange to us. </a:t>
            </a:r>
          </a:p>
          <a:p>
            <a:pPr>
              <a:spcBef>
                <a:spcPts val="0"/>
              </a:spcBef>
              <a:buFont typeface="Wingdings" pitchFamily="2" charset="2"/>
              <a:buChar char="Ø"/>
            </a:pPr>
            <a:r>
              <a:rPr lang="en-US" sz="3200" b="1" i="1" kern="100"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rPr>
              <a:t> However, the poem </a:t>
            </a:r>
            <a:r>
              <a:rPr lang="en-US" sz="3200" b="1" i="1" kern="100" dirty="0">
                <a:solidFill>
                  <a:schemeClr val="accent1"/>
                </a:solidFill>
                <a:effectLst/>
                <a:highlight>
                  <a:srgbClr val="FFFF00"/>
                </a:highlight>
                <a:latin typeface="Aptos" panose="020B0004020202020204" pitchFamily="34" charset="0"/>
                <a:ea typeface="Aptos" panose="020B0004020202020204" pitchFamily="34" charset="0"/>
                <a:cs typeface="Times New Roman" panose="02020603050405020304" pitchFamily="18" charset="0"/>
              </a:rPr>
              <a:t>teaches us about pure and loyal love; it can withstand the lures of riches and pomp and not be willing to sell itself to the highest bidder</a:t>
            </a:r>
            <a:r>
              <a:rPr lang="en-US" sz="3200" b="1" i="1" kern="100"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rPr>
              <a:t>. </a:t>
            </a:r>
          </a:p>
          <a:p>
            <a:pPr>
              <a:spcBef>
                <a:spcPts val="0"/>
              </a:spcBef>
            </a:pPr>
            <a:r>
              <a:rPr lang="en-US" sz="3200" kern="100" dirty="0">
                <a:effectLst/>
                <a:latin typeface="Aptos" panose="020B0004020202020204" pitchFamily="34" charset="0"/>
                <a:ea typeface="Aptos" panose="020B0004020202020204" pitchFamily="34" charset="0"/>
                <a:cs typeface="Times New Roman" panose="02020603050405020304" pitchFamily="18" charset="0"/>
              </a:rPr>
              <a:t>Let us lift our own attitudes above those portrayed by Hollywood and look at the </a:t>
            </a:r>
            <a:r>
              <a:rPr lang="en-US" sz="3200" kern="100"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rPr>
              <a:t>MESSAGE OF THE BOOK</a:t>
            </a:r>
            <a:r>
              <a:rPr lang="en-US" sz="3200" kern="100" dirty="0">
                <a:effectLst/>
                <a:latin typeface="Aptos" panose="020B0004020202020204" pitchFamily="34" charset="0"/>
                <a:ea typeface="Aptos" panose="020B0004020202020204" pitchFamily="34" charset="0"/>
                <a:cs typeface="Times New Roman" panose="02020603050405020304" pitchFamily="18" charset="0"/>
              </a:rPr>
              <a:t>.</a:t>
            </a:r>
          </a:p>
          <a:p>
            <a:endParaRPr lang="en-US" sz="1700" dirty="0"/>
          </a:p>
        </p:txBody>
      </p:sp>
    </p:spTree>
    <p:extLst>
      <p:ext uri="{BB962C8B-B14F-4D97-AF65-F5344CB8AC3E}">
        <p14:creationId xmlns:p14="http://schemas.microsoft.com/office/powerpoint/2010/main" val="2911210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A7E7C04-7B30-0658-2702-CCE5B2AF4536}"/>
              </a:ext>
            </a:extLst>
          </p:cNvPr>
          <p:cNvSpPr>
            <a:spLocks noGrp="1"/>
          </p:cNvSpPr>
          <p:nvPr>
            <p:ph type="title"/>
          </p:nvPr>
        </p:nvSpPr>
        <p:spPr>
          <a:xfrm>
            <a:off x="1028699" y="294538"/>
            <a:ext cx="7421963" cy="1033669"/>
          </a:xfrm>
        </p:spPr>
        <p:txBody>
          <a:bodyPr>
            <a:normAutofit/>
          </a:bodyPr>
          <a:lstStyle/>
          <a:p>
            <a:r>
              <a:rPr lang="en-US" sz="3500" u="sng">
                <a:solidFill>
                  <a:srgbClr val="FFFFFF"/>
                </a:solidFill>
              </a:rPr>
              <a:t>Possible Actors in This Play</a:t>
            </a:r>
          </a:p>
        </p:txBody>
      </p:sp>
      <p:sp>
        <p:nvSpPr>
          <p:cNvPr id="3" name="Content Placeholder 2">
            <a:extLst>
              <a:ext uri="{FF2B5EF4-FFF2-40B4-BE49-F238E27FC236}">
                <a16:creationId xmlns:a16="http://schemas.microsoft.com/office/drawing/2014/main" id="{CAAA8A50-3423-54AC-5BB9-840C9608C54F}"/>
              </a:ext>
            </a:extLst>
          </p:cNvPr>
          <p:cNvSpPr>
            <a:spLocks noGrp="1"/>
          </p:cNvSpPr>
          <p:nvPr>
            <p:ph idx="1"/>
          </p:nvPr>
        </p:nvSpPr>
        <p:spPr>
          <a:xfrm>
            <a:off x="-6" y="1590741"/>
            <a:ext cx="9144005" cy="5267259"/>
          </a:xfrm>
        </p:spPr>
        <p:txBody>
          <a:bodyPr anchor="ctr">
            <a:normAutofit fontScale="40000" lnSpcReduction="20000"/>
          </a:bodyPr>
          <a:lstStyle/>
          <a:p>
            <a:r>
              <a:rPr lang="en-US" sz="5100" b="1" i="0" u="none" strike="noStrike" dirty="0">
                <a:solidFill>
                  <a:schemeClr val="accent1"/>
                </a:solidFill>
                <a:effectLst/>
              </a:rPr>
              <a:t>Solomon: </a:t>
            </a:r>
            <a:r>
              <a:rPr lang="en-US" sz="5100" dirty="0"/>
              <a:t>M</a:t>
            </a:r>
            <a:r>
              <a:rPr lang="en-US" sz="5100" b="0" i="0" u="none" strike="noStrike" dirty="0">
                <a:effectLst/>
              </a:rPr>
              <a:t>ighty king who has great riches to offer a young maiden. </a:t>
            </a:r>
            <a:r>
              <a:rPr lang="en-US" sz="5100" dirty="0"/>
              <a:t>C</a:t>
            </a:r>
            <a:r>
              <a:rPr lang="en-US" sz="5100" b="0" i="0" u="none" strike="noStrike" dirty="0">
                <a:effectLst/>
              </a:rPr>
              <a:t>an give her everything money can provide. </a:t>
            </a:r>
            <a:r>
              <a:rPr lang="en-US" sz="5100" dirty="0"/>
              <a:t>C</a:t>
            </a:r>
            <a:r>
              <a:rPr lang="en-US" sz="5100" b="0" i="0" u="none" strike="noStrike" dirty="0">
                <a:effectLst/>
              </a:rPr>
              <a:t>an give her a life of luxury. Describes her with elaborate compliments.</a:t>
            </a:r>
          </a:p>
          <a:p>
            <a:r>
              <a:rPr lang="en-US" sz="5100" b="1" i="0" u="none" strike="noStrike" dirty="0">
                <a:solidFill>
                  <a:schemeClr val="accent1"/>
                </a:solidFill>
                <a:effectLst/>
              </a:rPr>
              <a:t>The </a:t>
            </a:r>
            <a:r>
              <a:rPr lang="en-US" sz="5100" b="1" i="0" u="none" strike="noStrike" dirty="0" err="1">
                <a:solidFill>
                  <a:schemeClr val="accent1"/>
                </a:solidFill>
                <a:effectLst/>
              </a:rPr>
              <a:t>Shulammite</a:t>
            </a:r>
            <a:r>
              <a:rPr lang="en-US" sz="5100" b="1" i="0" u="none" strike="noStrike" dirty="0">
                <a:solidFill>
                  <a:schemeClr val="accent1"/>
                </a:solidFill>
                <a:effectLst/>
              </a:rPr>
              <a:t> maiden:</a:t>
            </a:r>
            <a:r>
              <a:rPr lang="en-US" sz="5100" dirty="0">
                <a:solidFill>
                  <a:schemeClr val="accent1"/>
                </a:solidFill>
              </a:rPr>
              <a:t> </a:t>
            </a:r>
            <a:r>
              <a:rPr lang="en-US" sz="5100" dirty="0"/>
              <a:t>H</a:t>
            </a:r>
            <a:r>
              <a:rPr lang="en-US" sz="5100" b="0" i="0" u="none" strike="noStrike" dirty="0">
                <a:effectLst/>
              </a:rPr>
              <a:t>as grown up working in fields and vineyards. Solomon has seen her, brought her to his court, and is trying to win her love.</a:t>
            </a:r>
          </a:p>
          <a:p>
            <a:r>
              <a:rPr lang="en-US" sz="5100" b="1" i="0" u="none" strike="noStrike" dirty="0">
                <a:solidFill>
                  <a:schemeClr val="accent1"/>
                </a:solidFill>
                <a:effectLst/>
              </a:rPr>
              <a:t>The Shepherd: </a:t>
            </a:r>
            <a:r>
              <a:rPr lang="en-US" sz="5100" b="0" i="0" u="none" strike="noStrike" dirty="0">
                <a:solidFill>
                  <a:schemeClr val="accent1"/>
                </a:solidFill>
                <a:effectLst/>
              </a:rPr>
              <a:t> </a:t>
            </a:r>
            <a:r>
              <a:rPr lang="en-US" sz="5100" dirty="0"/>
              <a:t>Y</a:t>
            </a:r>
            <a:r>
              <a:rPr lang="en-US" sz="5100" b="0" i="0" u="none" strike="noStrike" dirty="0">
                <a:effectLst/>
              </a:rPr>
              <a:t>oung man from the </a:t>
            </a:r>
            <a:r>
              <a:rPr lang="en-US" sz="5100" b="0" i="0" u="none" strike="noStrike" dirty="0" err="1">
                <a:effectLst/>
              </a:rPr>
              <a:t>Shulammite's</a:t>
            </a:r>
            <a:r>
              <a:rPr lang="en-US" sz="5100" b="0" i="0" u="none" strike="noStrike" dirty="0">
                <a:effectLst/>
              </a:rPr>
              <a:t> hometown. He is not present in the court of the king but is very present in the young maiden's heart. </a:t>
            </a:r>
            <a:r>
              <a:rPr lang="en-US" sz="5100" b="0" i="0" u="none" strike="noStrike" dirty="0" err="1">
                <a:effectLst/>
              </a:rPr>
              <a:t>Shulammith</a:t>
            </a:r>
            <a:r>
              <a:rPr lang="en-US" sz="5100" b="0" i="0" u="none" strike="noStrike" dirty="0">
                <a:effectLst/>
              </a:rPr>
              <a:t> longs for, dreams of, and searches for him. When he speaks in the first chapters, it is only in her mind as she remembers their conversations, or as she daydreams about him.</a:t>
            </a:r>
          </a:p>
          <a:p>
            <a:r>
              <a:rPr lang="en-US" sz="5100" b="1" i="0" u="none" strike="noStrike" dirty="0">
                <a:solidFill>
                  <a:schemeClr val="accent1"/>
                </a:solidFill>
                <a:effectLst/>
              </a:rPr>
              <a:t>The ladies of the court (the chorus):</a:t>
            </a:r>
            <a:r>
              <a:rPr lang="en-US" sz="5100" dirty="0">
                <a:solidFill>
                  <a:schemeClr val="accent1"/>
                </a:solidFill>
              </a:rPr>
              <a:t> </a:t>
            </a:r>
            <a:r>
              <a:rPr lang="en-US" sz="5100" dirty="0"/>
              <a:t>L</a:t>
            </a:r>
            <a:r>
              <a:rPr lang="en-US" sz="5100" b="0" i="0" u="none" strike="noStrike" dirty="0">
                <a:effectLst/>
              </a:rPr>
              <a:t>adies of the harem; either the maids who take care of all the wives, or the wives themselves. Since they show no jealousy of this pretty young maiden the king is wooing, it seems they were not the other wives. These ladies of the court cannot understand how any girl could turn down the opportunity to be the wife of the king. They cannot understand her longing for her shepherd. </a:t>
            </a:r>
          </a:p>
          <a:p>
            <a:r>
              <a:rPr lang="en-US" sz="5100" b="1" i="0" u="none" strike="noStrike" dirty="0">
                <a:solidFill>
                  <a:schemeClr val="accent1"/>
                </a:solidFill>
                <a:effectLst/>
              </a:rPr>
              <a:t>Narrator:</a:t>
            </a:r>
            <a:r>
              <a:rPr lang="en-US" sz="5100" dirty="0">
                <a:solidFill>
                  <a:schemeClr val="accent1"/>
                </a:solidFill>
              </a:rPr>
              <a:t> </a:t>
            </a:r>
            <a:r>
              <a:rPr lang="en-US" sz="5100" b="0" i="0" u="none" strike="noStrike" dirty="0">
                <a:effectLst/>
              </a:rPr>
              <a:t>There are spots in the poem that seem to be explanations. If so, then those words are spoken by a narrator who is supplying information to the reader.</a:t>
            </a:r>
          </a:p>
          <a:p>
            <a:r>
              <a:rPr lang="en-US" sz="5100" b="1" i="0" u="none" strike="noStrike" dirty="0">
                <a:solidFill>
                  <a:schemeClr val="accent1"/>
                </a:solidFill>
                <a:effectLst/>
              </a:rPr>
              <a:t>The </a:t>
            </a:r>
            <a:r>
              <a:rPr lang="en-US" sz="5100" b="1" i="0" u="none" strike="noStrike" dirty="0" err="1">
                <a:solidFill>
                  <a:schemeClr val="accent1"/>
                </a:solidFill>
                <a:effectLst/>
              </a:rPr>
              <a:t>Shulammite’s</a:t>
            </a:r>
            <a:r>
              <a:rPr lang="en-US" sz="5100" b="1" i="0" u="none" strike="noStrike" dirty="0">
                <a:solidFill>
                  <a:schemeClr val="accent1"/>
                </a:solidFill>
                <a:effectLst/>
              </a:rPr>
              <a:t> brothers:</a:t>
            </a:r>
            <a:r>
              <a:rPr lang="en-US" sz="5100" dirty="0">
                <a:solidFill>
                  <a:schemeClr val="accent1"/>
                </a:solidFill>
              </a:rPr>
              <a:t> </a:t>
            </a:r>
            <a:r>
              <a:rPr lang="en-US" sz="5100" b="0" i="0" u="none" strike="noStrike" dirty="0">
                <a:effectLst/>
              </a:rPr>
              <a:t>Her brothers speak in the last chapter.</a:t>
            </a:r>
          </a:p>
          <a:p>
            <a:endParaRPr lang="en-US" sz="1300" dirty="0"/>
          </a:p>
        </p:txBody>
      </p:sp>
    </p:spTree>
    <p:extLst>
      <p:ext uri="{BB962C8B-B14F-4D97-AF65-F5344CB8AC3E}">
        <p14:creationId xmlns:p14="http://schemas.microsoft.com/office/powerpoint/2010/main" val="3924753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ABF82F4-06DA-AD0E-0910-7AC69A358E1B}"/>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997FD20-A0CF-577A-C4E0-491941B36C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F58AD0B6-EEBE-3117-CBD2-05DCE448F0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57FF9CDD-C141-4811-3C8D-1192989DEB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1D230D1E-DBA5-202C-EF20-4CA594EF49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764C4123-24A5-2D9C-0678-99DF4473E5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41E6E12D-2734-4E3C-3761-FE5D49F4A2E4}"/>
              </a:ext>
            </a:extLst>
          </p:cNvPr>
          <p:cNvSpPr>
            <a:spLocks noGrp="1"/>
          </p:cNvSpPr>
          <p:nvPr>
            <p:ph type="title"/>
          </p:nvPr>
        </p:nvSpPr>
        <p:spPr>
          <a:xfrm>
            <a:off x="1028699" y="294538"/>
            <a:ext cx="7421963" cy="1033669"/>
          </a:xfrm>
        </p:spPr>
        <p:txBody>
          <a:bodyPr>
            <a:normAutofit/>
          </a:bodyPr>
          <a:lstStyle/>
          <a:p>
            <a:r>
              <a:rPr lang="en-US" sz="3500" u="sng" dirty="0">
                <a:solidFill>
                  <a:srgbClr val="FFFFFF"/>
                </a:solidFill>
              </a:rPr>
              <a:t>King Solomon: In Relation to S. O. S. </a:t>
            </a:r>
          </a:p>
        </p:txBody>
      </p:sp>
      <p:sp>
        <p:nvSpPr>
          <p:cNvPr id="3" name="Content Placeholder 2">
            <a:extLst>
              <a:ext uri="{FF2B5EF4-FFF2-40B4-BE49-F238E27FC236}">
                <a16:creationId xmlns:a16="http://schemas.microsoft.com/office/drawing/2014/main" id="{3284F103-58C4-989C-CC43-52CC4D3040C5}"/>
              </a:ext>
            </a:extLst>
          </p:cNvPr>
          <p:cNvSpPr>
            <a:spLocks noGrp="1"/>
          </p:cNvSpPr>
          <p:nvPr>
            <p:ph idx="1"/>
          </p:nvPr>
        </p:nvSpPr>
        <p:spPr>
          <a:xfrm>
            <a:off x="130629" y="1622745"/>
            <a:ext cx="8799485" cy="4940717"/>
          </a:xfrm>
        </p:spPr>
        <p:txBody>
          <a:bodyPr anchor="ctr">
            <a:normAutofit/>
          </a:bodyPr>
          <a:lstStyle/>
          <a:p>
            <a:r>
              <a:rPr lang="en-US" b="1" dirty="0">
                <a:solidFill>
                  <a:schemeClr val="accent1"/>
                </a:solidFill>
              </a:rPr>
              <a:t>Solomon requested/was granted wisdom but did not always utilize the gift correctly (1 Ki 3:1-28; 2 Chron 1:1-17; Ecclesiastes)</a:t>
            </a:r>
          </a:p>
          <a:p>
            <a:pPr lvl="1"/>
            <a:r>
              <a:rPr lang="en-US" b="1" dirty="0"/>
              <a:t>Use of empty/superficial speech/flattery?</a:t>
            </a:r>
          </a:p>
          <a:p>
            <a:r>
              <a:rPr lang="en-US" b="1" dirty="0">
                <a:solidFill>
                  <a:schemeClr val="accent1"/>
                </a:solidFill>
              </a:rPr>
              <a:t>Pride evident in amassing army, causing others to sin, multiplying wives &amp; riches for himself (Duet 17:14-20; 1 Ki 10:26-29; 11:1-13; 2 Chron 9:1-28)</a:t>
            </a:r>
          </a:p>
          <a:p>
            <a:pPr lvl="1"/>
            <a:r>
              <a:rPr lang="en-US" b="1" dirty="0"/>
              <a:t>Such men are often tyrants and feel they can take whatever (and whomever) they wish. </a:t>
            </a:r>
          </a:p>
          <a:p>
            <a:r>
              <a:rPr lang="en-US" b="1" dirty="0">
                <a:solidFill>
                  <a:schemeClr val="accent1"/>
                </a:solidFill>
              </a:rPr>
              <a:t>World enamored by the size of his army, number of women, wealth (1 Ki 10:1-13; 2 Chron 9:1-12) </a:t>
            </a:r>
          </a:p>
          <a:p>
            <a:pPr lvl="1"/>
            <a:r>
              <a:rPr lang="en-US" b="1" dirty="0"/>
              <a:t>World (still) views such as a marks of “wisdom/success.”</a:t>
            </a:r>
          </a:p>
        </p:txBody>
      </p:sp>
    </p:spTree>
    <p:extLst>
      <p:ext uri="{BB962C8B-B14F-4D97-AF65-F5344CB8AC3E}">
        <p14:creationId xmlns:p14="http://schemas.microsoft.com/office/powerpoint/2010/main" val="3188630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wipe(down)">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ipe(down)">
                                      <p:cBhvr>
                                        <p:cTn id="23" dur="500"/>
                                        <p:tgtEl>
                                          <p:spTgt spid="3">
                                            <p:txEl>
                                              <p:pRg st="4" end="4"/>
                                            </p:txEl>
                                          </p:spTgt>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wipe(down)">
                                      <p:cBhvr>
                                        <p:cTn id="26"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4" name="Rectangle 1043">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Rags to Riches: The Classic Cinderella Story | Multiculturalism and Disney">
            <a:extLst>
              <a:ext uri="{FF2B5EF4-FFF2-40B4-BE49-F238E27FC236}">
                <a16:creationId xmlns:a16="http://schemas.microsoft.com/office/drawing/2014/main" id="{B8875CC6-4ECA-4015-894B-294970F6535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0951" b="-2"/>
          <a:stretch/>
        </p:blipFill>
        <p:spPr bwMode="auto">
          <a:xfrm>
            <a:off x="1891767" y="10"/>
            <a:ext cx="7252231" cy="6857990"/>
          </a:xfrm>
          <a:prstGeom prst="rect">
            <a:avLst/>
          </a:prstGeom>
          <a:noFill/>
          <a:extLst>
            <a:ext uri="{909E8E84-426E-40DD-AFC4-6F175D3DCCD1}">
              <a14:hiddenFill xmlns:a14="http://schemas.microsoft.com/office/drawing/2010/main">
                <a:solidFill>
                  <a:srgbClr val="FFFFFF"/>
                </a:solidFill>
              </a14:hiddenFill>
            </a:ext>
          </a:extLst>
        </p:spPr>
      </p:pic>
      <p:sp>
        <p:nvSpPr>
          <p:cNvPr id="1046" name="Rectangle 1045">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42696"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5B6F154-FEA3-12C4-2AF6-7A961D23EF3B}"/>
              </a:ext>
            </a:extLst>
          </p:cNvPr>
          <p:cNvSpPr>
            <a:spLocks noGrp="1"/>
          </p:cNvSpPr>
          <p:nvPr>
            <p:ph type="title"/>
          </p:nvPr>
        </p:nvSpPr>
        <p:spPr>
          <a:xfrm>
            <a:off x="119744" y="141514"/>
            <a:ext cx="3375548" cy="1110343"/>
          </a:xfrm>
        </p:spPr>
        <p:txBody>
          <a:bodyPr>
            <a:normAutofit/>
          </a:bodyPr>
          <a:lstStyle/>
          <a:p>
            <a:r>
              <a:rPr lang="en-US" sz="3500" b="1" dirty="0">
                <a:solidFill>
                  <a:schemeClr val="accent1"/>
                </a:solidFill>
              </a:rPr>
              <a:t>The Shulamite’s Example </a:t>
            </a:r>
          </a:p>
        </p:txBody>
      </p:sp>
      <p:sp>
        <p:nvSpPr>
          <p:cNvPr id="3" name="Content Placeholder 2">
            <a:extLst>
              <a:ext uri="{FF2B5EF4-FFF2-40B4-BE49-F238E27FC236}">
                <a16:creationId xmlns:a16="http://schemas.microsoft.com/office/drawing/2014/main" id="{79758810-B7F7-C0C0-5E6A-DBF077D10C6D}"/>
              </a:ext>
            </a:extLst>
          </p:cNvPr>
          <p:cNvSpPr>
            <a:spLocks noGrp="1"/>
          </p:cNvSpPr>
          <p:nvPr>
            <p:ph idx="1"/>
          </p:nvPr>
        </p:nvSpPr>
        <p:spPr>
          <a:xfrm>
            <a:off x="119744" y="1393360"/>
            <a:ext cx="3375548" cy="5323125"/>
          </a:xfrm>
        </p:spPr>
        <p:txBody>
          <a:bodyPr>
            <a:noAutofit/>
          </a:bodyPr>
          <a:lstStyle/>
          <a:p>
            <a:pPr>
              <a:buClr>
                <a:schemeClr val="accent1"/>
              </a:buClr>
            </a:pPr>
            <a:r>
              <a:rPr lang="en-US" sz="2200" b="1" dirty="0"/>
              <a:t>Do not fall for the superficial, being charmed by the world’s delight (</a:t>
            </a:r>
            <a:r>
              <a:rPr lang="en-US" sz="2200" b="1" dirty="0">
                <a:solidFill>
                  <a:schemeClr val="accent1"/>
                </a:solidFill>
              </a:rPr>
              <a:t>Song of Solomon 1:9-10; Gen. 3:1-8; 1 Jn. 2:15-17</a:t>
            </a:r>
            <a:r>
              <a:rPr lang="en-US" sz="2200" b="1" dirty="0"/>
              <a:t>)!</a:t>
            </a:r>
          </a:p>
          <a:p>
            <a:pPr>
              <a:buClr>
                <a:schemeClr val="accent1"/>
              </a:buClr>
            </a:pPr>
            <a:r>
              <a:rPr lang="en-US" sz="2200" b="1" dirty="0"/>
              <a:t>Many have fallen prey to the promise of pleasure, only to be brought to ruin; use wisdom in both selecting a mate &amp; overcoming the allurement of empty pleasures (</a:t>
            </a:r>
            <a:r>
              <a:rPr lang="en-US" sz="2200" b="1" dirty="0">
                <a:solidFill>
                  <a:schemeClr val="accent1"/>
                </a:solidFill>
              </a:rPr>
              <a:t>Gen. 6:1-8; Prov. 7:1-27</a:t>
            </a:r>
            <a:r>
              <a:rPr lang="en-US" sz="2200" b="1" dirty="0"/>
              <a:t>). </a:t>
            </a:r>
          </a:p>
        </p:txBody>
      </p:sp>
    </p:spTree>
    <p:extLst>
      <p:ext uri="{BB962C8B-B14F-4D97-AF65-F5344CB8AC3E}">
        <p14:creationId xmlns:p14="http://schemas.microsoft.com/office/powerpoint/2010/main" val="3354112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2B6EB78-56F9-11B0-9E0C-BCDE7763CE8A}"/>
            </a:ext>
          </a:extLst>
        </p:cNvPr>
        <p:cNvGrpSpPr/>
        <p:nvPr/>
      </p:nvGrpSpPr>
      <p:grpSpPr>
        <a:xfrm>
          <a:off x="0" y="0"/>
          <a:ext cx="0" cy="0"/>
          <a:chOff x="0" y="0"/>
          <a:chExt cx="0" cy="0"/>
        </a:xfrm>
      </p:grpSpPr>
      <p:sp useBgFill="1">
        <p:nvSpPr>
          <p:cNvPr id="1078" name="Rectangle 1077">
            <a:extLst>
              <a:ext uri="{FF2B5EF4-FFF2-40B4-BE49-F238E27FC236}">
                <a16:creationId xmlns:a16="http://schemas.microsoft.com/office/drawing/2014/main" id="{C232614D-636D-7DDB-9F3F-10E0AC3F84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80" name="Rectangle 1079">
            <a:extLst>
              <a:ext uri="{FF2B5EF4-FFF2-40B4-BE49-F238E27FC236}">
                <a16:creationId xmlns:a16="http://schemas.microsoft.com/office/drawing/2014/main" id="{DAF2F458-4464-FD95-9AE8-1D0685C424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42713" y="-1142284"/>
            <a:ext cx="6858000" cy="9143425"/>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82" name="Rectangle 1081">
            <a:extLst>
              <a:ext uri="{FF2B5EF4-FFF2-40B4-BE49-F238E27FC236}">
                <a16:creationId xmlns:a16="http://schemas.microsoft.com/office/drawing/2014/main" id="{AFE114A0-D2AD-BA5A-6DCF-B586C0318B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733" y="0"/>
            <a:ext cx="6803134"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84" name="Rectangle 1083">
            <a:extLst>
              <a:ext uri="{FF2B5EF4-FFF2-40B4-BE49-F238E27FC236}">
                <a16:creationId xmlns:a16="http://schemas.microsoft.com/office/drawing/2014/main" id="{23395CEA-259C-D68A-8A65-68D389195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125298" y="-161647"/>
            <a:ext cx="4894564" cy="9145160"/>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026" name="Picture 2" descr="Solomon (Old Testament) – Song Of Solomon (King James Version) | Genius">
            <a:extLst>
              <a:ext uri="{FF2B5EF4-FFF2-40B4-BE49-F238E27FC236}">
                <a16:creationId xmlns:a16="http://schemas.microsoft.com/office/drawing/2014/main" id="{A6F95982-7914-E5CB-EBCA-92BEC43E185F}"/>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42900" y="1705642"/>
            <a:ext cx="8458200" cy="344671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BA1B22C6-1B05-471C-6C69-744FF6B20D16}"/>
              </a:ext>
            </a:extLst>
          </p:cNvPr>
          <p:cNvSpPr txBox="1"/>
          <p:nvPr/>
        </p:nvSpPr>
        <p:spPr>
          <a:xfrm>
            <a:off x="6801401" y="5743355"/>
            <a:ext cx="1611086" cy="523220"/>
          </a:xfrm>
          <a:prstGeom prst="rect">
            <a:avLst/>
          </a:prstGeom>
          <a:noFill/>
        </p:spPr>
        <p:txBody>
          <a:bodyPr wrap="square" rtlCol="0">
            <a:spAutoFit/>
          </a:bodyPr>
          <a:lstStyle/>
          <a:p>
            <a:r>
              <a:rPr lang="en-US" sz="2800" b="1" i="1" dirty="0">
                <a:solidFill>
                  <a:schemeClr val="accent2">
                    <a:lumMod val="20000"/>
                    <a:lumOff val="80000"/>
                  </a:schemeClr>
                </a:solidFill>
              </a:rPr>
              <a:t>~ Part 2</a:t>
            </a:r>
          </a:p>
        </p:txBody>
      </p:sp>
    </p:spTree>
    <p:extLst>
      <p:ext uri="{BB962C8B-B14F-4D97-AF65-F5344CB8AC3E}">
        <p14:creationId xmlns:p14="http://schemas.microsoft.com/office/powerpoint/2010/main" val="2796350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4991DA1-ACA3-D95D-C5C6-B32360972234}"/>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7553CE8-3E24-82F3-CB0A-9F3DA07B04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53ABE996-1451-2222-F580-9E961C526E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F04A982C-BDD7-4D74-E68C-4F227274A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F5891ED7-A058-F337-534F-2C39135D5E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E9193302-ACF8-03D4-0C6F-9673772752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FFFEE480-7FB1-5A26-BA8B-0854FF4EAF8F}"/>
              </a:ext>
            </a:extLst>
          </p:cNvPr>
          <p:cNvSpPr>
            <a:spLocks noGrp="1"/>
          </p:cNvSpPr>
          <p:nvPr>
            <p:ph type="title"/>
          </p:nvPr>
        </p:nvSpPr>
        <p:spPr>
          <a:xfrm>
            <a:off x="1028699" y="294538"/>
            <a:ext cx="7421963" cy="1033669"/>
          </a:xfrm>
        </p:spPr>
        <p:txBody>
          <a:bodyPr>
            <a:normAutofit/>
          </a:bodyPr>
          <a:lstStyle/>
          <a:p>
            <a:r>
              <a:rPr lang="en-US" sz="3500" u="sng">
                <a:solidFill>
                  <a:srgbClr val="FFFFFF"/>
                </a:solidFill>
              </a:rPr>
              <a:t>Song of Solomon</a:t>
            </a:r>
          </a:p>
        </p:txBody>
      </p:sp>
      <p:sp>
        <p:nvSpPr>
          <p:cNvPr id="3" name="Content Placeholder 2">
            <a:extLst>
              <a:ext uri="{FF2B5EF4-FFF2-40B4-BE49-F238E27FC236}">
                <a16:creationId xmlns:a16="http://schemas.microsoft.com/office/drawing/2014/main" id="{4EEE4310-3F86-0D49-03A7-D8C44E12591F}"/>
              </a:ext>
            </a:extLst>
          </p:cNvPr>
          <p:cNvSpPr>
            <a:spLocks noGrp="1"/>
          </p:cNvSpPr>
          <p:nvPr>
            <p:ph idx="1"/>
          </p:nvPr>
        </p:nvSpPr>
        <p:spPr>
          <a:xfrm>
            <a:off x="130629" y="1849854"/>
            <a:ext cx="9013368" cy="5061084"/>
          </a:xfrm>
        </p:spPr>
        <p:txBody>
          <a:bodyPr anchor="ctr">
            <a:normAutofit/>
          </a:bodyPr>
          <a:lstStyle/>
          <a:p>
            <a:pPr>
              <a:spcBef>
                <a:spcPts val="0"/>
              </a:spcBef>
            </a:pPr>
            <a:r>
              <a:rPr lang="en-US" sz="3200" kern="100" dirty="0">
                <a:effectLst/>
                <a:latin typeface="Aptos" panose="020B0004020202020204" pitchFamily="34" charset="0"/>
                <a:ea typeface="Aptos" panose="020B0004020202020204" pitchFamily="34" charset="0"/>
                <a:cs typeface="Times New Roman" panose="02020603050405020304" pitchFamily="18" charset="0"/>
              </a:rPr>
              <a:t> The poem is written like a play, and it is difficult to understand who is speaking at times. It is a love poem that is nearly 3,000 years old, so some of the compliments seem strange to us. </a:t>
            </a:r>
          </a:p>
          <a:p>
            <a:pPr>
              <a:spcBef>
                <a:spcPts val="0"/>
              </a:spcBef>
              <a:buFont typeface="Wingdings" pitchFamily="2" charset="2"/>
              <a:buChar char="Ø"/>
            </a:pPr>
            <a:r>
              <a:rPr lang="en-US" sz="3200" b="1" i="1" kern="100"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rPr>
              <a:t> However, the poem teaches us about pure and loyal love; it can withstand the lures of riches and pomp and not be willing to sell itself to the highest bidder. </a:t>
            </a:r>
          </a:p>
          <a:p>
            <a:pPr>
              <a:spcBef>
                <a:spcPts val="0"/>
              </a:spcBef>
            </a:pPr>
            <a:r>
              <a:rPr lang="en-US" sz="3200" kern="100" dirty="0">
                <a:effectLst/>
                <a:latin typeface="Aptos" panose="020B0004020202020204" pitchFamily="34" charset="0"/>
                <a:ea typeface="Aptos" panose="020B0004020202020204" pitchFamily="34" charset="0"/>
                <a:cs typeface="Times New Roman" panose="02020603050405020304" pitchFamily="18" charset="0"/>
              </a:rPr>
              <a:t>Let us lift our own attitudes above those portrayed by Hollywood and look at the </a:t>
            </a:r>
            <a:r>
              <a:rPr lang="en-US" sz="3200" kern="100"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rPr>
              <a:t>MESSAGE OF THE BOOK</a:t>
            </a:r>
            <a:r>
              <a:rPr lang="en-US" sz="3200" kern="100" dirty="0">
                <a:effectLst/>
                <a:latin typeface="Aptos" panose="020B0004020202020204" pitchFamily="34" charset="0"/>
                <a:ea typeface="Aptos" panose="020B0004020202020204" pitchFamily="34" charset="0"/>
                <a:cs typeface="Times New Roman" panose="02020603050405020304" pitchFamily="18" charset="0"/>
              </a:rPr>
              <a:t>.</a:t>
            </a:r>
          </a:p>
          <a:p>
            <a:endParaRPr lang="en-US" sz="1700" dirty="0"/>
          </a:p>
        </p:txBody>
      </p:sp>
    </p:spTree>
    <p:extLst>
      <p:ext uri="{BB962C8B-B14F-4D97-AF65-F5344CB8AC3E}">
        <p14:creationId xmlns:p14="http://schemas.microsoft.com/office/powerpoint/2010/main" val="1788902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DAAAC7D-8770-8839-7EAF-3CC60FEC38A2}"/>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665D30D-BC8D-242E-81B2-EA2CFB083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4CFFEAFE-586F-C92C-1C48-C2ED25EBA9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D4D4DCBC-F0B8-9A63-290F-866B0CE2D6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5FD4F7CD-94BA-4A47-F02F-16C3658243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1B2E87DB-9E39-9E8E-A047-3535D749DE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599F7F1E-9677-9282-7AE6-823969C56ABF}"/>
              </a:ext>
            </a:extLst>
          </p:cNvPr>
          <p:cNvSpPr>
            <a:spLocks noGrp="1"/>
          </p:cNvSpPr>
          <p:nvPr>
            <p:ph type="title"/>
          </p:nvPr>
        </p:nvSpPr>
        <p:spPr>
          <a:xfrm>
            <a:off x="1028699" y="294538"/>
            <a:ext cx="7421963" cy="1033669"/>
          </a:xfrm>
        </p:spPr>
        <p:txBody>
          <a:bodyPr>
            <a:normAutofit/>
          </a:bodyPr>
          <a:lstStyle/>
          <a:p>
            <a:r>
              <a:rPr lang="en-US" sz="3500" u="sng">
                <a:solidFill>
                  <a:srgbClr val="FFFFFF"/>
                </a:solidFill>
              </a:rPr>
              <a:t>Possible Actors in This Play</a:t>
            </a:r>
          </a:p>
        </p:txBody>
      </p:sp>
      <p:sp>
        <p:nvSpPr>
          <p:cNvPr id="3" name="Content Placeholder 2">
            <a:extLst>
              <a:ext uri="{FF2B5EF4-FFF2-40B4-BE49-F238E27FC236}">
                <a16:creationId xmlns:a16="http://schemas.microsoft.com/office/drawing/2014/main" id="{8AD786BE-1D27-DF3C-563C-6C58E01C5587}"/>
              </a:ext>
            </a:extLst>
          </p:cNvPr>
          <p:cNvSpPr>
            <a:spLocks noGrp="1"/>
          </p:cNvSpPr>
          <p:nvPr>
            <p:ph idx="1"/>
          </p:nvPr>
        </p:nvSpPr>
        <p:spPr>
          <a:xfrm>
            <a:off x="-6" y="1590741"/>
            <a:ext cx="9144005" cy="5267259"/>
          </a:xfrm>
        </p:spPr>
        <p:txBody>
          <a:bodyPr anchor="ctr">
            <a:normAutofit fontScale="40000" lnSpcReduction="20000"/>
          </a:bodyPr>
          <a:lstStyle/>
          <a:p>
            <a:r>
              <a:rPr lang="en-US" sz="5100" b="1" i="0" u="none" strike="noStrike" dirty="0">
                <a:solidFill>
                  <a:schemeClr val="accent1"/>
                </a:solidFill>
                <a:effectLst/>
              </a:rPr>
              <a:t>Solomon: </a:t>
            </a:r>
            <a:r>
              <a:rPr lang="en-US" sz="5100" dirty="0"/>
              <a:t>M</a:t>
            </a:r>
            <a:r>
              <a:rPr lang="en-US" sz="5100" b="0" i="0" u="none" strike="noStrike" dirty="0">
                <a:effectLst/>
              </a:rPr>
              <a:t>ighty king who has great riches to offer a young maiden. </a:t>
            </a:r>
            <a:r>
              <a:rPr lang="en-US" sz="5100" dirty="0"/>
              <a:t>C</a:t>
            </a:r>
            <a:r>
              <a:rPr lang="en-US" sz="5100" b="0" i="0" u="none" strike="noStrike" dirty="0">
                <a:effectLst/>
              </a:rPr>
              <a:t>an give her everything money can provide. </a:t>
            </a:r>
            <a:r>
              <a:rPr lang="en-US" sz="5100" dirty="0"/>
              <a:t>C</a:t>
            </a:r>
            <a:r>
              <a:rPr lang="en-US" sz="5100" b="0" i="0" u="none" strike="noStrike" dirty="0">
                <a:effectLst/>
              </a:rPr>
              <a:t>an give her a life of luxury. Describes her with elaborate compliments.</a:t>
            </a:r>
          </a:p>
          <a:p>
            <a:r>
              <a:rPr lang="en-US" sz="5100" b="1" i="0" u="none" strike="noStrike" dirty="0">
                <a:solidFill>
                  <a:schemeClr val="accent1"/>
                </a:solidFill>
                <a:effectLst/>
              </a:rPr>
              <a:t>The </a:t>
            </a:r>
            <a:r>
              <a:rPr lang="en-US" sz="5100" b="1" i="0" u="none" strike="noStrike" dirty="0" err="1">
                <a:solidFill>
                  <a:schemeClr val="accent1"/>
                </a:solidFill>
                <a:effectLst/>
              </a:rPr>
              <a:t>Shulammite</a:t>
            </a:r>
            <a:r>
              <a:rPr lang="en-US" sz="5100" b="1" i="0" u="none" strike="noStrike" dirty="0">
                <a:solidFill>
                  <a:schemeClr val="accent1"/>
                </a:solidFill>
                <a:effectLst/>
              </a:rPr>
              <a:t> maiden:</a:t>
            </a:r>
            <a:r>
              <a:rPr lang="en-US" sz="5100" dirty="0">
                <a:solidFill>
                  <a:schemeClr val="accent1"/>
                </a:solidFill>
              </a:rPr>
              <a:t> </a:t>
            </a:r>
            <a:r>
              <a:rPr lang="en-US" sz="5100" dirty="0"/>
              <a:t>H</a:t>
            </a:r>
            <a:r>
              <a:rPr lang="en-US" sz="5100" b="0" i="0" u="none" strike="noStrike" dirty="0">
                <a:effectLst/>
              </a:rPr>
              <a:t>as grown up working in fields and vineyards. Solomon has seen her, brought her to his court, and is trying to win her love.</a:t>
            </a:r>
          </a:p>
          <a:p>
            <a:r>
              <a:rPr lang="en-US" sz="5100" b="1" i="0" u="none" strike="noStrike" dirty="0">
                <a:solidFill>
                  <a:schemeClr val="accent1"/>
                </a:solidFill>
                <a:effectLst/>
              </a:rPr>
              <a:t>The Shepherd: </a:t>
            </a:r>
            <a:r>
              <a:rPr lang="en-US" sz="5100" b="0" i="0" u="none" strike="noStrike" dirty="0">
                <a:solidFill>
                  <a:schemeClr val="accent1"/>
                </a:solidFill>
                <a:effectLst/>
              </a:rPr>
              <a:t> </a:t>
            </a:r>
            <a:r>
              <a:rPr lang="en-US" sz="5100" dirty="0"/>
              <a:t>Y</a:t>
            </a:r>
            <a:r>
              <a:rPr lang="en-US" sz="5100" b="0" i="0" u="none" strike="noStrike" dirty="0">
                <a:effectLst/>
              </a:rPr>
              <a:t>oung man from the </a:t>
            </a:r>
            <a:r>
              <a:rPr lang="en-US" sz="5100" b="0" i="0" u="none" strike="noStrike" dirty="0" err="1">
                <a:effectLst/>
              </a:rPr>
              <a:t>Shulammite's</a:t>
            </a:r>
            <a:r>
              <a:rPr lang="en-US" sz="5100" b="0" i="0" u="none" strike="noStrike" dirty="0">
                <a:effectLst/>
              </a:rPr>
              <a:t> hometown. He is not present in the court of the king but is very present in the young maiden's heart. </a:t>
            </a:r>
            <a:r>
              <a:rPr lang="en-US" sz="5100" b="0" i="0" u="none" strike="noStrike" dirty="0" err="1">
                <a:effectLst/>
              </a:rPr>
              <a:t>Shulammith</a:t>
            </a:r>
            <a:r>
              <a:rPr lang="en-US" sz="5100" b="0" i="0" u="none" strike="noStrike" dirty="0">
                <a:effectLst/>
              </a:rPr>
              <a:t> longs for, dreams of, and searches for him. When he speaks in the first chapters, it is only in her mind as she remembers their conversations, or as she daydreams about him.</a:t>
            </a:r>
          </a:p>
          <a:p>
            <a:r>
              <a:rPr lang="en-US" sz="5100" b="1" i="0" u="none" strike="noStrike" dirty="0">
                <a:solidFill>
                  <a:schemeClr val="accent1"/>
                </a:solidFill>
                <a:effectLst/>
              </a:rPr>
              <a:t>The ladies of the court (the chorus):</a:t>
            </a:r>
            <a:r>
              <a:rPr lang="en-US" sz="5100" dirty="0">
                <a:solidFill>
                  <a:schemeClr val="accent1"/>
                </a:solidFill>
              </a:rPr>
              <a:t> </a:t>
            </a:r>
            <a:r>
              <a:rPr lang="en-US" sz="5100" dirty="0"/>
              <a:t>L</a:t>
            </a:r>
            <a:r>
              <a:rPr lang="en-US" sz="5100" b="0" i="0" u="none" strike="noStrike" dirty="0">
                <a:effectLst/>
              </a:rPr>
              <a:t>adies of the harem; either the maids who take care of all the wives, or the wives themselves. Since they show no jealousy of this pretty young maiden the king is wooing, it seems they were not the other wives. These ladies of the court cannot understand how any girl could turn down the opportunity to be the wife of the king. They cannot understand her longing for her shepherd. </a:t>
            </a:r>
          </a:p>
          <a:p>
            <a:r>
              <a:rPr lang="en-US" sz="5100" b="1" i="0" u="none" strike="noStrike" dirty="0">
                <a:solidFill>
                  <a:schemeClr val="accent1"/>
                </a:solidFill>
                <a:effectLst/>
              </a:rPr>
              <a:t>Narrator:</a:t>
            </a:r>
            <a:r>
              <a:rPr lang="en-US" sz="5100" dirty="0">
                <a:solidFill>
                  <a:schemeClr val="accent1"/>
                </a:solidFill>
              </a:rPr>
              <a:t> </a:t>
            </a:r>
            <a:r>
              <a:rPr lang="en-US" sz="5100" b="0" i="0" u="none" strike="noStrike" dirty="0">
                <a:effectLst/>
              </a:rPr>
              <a:t>There are spots in the poem that seem to be explanations. If so, then those words are spoken by a narrator who is supplying information to the reader.</a:t>
            </a:r>
          </a:p>
          <a:p>
            <a:r>
              <a:rPr lang="en-US" sz="5100" b="1" i="0" u="none" strike="noStrike" dirty="0">
                <a:solidFill>
                  <a:schemeClr val="accent1"/>
                </a:solidFill>
                <a:effectLst/>
              </a:rPr>
              <a:t>The </a:t>
            </a:r>
            <a:r>
              <a:rPr lang="en-US" sz="5100" b="1" i="0" u="none" strike="noStrike" dirty="0" err="1">
                <a:solidFill>
                  <a:schemeClr val="accent1"/>
                </a:solidFill>
                <a:effectLst/>
              </a:rPr>
              <a:t>Shulammite’s</a:t>
            </a:r>
            <a:r>
              <a:rPr lang="en-US" sz="5100" b="1" i="0" u="none" strike="noStrike" dirty="0">
                <a:solidFill>
                  <a:schemeClr val="accent1"/>
                </a:solidFill>
                <a:effectLst/>
              </a:rPr>
              <a:t> brothers:</a:t>
            </a:r>
            <a:r>
              <a:rPr lang="en-US" sz="5100" dirty="0">
                <a:solidFill>
                  <a:schemeClr val="accent1"/>
                </a:solidFill>
              </a:rPr>
              <a:t> </a:t>
            </a:r>
            <a:r>
              <a:rPr lang="en-US" sz="5100" b="0" i="0" u="none" strike="noStrike" dirty="0">
                <a:effectLst/>
              </a:rPr>
              <a:t>Her brothers speak in the last chapter.</a:t>
            </a:r>
          </a:p>
          <a:p>
            <a:endParaRPr lang="en-US" sz="1300" dirty="0"/>
          </a:p>
        </p:txBody>
      </p:sp>
    </p:spTree>
    <p:extLst>
      <p:ext uri="{BB962C8B-B14F-4D97-AF65-F5344CB8AC3E}">
        <p14:creationId xmlns:p14="http://schemas.microsoft.com/office/powerpoint/2010/main" val="3857514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E8D82D9-30D9-5149-06D9-61E0DAA3E685}"/>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190B076-36D4-1BCC-2C68-7530075C89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A8655E12-D4BC-4F6E-F3F9-55ABD8FBCC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5E317CD6-BD03-0BAC-C87B-412FA6F015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8FA3C407-51A3-C3B8-C9AB-C823E807E8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EE3401F8-9058-E885-DD4B-6303237E95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36E27AAA-B5D5-0CCB-CD40-9B4D0A05D0D6}"/>
              </a:ext>
            </a:extLst>
          </p:cNvPr>
          <p:cNvSpPr>
            <a:spLocks noGrp="1"/>
          </p:cNvSpPr>
          <p:nvPr>
            <p:ph type="title"/>
          </p:nvPr>
        </p:nvSpPr>
        <p:spPr>
          <a:xfrm>
            <a:off x="1028699" y="294538"/>
            <a:ext cx="7421963" cy="1033669"/>
          </a:xfrm>
        </p:spPr>
        <p:txBody>
          <a:bodyPr>
            <a:normAutofit/>
          </a:bodyPr>
          <a:lstStyle/>
          <a:p>
            <a:r>
              <a:rPr lang="en-US" sz="3500" u="sng" dirty="0">
                <a:solidFill>
                  <a:srgbClr val="FFFFFF"/>
                </a:solidFill>
              </a:rPr>
              <a:t>Song of Solomon</a:t>
            </a:r>
          </a:p>
        </p:txBody>
      </p:sp>
      <p:sp>
        <p:nvSpPr>
          <p:cNvPr id="3" name="Content Placeholder 2">
            <a:extLst>
              <a:ext uri="{FF2B5EF4-FFF2-40B4-BE49-F238E27FC236}">
                <a16:creationId xmlns:a16="http://schemas.microsoft.com/office/drawing/2014/main" id="{D866368F-FED3-870D-56DE-785C9EAAA83D}"/>
              </a:ext>
            </a:extLst>
          </p:cNvPr>
          <p:cNvSpPr>
            <a:spLocks noGrp="1"/>
          </p:cNvSpPr>
          <p:nvPr>
            <p:ph idx="1"/>
          </p:nvPr>
        </p:nvSpPr>
        <p:spPr>
          <a:xfrm>
            <a:off x="248454" y="1765773"/>
            <a:ext cx="8552646" cy="4431827"/>
          </a:xfrm>
        </p:spPr>
        <p:txBody>
          <a:bodyPr anchor="ctr">
            <a:normAutofit/>
          </a:bodyPr>
          <a:lstStyle/>
          <a:p>
            <a:r>
              <a:rPr lang="en-US" b="1" dirty="0">
                <a:solidFill>
                  <a:schemeClr val="accent1"/>
                </a:solidFill>
              </a:rPr>
              <a:t>Though Solomon initially wanted wisdom for good reason(s), he displeased the LORD through his prideful pursuits.</a:t>
            </a:r>
          </a:p>
          <a:p>
            <a:r>
              <a:rPr lang="en-US" b="1" dirty="0">
                <a:solidFill>
                  <a:schemeClr val="accent1"/>
                </a:solidFill>
              </a:rPr>
              <a:t>His biggest asset(s) became his biggest liability (both personally, and for the kingdom of God’s people).</a:t>
            </a:r>
          </a:p>
          <a:p>
            <a:r>
              <a:rPr lang="en-US" b="1" dirty="0">
                <a:solidFill>
                  <a:schemeClr val="accent1"/>
                </a:solidFill>
              </a:rPr>
              <a:t>Is it hard to imagine such a scenario (of this woman refusing his advances)? How it could intrigue such a man, challenging his pride, thus prompting him to pursue her with more intensity?  </a:t>
            </a:r>
          </a:p>
          <a:p>
            <a:endParaRPr lang="en-US" sz="1300" dirty="0"/>
          </a:p>
        </p:txBody>
      </p:sp>
    </p:spTree>
    <p:extLst>
      <p:ext uri="{BB962C8B-B14F-4D97-AF65-F5344CB8AC3E}">
        <p14:creationId xmlns:p14="http://schemas.microsoft.com/office/powerpoint/2010/main" val="4278585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D154D53-41E5-C31E-575D-EBAB32498FE6}"/>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43F2D4C-8229-91A4-3D8B-E663AE49EF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0C4F8156-1ADF-8519-8FC5-4833ABCB9F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265DA9CF-1D8F-1B7A-377D-BC96FAA945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9A23227F-27B8-161D-4BB9-8F59294CE5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BAE5149F-2A89-C57B-9EBD-EF62F110C2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5405B572-DC56-B713-4C03-1FE912E6FABA}"/>
              </a:ext>
            </a:extLst>
          </p:cNvPr>
          <p:cNvSpPr>
            <a:spLocks noGrp="1"/>
          </p:cNvSpPr>
          <p:nvPr>
            <p:ph type="title"/>
          </p:nvPr>
        </p:nvSpPr>
        <p:spPr>
          <a:xfrm>
            <a:off x="1028699" y="294538"/>
            <a:ext cx="7421963" cy="1033669"/>
          </a:xfrm>
        </p:spPr>
        <p:txBody>
          <a:bodyPr>
            <a:normAutofit/>
          </a:bodyPr>
          <a:lstStyle/>
          <a:p>
            <a:r>
              <a:rPr lang="en-US" sz="4000" dirty="0">
                <a:solidFill>
                  <a:srgbClr val="FFFFFF"/>
                </a:solidFill>
              </a:rPr>
              <a:t>Song of Solomon &amp; Ecclesiastes:</a:t>
            </a:r>
          </a:p>
        </p:txBody>
      </p:sp>
      <p:sp>
        <p:nvSpPr>
          <p:cNvPr id="3" name="Content Placeholder 2">
            <a:extLst>
              <a:ext uri="{FF2B5EF4-FFF2-40B4-BE49-F238E27FC236}">
                <a16:creationId xmlns:a16="http://schemas.microsoft.com/office/drawing/2014/main" id="{0F47AE2E-348D-FC7E-27A5-F5CBA374AA90}"/>
              </a:ext>
            </a:extLst>
          </p:cNvPr>
          <p:cNvSpPr>
            <a:spLocks noGrp="1"/>
          </p:cNvSpPr>
          <p:nvPr>
            <p:ph idx="1"/>
          </p:nvPr>
        </p:nvSpPr>
        <p:spPr>
          <a:xfrm>
            <a:off x="4347432" y="1460699"/>
            <a:ext cx="4677371" cy="4523412"/>
          </a:xfrm>
        </p:spPr>
        <p:txBody>
          <a:bodyPr anchor="ctr">
            <a:normAutofit/>
          </a:bodyPr>
          <a:lstStyle/>
          <a:p>
            <a:pPr>
              <a:buClr>
                <a:schemeClr val="accent1"/>
              </a:buClr>
            </a:pPr>
            <a:r>
              <a:rPr lang="en-US" sz="3600" b="1" dirty="0"/>
              <a:t>Books of reflection &amp; regret?</a:t>
            </a:r>
          </a:p>
          <a:p>
            <a:pPr lvl="1">
              <a:buClr>
                <a:schemeClr val="accent1"/>
              </a:buClr>
              <a:buFont typeface="Courier New" panose="02070309020205020404" pitchFamily="49" charset="0"/>
              <a:buChar char="o"/>
            </a:pPr>
            <a:r>
              <a:rPr lang="en-US" dirty="0">
                <a:solidFill>
                  <a:schemeClr val="accent1"/>
                </a:solidFill>
              </a:rPr>
              <a:t>Eccl. 2:12-13; 4:13; 7:25-29</a:t>
            </a:r>
          </a:p>
          <a:p>
            <a:pPr>
              <a:buClr>
                <a:schemeClr val="accent1"/>
              </a:buClr>
            </a:pPr>
            <a:r>
              <a:rPr lang="en-US" sz="3600" b="1" dirty="0"/>
              <a:t>God’s first great gift!</a:t>
            </a:r>
          </a:p>
          <a:p>
            <a:pPr lvl="1">
              <a:buClr>
                <a:schemeClr val="accent1"/>
              </a:buClr>
              <a:buFont typeface="Courier New" panose="02070309020205020404" pitchFamily="49" charset="0"/>
              <a:buChar char="o"/>
            </a:pPr>
            <a:r>
              <a:rPr lang="en-US" dirty="0">
                <a:solidFill>
                  <a:schemeClr val="accent1"/>
                </a:solidFill>
              </a:rPr>
              <a:t>Gen. 2:18, 24; Eccl. 5:18; 9:7-9</a:t>
            </a:r>
          </a:p>
        </p:txBody>
      </p:sp>
      <p:pic>
        <p:nvPicPr>
          <p:cNvPr id="2050" name="Picture 2" descr="Agnes Etherington Art Centre | The Powers of Women | Gerbrand van den  Eeckhout – Solomon's Idolatry">
            <a:extLst>
              <a:ext uri="{FF2B5EF4-FFF2-40B4-BE49-F238E27FC236}">
                <a16:creationId xmlns:a16="http://schemas.microsoft.com/office/drawing/2014/main" id="{D680DE78-4773-00B6-08C4-8EEA0C3CAC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5625" y="2054763"/>
            <a:ext cx="3952610" cy="34586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8173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7C3C247-726B-F58B-70EE-62FC55A7093E}"/>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C4FC715-A621-9550-301E-21C5654429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C6FA1E60-0505-E81F-9982-6D385A46E5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F4AD9F86-A9FB-18C9-2132-E81C4E24B1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2B52FB2D-1950-88E5-9886-BF1B1C1544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95521B94-DB4B-262F-39CC-7CB8BF8BE9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36A6B9B8-A9C3-0A4D-7F8A-9A837B4CA7D2}"/>
              </a:ext>
            </a:extLst>
          </p:cNvPr>
          <p:cNvSpPr>
            <a:spLocks noGrp="1"/>
          </p:cNvSpPr>
          <p:nvPr>
            <p:ph type="title"/>
          </p:nvPr>
        </p:nvSpPr>
        <p:spPr>
          <a:xfrm>
            <a:off x="1028699" y="294538"/>
            <a:ext cx="7421963" cy="1033669"/>
          </a:xfrm>
        </p:spPr>
        <p:txBody>
          <a:bodyPr>
            <a:normAutofit/>
          </a:bodyPr>
          <a:lstStyle/>
          <a:p>
            <a:r>
              <a:rPr lang="en-US" sz="3500" u="sng" dirty="0">
                <a:solidFill>
                  <a:srgbClr val="FFFFFF"/>
                </a:solidFill>
              </a:rPr>
              <a:t>Who Are the Lovers?</a:t>
            </a:r>
          </a:p>
        </p:txBody>
      </p:sp>
      <p:sp>
        <p:nvSpPr>
          <p:cNvPr id="3" name="Content Placeholder 2">
            <a:extLst>
              <a:ext uri="{FF2B5EF4-FFF2-40B4-BE49-F238E27FC236}">
                <a16:creationId xmlns:a16="http://schemas.microsoft.com/office/drawing/2014/main" id="{B0A21D79-34E9-8129-CF10-D5997B52192D}"/>
              </a:ext>
            </a:extLst>
          </p:cNvPr>
          <p:cNvSpPr>
            <a:spLocks noGrp="1"/>
          </p:cNvSpPr>
          <p:nvPr>
            <p:ph idx="1"/>
          </p:nvPr>
        </p:nvSpPr>
        <p:spPr>
          <a:xfrm>
            <a:off x="-6" y="1590741"/>
            <a:ext cx="6121577" cy="5064701"/>
          </a:xfrm>
        </p:spPr>
        <p:txBody>
          <a:bodyPr anchor="ctr">
            <a:normAutofit/>
          </a:bodyPr>
          <a:lstStyle/>
          <a:p>
            <a:pPr marL="285750" indent="-285750">
              <a:buClr>
                <a:schemeClr val="accent1"/>
              </a:buClr>
              <a:buFont typeface="Arial" panose="020B0604020202020204" pitchFamily="34" charset="0"/>
              <a:buChar char="•"/>
            </a:pPr>
            <a:r>
              <a:rPr lang="en-US" sz="2800" dirty="0"/>
              <a:t>The woman is a “</a:t>
            </a:r>
            <a:r>
              <a:rPr lang="en-US" sz="2800" dirty="0">
                <a:solidFill>
                  <a:schemeClr val="accent1"/>
                </a:solidFill>
              </a:rPr>
              <a:t>Shulamite</a:t>
            </a:r>
            <a:r>
              <a:rPr lang="en-US" sz="2800" dirty="0"/>
              <a:t>” [</a:t>
            </a:r>
            <a:r>
              <a:rPr lang="en-US" sz="2800" dirty="0">
                <a:solidFill>
                  <a:schemeClr val="accent1"/>
                </a:solidFill>
              </a:rPr>
              <a:t>6:13</a:t>
            </a:r>
            <a:r>
              <a:rPr lang="en-US" sz="2800" dirty="0"/>
              <a:t>].  A girl of the country, a keeper of vineyards [</a:t>
            </a:r>
            <a:r>
              <a:rPr lang="en-US" sz="2800" dirty="0">
                <a:solidFill>
                  <a:schemeClr val="accent1"/>
                </a:solidFill>
              </a:rPr>
              <a:t>1:6</a:t>
            </a:r>
            <a:r>
              <a:rPr lang="en-US" sz="2800" dirty="0"/>
              <a:t>].</a:t>
            </a:r>
          </a:p>
          <a:p>
            <a:pPr marL="285750" indent="-285750">
              <a:buClr>
                <a:schemeClr val="accent1"/>
              </a:buClr>
              <a:buFont typeface="Arial" panose="020B0604020202020204" pitchFamily="34" charset="0"/>
              <a:buChar char="•"/>
            </a:pPr>
            <a:r>
              <a:rPr lang="en-US" sz="2800" dirty="0"/>
              <a:t>Her “beloved” is a </a:t>
            </a:r>
            <a:r>
              <a:rPr lang="en-US" sz="2800" dirty="0">
                <a:solidFill>
                  <a:schemeClr val="accent1"/>
                </a:solidFill>
              </a:rPr>
              <a:t>shepherd</a:t>
            </a:r>
            <a:r>
              <a:rPr lang="en-US" sz="2800" dirty="0"/>
              <a:t> [</a:t>
            </a:r>
            <a:r>
              <a:rPr lang="en-US" sz="2800" dirty="0">
                <a:solidFill>
                  <a:schemeClr val="accent1"/>
                </a:solidFill>
              </a:rPr>
              <a:t>1:7-8</a:t>
            </a:r>
            <a:r>
              <a:rPr lang="en-US" sz="2800" dirty="0"/>
              <a:t>]. She is his “spouse” or bride (to be) [</a:t>
            </a:r>
            <a:r>
              <a:rPr lang="en-US" sz="2800" dirty="0">
                <a:solidFill>
                  <a:schemeClr val="accent1"/>
                </a:solidFill>
              </a:rPr>
              <a:t>4:8</a:t>
            </a:r>
            <a:r>
              <a:rPr lang="en-US" sz="2800" dirty="0"/>
              <a:t>]. He is likewise from the north country [</a:t>
            </a:r>
            <a:r>
              <a:rPr lang="en-US" sz="2800" dirty="0">
                <a:solidFill>
                  <a:schemeClr val="accent1"/>
                </a:solidFill>
              </a:rPr>
              <a:t>8:5</a:t>
            </a:r>
            <a:r>
              <a:rPr lang="en-US" sz="2800" dirty="0"/>
              <a:t>] and longs to take his love “away” from Solomon’s chambers and live with her in the country as his wife [</a:t>
            </a:r>
            <a:r>
              <a:rPr lang="en-US" sz="2800" dirty="0">
                <a:solidFill>
                  <a:schemeClr val="accent1"/>
                </a:solidFill>
              </a:rPr>
              <a:t>2:10</a:t>
            </a:r>
            <a:r>
              <a:rPr lang="en-US" sz="2800" dirty="0"/>
              <a:t>] [</a:t>
            </a:r>
            <a:r>
              <a:rPr lang="en-US" sz="2800" dirty="0">
                <a:solidFill>
                  <a:schemeClr val="accent1"/>
                </a:solidFill>
              </a:rPr>
              <a:t>1:4</a:t>
            </a:r>
            <a:r>
              <a:rPr lang="en-US" sz="2800" dirty="0"/>
              <a:t>].</a:t>
            </a:r>
          </a:p>
          <a:p>
            <a:endParaRPr lang="en-US" sz="1300" dirty="0"/>
          </a:p>
        </p:txBody>
      </p:sp>
      <p:pic>
        <p:nvPicPr>
          <p:cNvPr id="1026" name="Picture 2" descr="Who is Naamah, the woman in Solomon's Song of Songs? – &quot;Solomons Song of  Songs&quot;">
            <a:extLst>
              <a:ext uri="{FF2B5EF4-FFF2-40B4-BE49-F238E27FC236}">
                <a16:creationId xmlns:a16="http://schemas.microsoft.com/office/drawing/2014/main" id="{9E0EBF73-E51E-DBCF-F559-1FBB924E51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93755" y="1958338"/>
            <a:ext cx="2842076" cy="2842076"/>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2981994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B6E5C17-7E15-D3A6-1AC9-25A427687B5E}"/>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CC8DEF6-2BF0-AC4C-6540-672ED191D6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42B337FD-075D-A4A4-4911-62089A3A35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271F91EA-5A2D-81BB-E199-0D44519565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BA74CC38-3338-87F2-6711-6E10C31C69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46412254-6096-5670-FF12-6893CD2D1E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985EF812-A952-C548-1AC0-6A52BF8480E4}"/>
              </a:ext>
            </a:extLst>
          </p:cNvPr>
          <p:cNvSpPr>
            <a:spLocks noGrp="1"/>
          </p:cNvSpPr>
          <p:nvPr>
            <p:ph type="title"/>
          </p:nvPr>
        </p:nvSpPr>
        <p:spPr>
          <a:xfrm>
            <a:off x="1028699" y="294538"/>
            <a:ext cx="7421963" cy="1033669"/>
          </a:xfrm>
        </p:spPr>
        <p:txBody>
          <a:bodyPr>
            <a:normAutofit/>
          </a:bodyPr>
          <a:lstStyle/>
          <a:p>
            <a:r>
              <a:rPr lang="en-US" sz="3500" u="sng" dirty="0">
                <a:solidFill>
                  <a:srgbClr val="FFFFFF"/>
                </a:solidFill>
              </a:rPr>
              <a:t>Song of Solomon: Chapter 1</a:t>
            </a:r>
          </a:p>
        </p:txBody>
      </p:sp>
      <p:sp>
        <p:nvSpPr>
          <p:cNvPr id="3" name="Content Placeholder 2">
            <a:extLst>
              <a:ext uri="{FF2B5EF4-FFF2-40B4-BE49-F238E27FC236}">
                <a16:creationId xmlns:a16="http://schemas.microsoft.com/office/drawing/2014/main" id="{316DB0F2-5E8C-4137-B116-68DDC3C97D01}"/>
              </a:ext>
            </a:extLst>
          </p:cNvPr>
          <p:cNvSpPr>
            <a:spLocks noGrp="1"/>
          </p:cNvSpPr>
          <p:nvPr>
            <p:ph idx="1"/>
          </p:nvPr>
        </p:nvSpPr>
        <p:spPr>
          <a:xfrm>
            <a:off x="344512" y="1885279"/>
            <a:ext cx="8106150" cy="4064108"/>
          </a:xfrm>
        </p:spPr>
        <p:txBody>
          <a:bodyPr anchor="ctr">
            <a:normAutofit/>
          </a:bodyPr>
          <a:lstStyle/>
          <a:p>
            <a:pPr marL="0" indent="0">
              <a:buNone/>
            </a:pPr>
            <a:r>
              <a:rPr lang="en-US" sz="3200" b="1" dirty="0"/>
              <a:t>1 The song of songs, which is Solomon’s.</a:t>
            </a:r>
          </a:p>
          <a:p>
            <a:pPr marL="0" indent="0">
              <a:buNone/>
            </a:pPr>
            <a:r>
              <a:rPr lang="en-US" sz="3200" b="1" dirty="0"/>
              <a:t>2 Let him </a:t>
            </a:r>
            <a:r>
              <a:rPr lang="en-US" sz="3200" b="1" dirty="0">
                <a:solidFill>
                  <a:schemeClr val="accent1"/>
                </a:solidFill>
              </a:rPr>
              <a:t>kiss</a:t>
            </a:r>
            <a:r>
              <a:rPr lang="en-US" sz="3200" b="1" dirty="0"/>
              <a:t> me with the kisses of his mouth— For your </a:t>
            </a:r>
            <a:r>
              <a:rPr lang="en-US" sz="3200" b="1" dirty="0">
                <a:solidFill>
                  <a:schemeClr val="accent1"/>
                </a:solidFill>
              </a:rPr>
              <a:t>love is better than wine</a:t>
            </a:r>
            <a:r>
              <a:rPr lang="en-US" sz="3200" b="1" dirty="0"/>
              <a:t>.</a:t>
            </a:r>
          </a:p>
          <a:p>
            <a:pPr marL="0" indent="0">
              <a:buNone/>
            </a:pPr>
            <a:endParaRPr lang="en-US" dirty="0"/>
          </a:p>
          <a:p>
            <a:r>
              <a:rPr lang="en-US" b="1" i="1" dirty="0">
                <a:solidFill>
                  <a:schemeClr val="accent1"/>
                </a:solidFill>
              </a:rPr>
              <a:t>Kiss: </a:t>
            </a:r>
            <a:r>
              <a:rPr lang="en-US" i="1" dirty="0"/>
              <a:t>Romantic implications.</a:t>
            </a:r>
          </a:p>
          <a:p>
            <a:r>
              <a:rPr lang="en-US" b="1" i="1" dirty="0">
                <a:solidFill>
                  <a:schemeClr val="accent1"/>
                </a:solidFill>
              </a:rPr>
              <a:t>Wine: </a:t>
            </a:r>
            <a:r>
              <a:rPr lang="en-US" i="1" dirty="0"/>
              <a:t>It could intoxicate a person. True love is said to surpass the intoxication of wine (</a:t>
            </a:r>
            <a:r>
              <a:rPr lang="en-US" i="1" dirty="0">
                <a:solidFill>
                  <a:schemeClr val="accent1"/>
                </a:solidFill>
              </a:rPr>
              <a:t>1:2; 4:10</a:t>
            </a:r>
            <a:r>
              <a:rPr lang="en-US" i="1" dirty="0"/>
              <a:t>)</a:t>
            </a:r>
          </a:p>
          <a:p>
            <a:endParaRPr lang="en-US" sz="1300" dirty="0"/>
          </a:p>
        </p:txBody>
      </p:sp>
    </p:spTree>
    <p:extLst>
      <p:ext uri="{BB962C8B-B14F-4D97-AF65-F5344CB8AC3E}">
        <p14:creationId xmlns:p14="http://schemas.microsoft.com/office/powerpoint/2010/main" val="316812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C5E30A2-962F-6709-7472-B8A1228040B7}"/>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19DD1F7-549B-8E15-8F6E-F5CA1F2FDD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0629FEC1-E135-1ED1-957F-6279CBA665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744D9F6E-343E-184D-1E43-7EB102B049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0D5EDBE8-1ADD-5D24-6AD2-00E062D0FF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251F04E3-0A13-C582-2C48-D4D43D81EE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F932E233-B49A-B309-5773-BD36B1FFF09F}"/>
              </a:ext>
            </a:extLst>
          </p:cNvPr>
          <p:cNvSpPr>
            <a:spLocks noGrp="1"/>
          </p:cNvSpPr>
          <p:nvPr>
            <p:ph type="title"/>
          </p:nvPr>
        </p:nvSpPr>
        <p:spPr>
          <a:xfrm>
            <a:off x="1028699" y="294538"/>
            <a:ext cx="7421963" cy="1033669"/>
          </a:xfrm>
        </p:spPr>
        <p:txBody>
          <a:bodyPr>
            <a:normAutofit/>
          </a:bodyPr>
          <a:lstStyle/>
          <a:p>
            <a:r>
              <a:rPr lang="en-US" sz="3500" u="sng" dirty="0">
                <a:solidFill>
                  <a:srgbClr val="FFFFFF"/>
                </a:solidFill>
              </a:rPr>
              <a:t>Song of Solomon: Chapter 1</a:t>
            </a:r>
          </a:p>
        </p:txBody>
      </p:sp>
      <p:sp>
        <p:nvSpPr>
          <p:cNvPr id="3" name="Content Placeholder 2">
            <a:extLst>
              <a:ext uri="{FF2B5EF4-FFF2-40B4-BE49-F238E27FC236}">
                <a16:creationId xmlns:a16="http://schemas.microsoft.com/office/drawing/2014/main" id="{3EAC07A9-C8C2-B513-3C01-A8E9499EA0B5}"/>
              </a:ext>
            </a:extLst>
          </p:cNvPr>
          <p:cNvSpPr>
            <a:spLocks noGrp="1"/>
          </p:cNvSpPr>
          <p:nvPr>
            <p:ph idx="1"/>
          </p:nvPr>
        </p:nvSpPr>
        <p:spPr>
          <a:xfrm>
            <a:off x="196770" y="2187615"/>
            <a:ext cx="8634714" cy="4375846"/>
          </a:xfrm>
        </p:spPr>
        <p:txBody>
          <a:bodyPr anchor="ctr">
            <a:normAutofit fontScale="85000" lnSpcReduction="20000"/>
          </a:bodyPr>
          <a:lstStyle/>
          <a:p>
            <a:pPr marL="0" indent="0">
              <a:buNone/>
            </a:pPr>
            <a:r>
              <a:rPr lang="en-US" sz="3800" b="1" dirty="0"/>
              <a:t>3 Because of the fragrance of your good ointments, Your</a:t>
            </a:r>
            <a:r>
              <a:rPr lang="en-US" sz="3800" b="1" dirty="0">
                <a:solidFill>
                  <a:schemeClr val="accent1"/>
                </a:solidFill>
              </a:rPr>
              <a:t> name </a:t>
            </a:r>
            <a:r>
              <a:rPr lang="en-US" sz="3800" b="1" dirty="0"/>
              <a:t>is ointment poured forth; </a:t>
            </a:r>
            <a:r>
              <a:rPr lang="en-US" sz="3800" b="1" dirty="0">
                <a:solidFill>
                  <a:schemeClr val="accent1"/>
                </a:solidFill>
              </a:rPr>
              <a:t>Therefore the virgins love you</a:t>
            </a:r>
            <a:r>
              <a:rPr lang="en-US" sz="3800" b="1" dirty="0"/>
              <a:t>.</a:t>
            </a:r>
          </a:p>
          <a:p>
            <a:pPr marL="0" indent="0">
              <a:buNone/>
            </a:pPr>
            <a:endParaRPr lang="en-US" sz="3200" dirty="0"/>
          </a:p>
          <a:p>
            <a:pPr>
              <a:buClr>
                <a:schemeClr val="accent1"/>
              </a:buClr>
            </a:pPr>
            <a:r>
              <a:rPr lang="en-US" sz="3200" b="1" i="1" dirty="0">
                <a:solidFill>
                  <a:schemeClr val="accent1"/>
                </a:solidFill>
              </a:rPr>
              <a:t>Name: </a:t>
            </a:r>
            <a:r>
              <a:rPr lang="en-US" sz="3200" i="1" dirty="0"/>
              <a:t>She is not only attracted to looks, but by character (</a:t>
            </a:r>
            <a:r>
              <a:rPr lang="en-US" sz="3200" i="1" dirty="0">
                <a:solidFill>
                  <a:schemeClr val="accent1"/>
                </a:solidFill>
              </a:rPr>
              <a:t>Cf. Prov. 22:1</a:t>
            </a:r>
            <a:r>
              <a:rPr lang="en-US" sz="3200" i="1" dirty="0"/>
              <a:t>)!</a:t>
            </a:r>
          </a:p>
          <a:p>
            <a:pPr>
              <a:buClr>
                <a:schemeClr val="accent1"/>
              </a:buClr>
            </a:pPr>
            <a:r>
              <a:rPr lang="en-US" sz="3200" b="1" i="1" dirty="0">
                <a:solidFill>
                  <a:schemeClr val="accent1"/>
                </a:solidFill>
              </a:rPr>
              <a:t>The virgins love you? </a:t>
            </a:r>
            <a:r>
              <a:rPr lang="en-US" sz="3200" i="1" dirty="0"/>
              <a:t>If beloved is not the king, why would daughters be drawn to him (some shepherd from the country? </a:t>
            </a:r>
            <a:r>
              <a:rPr lang="en-US" sz="3200" i="1" dirty="0">
                <a:solidFill>
                  <a:schemeClr val="accent1"/>
                </a:solidFill>
              </a:rPr>
              <a:t>Cf. 5:9; 6:1</a:t>
            </a:r>
            <a:r>
              <a:rPr lang="en-US" sz="3200" i="1" dirty="0"/>
              <a:t>) Her testimony of his attractiveness has convinced them of his worthiness. They have become sympathetic to her plight as the story continues (back &amp; forth in chronology). </a:t>
            </a:r>
          </a:p>
          <a:p>
            <a:endParaRPr lang="en-US" sz="1300" dirty="0"/>
          </a:p>
        </p:txBody>
      </p:sp>
    </p:spTree>
    <p:extLst>
      <p:ext uri="{BB962C8B-B14F-4D97-AF65-F5344CB8AC3E}">
        <p14:creationId xmlns:p14="http://schemas.microsoft.com/office/powerpoint/2010/main" val="1583805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072DFFE-3FEC-FB44-65A9-9FC4DC5C81E7}"/>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7347DCC-BB87-E0D5-0324-A5FE4D0C87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F8DFB965-4316-2D42-D0A9-F722F355C3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B1783039-C4E7-DC40-18DF-4677FC7865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5F294658-409C-51E6-45FB-79D5E7F8E6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5B922C45-E57F-7C14-2A61-4F3A305588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7C09831F-1D16-14F2-A745-A71EE3660B8D}"/>
              </a:ext>
            </a:extLst>
          </p:cNvPr>
          <p:cNvSpPr>
            <a:spLocks noGrp="1"/>
          </p:cNvSpPr>
          <p:nvPr>
            <p:ph type="title"/>
          </p:nvPr>
        </p:nvSpPr>
        <p:spPr>
          <a:xfrm>
            <a:off x="1028699" y="294538"/>
            <a:ext cx="7421963" cy="1033669"/>
          </a:xfrm>
        </p:spPr>
        <p:txBody>
          <a:bodyPr>
            <a:normAutofit/>
          </a:bodyPr>
          <a:lstStyle/>
          <a:p>
            <a:r>
              <a:rPr lang="en-US" sz="3500" u="sng" dirty="0">
                <a:solidFill>
                  <a:srgbClr val="FFFFFF"/>
                </a:solidFill>
              </a:rPr>
              <a:t>Song of Solomon: Chapter 1</a:t>
            </a:r>
          </a:p>
        </p:txBody>
      </p:sp>
      <p:sp>
        <p:nvSpPr>
          <p:cNvPr id="3" name="Content Placeholder 2">
            <a:extLst>
              <a:ext uri="{FF2B5EF4-FFF2-40B4-BE49-F238E27FC236}">
                <a16:creationId xmlns:a16="http://schemas.microsoft.com/office/drawing/2014/main" id="{4B144073-5BB9-F1F8-A95D-6D477584DE8F}"/>
              </a:ext>
            </a:extLst>
          </p:cNvPr>
          <p:cNvSpPr>
            <a:spLocks noGrp="1"/>
          </p:cNvSpPr>
          <p:nvPr>
            <p:ph idx="1"/>
          </p:nvPr>
        </p:nvSpPr>
        <p:spPr>
          <a:xfrm>
            <a:off x="-8" y="1722008"/>
            <a:ext cx="9144005" cy="5267259"/>
          </a:xfrm>
        </p:spPr>
        <p:txBody>
          <a:bodyPr anchor="ctr">
            <a:normAutofit/>
          </a:bodyPr>
          <a:lstStyle/>
          <a:p>
            <a:r>
              <a:rPr lang="en-US" sz="2400" b="1" dirty="0">
                <a:solidFill>
                  <a:schemeClr val="accent1"/>
                </a:solidFill>
              </a:rPr>
              <a:t>(NKJV) </a:t>
            </a:r>
            <a:r>
              <a:rPr lang="en-US" sz="2400" b="1" dirty="0"/>
              <a:t>4 Draw me away! We will run after you. The king has brought me into his chambers. We will be glad and rejoice in you. We will remember your love more than wine. Rightly do they love you. </a:t>
            </a:r>
          </a:p>
          <a:p>
            <a:pPr algn="l" rtl="0"/>
            <a:r>
              <a:rPr lang="en-US" sz="2400" b="1" i="0" u="none" strike="noStrike" dirty="0">
                <a:solidFill>
                  <a:srgbClr val="292F33"/>
                </a:solidFill>
                <a:effectLst/>
              </a:rPr>
              <a:t>(</a:t>
            </a:r>
            <a:r>
              <a:rPr lang="en-US" sz="2400" b="1" i="0" u="sng" strike="noStrike" dirty="0">
                <a:solidFill>
                  <a:srgbClr val="0071EE"/>
                </a:solidFill>
                <a:effectLst/>
                <a:hlinkClick r:id="rId2"/>
              </a:rPr>
              <a:t>ASV</a:t>
            </a:r>
            <a:r>
              <a:rPr lang="en-US" sz="2400" b="1" i="0" u="none" strike="noStrike" dirty="0">
                <a:solidFill>
                  <a:srgbClr val="292F33"/>
                </a:solidFill>
                <a:effectLst/>
              </a:rPr>
              <a:t>)  4 Draw me; we will run after thee: The king hath brought me into his chambers; We will be glad and rejoice in thee; We will make mention of thy love more than of wine: Rightly do they love thee.</a:t>
            </a:r>
          </a:p>
          <a:p>
            <a:pPr algn="l" rtl="0"/>
            <a:r>
              <a:rPr lang="en-US" sz="2400" b="1" i="0" u="none" strike="noStrike" dirty="0">
                <a:solidFill>
                  <a:srgbClr val="292F33"/>
                </a:solidFill>
                <a:effectLst/>
              </a:rPr>
              <a:t>(</a:t>
            </a:r>
            <a:r>
              <a:rPr lang="en-US" sz="2400" b="1" i="0" u="sng" strike="noStrike" dirty="0">
                <a:solidFill>
                  <a:srgbClr val="0071EE"/>
                </a:solidFill>
                <a:effectLst/>
                <a:hlinkClick r:id="rId3"/>
              </a:rPr>
              <a:t>ESV</a:t>
            </a:r>
            <a:r>
              <a:rPr lang="en-US" sz="2400" b="1" i="0" u="none" strike="noStrike" dirty="0">
                <a:solidFill>
                  <a:srgbClr val="292F33"/>
                </a:solidFill>
                <a:effectLst/>
              </a:rPr>
              <a:t>)  4 Draw me after you; </a:t>
            </a:r>
            <a:r>
              <a:rPr lang="en-US" sz="2400" b="1" i="0" u="none" strike="noStrike" dirty="0">
                <a:solidFill>
                  <a:schemeClr val="accent1"/>
                </a:solidFill>
                <a:effectLst/>
              </a:rPr>
              <a:t>let us run</a:t>
            </a:r>
            <a:r>
              <a:rPr lang="en-US" sz="2400" b="1" i="0" u="none" strike="noStrike" dirty="0">
                <a:solidFill>
                  <a:srgbClr val="292F33"/>
                </a:solidFill>
                <a:effectLst/>
              </a:rPr>
              <a:t>. The king has brought me into his chambers.  We will exult and rejoice in you; we will extol your love more than wine; rightly do they love you.</a:t>
            </a:r>
          </a:p>
          <a:p>
            <a:pPr algn="l" rtl="0"/>
            <a:r>
              <a:rPr lang="en-US" sz="2400" b="1" i="0" u="none" strike="noStrike" dirty="0">
                <a:solidFill>
                  <a:srgbClr val="292F33"/>
                </a:solidFill>
                <a:effectLst/>
              </a:rPr>
              <a:t>(</a:t>
            </a:r>
            <a:r>
              <a:rPr lang="en-US" sz="2400" b="1" i="0" u="sng" strike="noStrike" dirty="0">
                <a:solidFill>
                  <a:srgbClr val="0071EE"/>
                </a:solidFill>
                <a:effectLst/>
                <a:hlinkClick r:id="rId4"/>
              </a:rPr>
              <a:t>KJV</a:t>
            </a:r>
            <a:r>
              <a:rPr lang="en-US" sz="2400" b="1" i="0" u="none" strike="noStrike" dirty="0">
                <a:solidFill>
                  <a:srgbClr val="292F33"/>
                </a:solidFill>
                <a:effectLst/>
              </a:rPr>
              <a:t>)  4 Draw me, we will run after thee: the king hath brought me into his chambers: we will be glad and rejoice in thee, we will remember thy love more than wine: the upright love thee.</a:t>
            </a:r>
            <a:br>
              <a:rPr lang="en-US" sz="1050" dirty="0"/>
            </a:br>
            <a:endParaRPr lang="en-US" sz="1300" dirty="0"/>
          </a:p>
          <a:p>
            <a:endParaRPr lang="en-US" sz="1300" dirty="0"/>
          </a:p>
        </p:txBody>
      </p:sp>
    </p:spTree>
    <p:extLst>
      <p:ext uri="{BB962C8B-B14F-4D97-AF65-F5344CB8AC3E}">
        <p14:creationId xmlns:p14="http://schemas.microsoft.com/office/powerpoint/2010/main" val="4141069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71BF64B-1AE5-BA3B-F537-E4A48ECCDD42}"/>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B9AE3C8-F706-AC48-3B3D-63DF800873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3031954F-86E2-C9F1-0861-088BCFB610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B0B53D99-E889-1043-8E4A-F34D67E496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9D14B169-FA47-E335-A682-CD4F6DA779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FB152DC8-10FE-0E6B-E067-E12D57CE77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BD5916E9-F0A0-1284-FC58-94C66B5F4F17}"/>
              </a:ext>
            </a:extLst>
          </p:cNvPr>
          <p:cNvSpPr>
            <a:spLocks noGrp="1"/>
          </p:cNvSpPr>
          <p:nvPr>
            <p:ph type="title"/>
          </p:nvPr>
        </p:nvSpPr>
        <p:spPr>
          <a:xfrm>
            <a:off x="1028699" y="294538"/>
            <a:ext cx="7421963" cy="1033669"/>
          </a:xfrm>
        </p:spPr>
        <p:txBody>
          <a:bodyPr>
            <a:normAutofit/>
          </a:bodyPr>
          <a:lstStyle/>
          <a:p>
            <a:r>
              <a:rPr lang="en-US" sz="3500" u="sng" dirty="0">
                <a:solidFill>
                  <a:srgbClr val="FFFFFF"/>
                </a:solidFill>
              </a:rPr>
              <a:t>Song of Solomon: Chapter 1</a:t>
            </a:r>
          </a:p>
        </p:txBody>
      </p:sp>
      <p:sp>
        <p:nvSpPr>
          <p:cNvPr id="3" name="Content Placeholder 2">
            <a:extLst>
              <a:ext uri="{FF2B5EF4-FFF2-40B4-BE49-F238E27FC236}">
                <a16:creationId xmlns:a16="http://schemas.microsoft.com/office/drawing/2014/main" id="{0C7C7839-7768-6658-4477-975AB5523318}"/>
              </a:ext>
            </a:extLst>
          </p:cNvPr>
          <p:cNvSpPr>
            <a:spLocks noGrp="1"/>
          </p:cNvSpPr>
          <p:nvPr>
            <p:ph idx="1"/>
          </p:nvPr>
        </p:nvSpPr>
        <p:spPr>
          <a:xfrm>
            <a:off x="235974" y="1891970"/>
            <a:ext cx="8504903" cy="4966030"/>
          </a:xfrm>
        </p:spPr>
        <p:txBody>
          <a:bodyPr anchor="ctr">
            <a:normAutofit fontScale="92500" lnSpcReduction="10000"/>
          </a:bodyPr>
          <a:lstStyle/>
          <a:p>
            <a:pPr marL="0" indent="0">
              <a:buNone/>
            </a:pPr>
            <a:r>
              <a:rPr lang="en-US" b="1" dirty="0"/>
              <a:t>5 </a:t>
            </a:r>
            <a:r>
              <a:rPr lang="en-US" b="1" dirty="0">
                <a:solidFill>
                  <a:schemeClr val="accent1"/>
                </a:solidFill>
              </a:rPr>
              <a:t>I am dark, but lovely</a:t>
            </a:r>
            <a:r>
              <a:rPr lang="en-US" b="1" dirty="0"/>
              <a:t>, O daughters of Jerusalem, Like the tents of </a:t>
            </a:r>
            <a:r>
              <a:rPr lang="en-US" b="1" dirty="0" err="1"/>
              <a:t>Kedar</a:t>
            </a:r>
            <a:r>
              <a:rPr lang="en-US" b="1" dirty="0"/>
              <a:t>, Like the curtains of Solomon.</a:t>
            </a:r>
          </a:p>
          <a:p>
            <a:pPr marL="0" indent="0">
              <a:buNone/>
            </a:pPr>
            <a:r>
              <a:rPr lang="en-US" b="1" dirty="0"/>
              <a:t>6 </a:t>
            </a:r>
            <a:r>
              <a:rPr lang="en-US" b="1" dirty="0">
                <a:solidFill>
                  <a:schemeClr val="accent1"/>
                </a:solidFill>
              </a:rPr>
              <a:t>Do not look upon me</a:t>
            </a:r>
            <a:r>
              <a:rPr lang="en-US" b="1" dirty="0"/>
              <a:t>, because I am dark, Because the sun has tanned me. </a:t>
            </a:r>
            <a:r>
              <a:rPr lang="en-US" b="1" dirty="0">
                <a:solidFill>
                  <a:schemeClr val="accent1"/>
                </a:solidFill>
              </a:rPr>
              <a:t>My mother’s sons were angry with me</a:t>
            </a:r>
            <a:r>
              <a:rPr lang="en-US" b="1" dirty="0"/>
              <a:t>; They made me the keeper of the vineyards, But my own vineyard I have not kept. </a:t>
            </a:r>
          </a:p>
          <a:p>
            <a:pPr marL="0" indent="0">
              <a:buNone/>
            </a:pPr>
            <a:endParaRPr lang="en-US" dirty="0"/>
          </a:p>
          <a:p>
            <a:r>
              <a:rPr lang="en-US" sz="2400" b="1" i="1" dirty="0">
                <a:solidFill>
                  <a:schemeClr val="accent1"/>
                </a:solidFill>
              </a:rPr>
              <a:t>Do not look upon me: </a:t>
            </a:r>
            <a:r>
              <a:rPr lang="en-US" sz="2400" i="1" dirty="0"/>
              <a:t>Do not look down on me, daughters of Jerusalem because I am burned black by the sun. She is black, but beautiful. </a:t>
            </a:r>
          </a:p>
          <a:p>
            <a:r>
              <a:rPr lang="en-US" sz="2400" b="1" i="1" dirty="0">
                <a:solidFill>
                  <a:schemeClr val="accent1"/>
                </a:solidFill>
              </a:rPr>
              <a:t>My mother’s sons were angry with me: </a:t>
            </a:r>
            <a:r>
              <a:rPr lang="en-US" sz="2400" i="1" dirty="0"/>
              <a:t>Mother referenced (</a:t>
            </a:r>
            <a:r>
              <a:rPr lang="en-US" sz="2400" i="1" dirty="0">
                <a:solidFill>
                  <a:schemeClr val="accent1"/>
                </a:solidFill>
              </a:rPr>
              <a:t>3:4; 6:9; 8:1-2; Cf. 3:11; 8:5</a:t>
            </a:r>
            <a:r>
              <a:rPr lang="en-US" sz="2400" i="1" dirty="0"/>
              <a:t>); brothers (</a:t>
            </a:r>
            <a:r>
              <a:rPr lang="en-US" sz="2400" i="1" dirty="0">
                <a:solidFill>
                  <a:schemeClr val="accent1"/>
                </a:solidFill>
              </a:rPr>
              <a:t>8:8-9</a:t>
            </a:r>
            <a:r>
              <a:rPr lang="en-US" sz="2400" i="1" dirty="0"/>
              <a:t>); but no father mentioned. Brothers made her work in vineyard. Feels mistreated by her brothers? Consider her upbringing &amp; how she a became virtuous, intelligent, hardworking, and desirable woman.  </a:t>
            </a:r>
          </a:p>
          <a:p>
            <a:endParaRPr lang="en-US" sz="1300" dirty="0"/>
          </a:p>
        </p:txBody>
      </p:sp>
    </p:spTree>
    <p:extLst>
      <p:ext uri="{BB962C8B-B14F-4D97-AF65-F5344CB8AC3E}">
        <p14:creationId xmlns:p14="http://schemas.microsoft.com/office/powerpoint/2010/main" val="258059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3855723-028E-A38A-3B79-862B5B5CD895}"/>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75512E1-B5D8-9435-C777-EC2F7AAA76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AB49EFB9-D522-AE7F-DEFA-889FDC4D6C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F796F41F-D745-F1C3-0290-9E4CD99382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281A5039-FBB8-A9BF-8EA3-238CE35662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DE92C2AF-2EA5-712E-F47E-B42FB35E7D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46B8DFF5-0F99-F585-1002-8E97B900CBDB}"/>
              </a:ext>
            </a:extLst>
          </p:cNvPr>
          <p:cNvSpPr>
            <a:spLocks noGrp="1"/>
          </p:cNvSpPr>
          <p:nvPr>
            <p:ph type="title"/>
          </p:nvPr>
        </p:nvSpPr>
        <p:spPr>
          <a:xfrm>
            <a:off x="1028699" y="294538"/>
            <a:ext cx="7421963" cy="1033669"/>
          </a:xfrm>
        </p:spPr>
        <p:txBody>
          <a:bodyPr>
            <a:normAutofit/>
          </a:bodyPr>
          <a:lstStyle/>
          <a:p>
            <a:r>
              <a:rPr lang="en-US" sz="3500" u="sng" dirty="0">
                <a:solidFill>
                  <a:srgbClr val="FFFFFF"/>
                </a:solidFill>
              </a:rPr>
              <a:t>Song of Solomon: Chapter 1</a:t>
            </a:r>
          </a:p>
        </p:txBody>
      </p:sp>
      <p:sp>
        <p:nvSpPr>
          <p:cNvPr id="3" name="Content Placeholder 2">
            <a:extLst>
              <a:ext uri="{FF2B5EF4-FFF2-40B4-BE49-F238E27FC236}">
                <a16:creationId xmlns:a16="http://schemas.microsoft.com/office/drawing/2014/main" id="{0C7A1D6A-540E-0AD3-16C2-C6DE7CD620D4}"/>
              </a:ext>
            </a:extLst>
          </p:cNvPr>
          <p:cNvSpPr>
            <a:spLocks noGrp="1"/>
          </p:cNvSpPr>
          <p:nvPr>
            <p:ph idx="1"/>
          </p:nvPr>
        </p:nvSpPr>
        <p:spPr>
          <a:xfrm>
            <a:off x="147484" y="1622745"/>
            <a:ext cx="8799485" cy="5235255"/>
          </a:xfrm>
        </p:spPr>
        <p:txBody>
          <a:bodyPr anchor="ctr">
            <a:normAutofit/>
          </a:bodyPr>
          <a:lstStyle/>
          <a:p>
            <a:pPr marL="0" indent="0" algn="l">
              <a:buNone/>
            </a:pPr>
            <a:r>
              <a:rPr lang="en-US" b="1" i="0" u="none" strike="noStrike" dirty="0">
                <a:effectLst/>
                <a:latin typeface="Inter"/>
              </a:rPr>
              <a:t>7 </a:t>
            </a:r>
            <a:r>
              <a:rPr lang="en-US" b="1" i="0" u="none" strike="noStrike" dirty="0">
                <a:solidFill>
                  <a:schemeClr val="accent1"/>
                </a:solidFill>
                <a:effectLst/>
                <a:latin typeface="Inter"/>
              </a:rPr>
              <a:t>Tell me, O you whom I love</a:t>
            </a:r>
            <a:r>
              <a:rPr lang="en-US" b="1" i="0" u="none" strike="noStrike" dirty="0">
                <a:effectLst/>
                <a:latin typeface="Inter"/>
              </a:rPr>
              <a:t>, Where you feed </a:t>
            </a:r>
            <a:r>
              <a:rPr lang="en-US" b="1" i="1" u="none" strike="noStrike" dirty="0">
                <a:effectLst/>
                <a:latin typeface="Inter"/>
              </a:rPr>
              <a:t>your</a:t>
            </a:r>
            <a:r>
              <a:rPr lang="en-US" b="1" i="0" u="none" strike="noStrike" dirty="0">
                <a:effectLst/>
                <a:latin typeface="Inter"/>
              </a:rPr>
              <a:t>  </a:t>
            </a:r>
            <a:r>
              <a:rPr lang="en-US" b="1" i="1" u="none" strike="noStrike" dirty="0">
                <a:effectLst/>
                <a:latin typeface="Inter"/>
              </a:rPr>
              <a:t>flock,</a:t>
            </a:r>
            <a:r>
              <a:rPr lang="en-US" b="1" dirty="0">
                <a:latin typeface="Inter"/>
              </a:rPr>
              <a:t> </a:t>
            </a:r>
            <a:r>
              <a:rPr lang="en-US" b="1" i="0" u="none" strike="noStrike" dirty="0">
                <a:effectLst/>
                <a:latin typeface="Inter"/>
              </a:rPr>
              <a:t>Where you make </a:t>
            </a:r>
            <a:r>
              <a:rPr lang="en-US" b="1" i="1" u="none" strike="noStrike" dirty="0">
                <a:effectLst/>
                <a:latin typeface="Inter"/>
              </a:rPr>
              <a:t>it</a:t>
            </a:r>
            <a:r>
              <a:rPr lang="en-US" b="1" i="0" u="none" strike="noStrike" dirty="0">
                <a:effectLst/>
                <a:latin typeface="Inter"/>
              </a:rPr>
              <a:t> rest at noon. For why should I be as one who veils herself By the flocks of your companions?</a:t>
            </a:r>
          </a:p>
          <a:p>
            <a:pPr marL="0" indent="0" algn="l">
              <a:buNone/>
            </a:pPr>
            <a:r>
              <a:rPr lang="en-US" b="1" i="0" u="none" strike="noStrike" dirty="0">
                <a:effectLst/>
                <a:latin typeface="Inter"/>
              </a:rPr>
              <a:t>8 </a:t>
            </a:r>
            <a:r>
              <a:rPr lang="en-US" b="1" i="0" u="none" strike="noStrike" dirty="0">
                <a:solidFill>
                  <a:schemeClr val="accent1"/>
                </a:solidFill>
                <a:effectLst/>
                <a:latin typeface="Inter"/>
              </a:rPr>
              <a:t>If you do not know, </a:t>
            </a:r>
            <a:r>
              <a:rPr lang="en-US" b="1" i="0" u="none" strike="noStrike" dirty="0">
                <a:effectLst/>
                <a:latin typeface="Inter"/>
              </a:rPr>
              <a:t>O fairest among women, Follow in the footsteps of the flock, And feed your little goats Beside the shepherds’ tents.</a:t>
            </a:r>
          </a:p>
          <a:p>
            <a:pPr marL="0" indent="0" algn="l">
              <a:buNone/>
            </a:pPr>
            <a:endParaRPr lang="en-US" b="1" dirty="0">
              <a:latin typeface="Inter"/>
            </a:endParaRPr>
          </a:p>
          <a:p>
            <a:r>
              <a:rPr lang="en-US" sz="2400" b="1" i="1" u="none" strike="noStrike" dirty="0">
                <a:solidFill>
                  <a:schemeClr val="accent1"/>
                </a:solidFill>
                <a:effectLst/>
                <a:latin typeface="Inter"/>
              </a:rPr>
              <a:t>Tell me, O you whom I love: </a:t>
            </a:r>
            <a:r>
              <a:rPr lang="en-US" sz="2400" i="1" u="none" strike="noStrike" dirty="0">
                <a:effectLst/>
                <a:latin typeface="Inter"/>
              </a:rPr>
              <a:t>To her beloved, where do you feed your flock? For why should I come looking for you as a stranger?</a:t>
            </a:r>
          </a:p>
          <a:p>
            <a:r>
              <a:rPr lang="en-US" sz="2400" b="1" i="1" dirty="0">
                <a:solidFill>
                  <a:schemeClr val="accent1"/>
                </a:solidFill>
                <a:latin typeface="Inter"/>
              </a:rPr>
              <a:t>If you do not know: </a:t>
            </a:r>
            <a:r>
              <a:rPr lang="en-US" sz="2400" i="1" dirty="0">
                <a:latin typeface="Inter"/>
              </a:rPr>
              <a:t>Chorus in response, “If you do not know where your lover is, O you fairest among women, go follow the trail of the flock and feed your kids beside the shepherd’s tent.” </a:t>
            </a:r>
            <a:endParaRPr lang="en-US" sz="2400" i="1" u="none" strike="noStrike" dirty="0">
              <a:effectLst/>
              <a:latin typeface="Inter"/>
            </a:endParaRPr>
          </a:p>
          <a:p>
            <a:endParaRPr lang="en-US" sz="1300" dirty="0"/>
          </a:p>
        </p:txBody>
      </p:sp>
    </p:spTree>
    <p:extLst>
      <p:ext uri="{BB962C8B-B14F-4D97-AF65-F5344CB8AC3E}">
        <p14:creationId xmlns:p14="http://schemas.microsoft.com/office/powerpoint/2010/main" val="1612912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9CB3563-1551-9FFA-EFF6-EA78F8EFE6E9}"/>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4EB4F8D-608C-2099-C222-3B16F761BB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82034ADE-52B5-A0E9-36F5-E639AC5AD9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E3F7AE08-E634-7B68-7844-E26AC98063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5AC7EEC2-240A-AF78-E6B1-B69D999A02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4C66D004-8173-EE13-8EBB-9D0AB5BD8D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A40D51FC-7F03-B06A-F7A7-245E16E2AA84}"/>
              </a:ext>
            </a:extLst>
          </p:cNvPr>
          <p:cNvSpPr>
            <a:spLocks noGrp="1"/>
          </p:cNvSpPr>
          <p:nvPr>
            <p:ph type="title"/>
          </p:nvPr>
        </p:nvSpPr>
        <p:spPr>
          <a:xfrm>
            <a:off x="1028699" y="294538"/>
            <a:ext cx="7421963" cy="1033669"/>
          </a:xfrm>
        </p:spPr>
        <p:txBody>
          <a:bodyPr>
            <a:normAutofit/>
          </a:bodyPr>
          <a:lstStyle/>
          <a:p>
            <a:r>
              <a:rPr lang="en-US" sz="3500" u="sng" dirty="0">
                <a:solidFill>
                  <a:srgbClr val="FFFFFF"/>
                </a:solidFill>
              </a:rPr>
              <a:t>Song of Solomon: Chapter 1</a:t>
            </a:r>
          </a:p>
        </p:txBody>
      </p:sp>
      <p:sp>
        <p:nvSpPr>
          <p:cNvPr id="3" name="Content Placeholder 2">
            <a:extLst>
              <a:ext uri="{FF2B5EF4-FFF2-40B4-BE49-F238E27FC236}">
                <a16:creationId xmlns:a16="http://schemas.microsoft.com/office/drawing/2014/main" id="{F55B3BB4-B744-30E3-88CB-D8E3BCD793C9}"/>
              </a:ext>
            </a:extLst>
          </p:cNvPr>
          <p:cNvSpPr>
            <a:spLocks noGrp="1"/>
          </p:cNvSpPr>
          <p:nvPr>
            <p:ph idx="1"/>
          </p:nvPr>
        </p:nvSpPr>
        <p:spPr>
          <a:xfrm>
            <a:off x="353961" y="1882764"/>
            <a:ext cx="8436077" cy="4678183"/>
          </a:xfrm>
        </p:spPr>
        <p:txBody>
          <a:bodyPr anchor="ctr">
            <a:normAutofit lnSpcReduction="10000"/>
          </a:bodyPr>
          <a:lstStyle/>
          <a:p>
            <a:pPr marL="0" indent="0" algn="l">
              <a:buNone/>
            </a:pPr>
            <a:r>
              <a:rPr lang="en-US" b="1" i="0" u="none" strike="noStrike" dirty="0">
                <a:effectLst/>
                <a:latin typeface="Inter"/>
              </a:rPr>
              <a:t>9 I have compared you, my love, </a:t>
            </a:r>
            <a:r>
              <a:rPr lang="en-US" b="1" i="0" u="none" strike="noStrike" dirty="0">
                <a:solidFill>
                  <a:schemeClr val="accent1"/>
                </a:solidFill>
                <a:effectLst/>
                <a:latin typeface="Inter"/>
              </a:rPr>
              <a:t>To my filly among Pharaoh’s chariots</a:t>
            </a:r>
            <a:r>
              <a:rPr lang="en-US" b="1" i="0" u="none" strike="noStrike" dirty="0">
                <a:effectLst/>
                <a:latin typeface="Inter"/>
              </a:rPr>
              <a:t>.</a:t>
            </a:r>
          </a:p>
          <a:p>
            <a:pPr marL="0" indent="0" algn="l">
              <a:buNone/>
            </a:pPr>
            <a:r>
              <a:rPr lang="en-US" b="1" i="0" u="none" strike="noStrike" dirty="0">
                <a:effectLst/>
                <a:latin typeface="Inter"/>
              </a:rPr>
              <a:t>10 Your cheeks are lovely with ornaments, your neck with chains </a:t>
            </a:r>
            <a:r>
              <a:rPr lang="en-US" b="1" i="1" u="none" strike="noStrike" dirty="0">
                <a:effectLst/>
                <a:latin typeface="Inter"/>
              </a:rPr>
              <a:t>of</a:t>
            </a:r>
            <a:r>
              <a:rPr lang="en-US" b="1" i="0" u="none" strike="noStrike" dirty="0">
                <a:effectLst/>
                <a:latin typeface="Inter"/>
              </a:rPr>
              <a:t>  </a:t>
            </a:r>
            <a:r>
              <a:rPr lang="en-US" b="1" i="1" u="none" strike="noStrike" dirty="0">
                <a:effectLst/>
                <a:latin typeface="Inter"/>
              </a:rPr>
              <a:t>gold.</a:t>
            </a:r>
            <a:endParaRPr lang="en-US" b="1" i="0" u="none" strike="noStrike" dirty="0">
              <a:effectLst/>
              <a:latin typeface="Inter"/>
            </a:endParaRPr>
          </a:p>
          <a:p>
            <a:pPr marL="0" indent="0" algn="l">
              <a:buNone/>
            </a:pPr>
            <a:r>
              <a:rPr lang="en-US" b="1" i="0" u="none" strike="noStrike" dirty="0">
                <a:effectLst/>
                <a:latin typeface="Inter"/>
              </a:rPr>
              <a:t>11 </a:t>
            </a:r>
            <a:r>
              <a:rPr lang="en-US" b="1" i="0" u="none" strike="noStrike" dirty="0">
                <a:solidFill>
                  <a:schemeClr val="accent1"/>
                </a:solidFill>
                <a:effectLst/>
                <a:latin typeface="Inter"/>
              </a:rPr>
              <a:t>We will make you </a:t>
            </a:r>
            <a:r>
              <a:rPr lang="en-US" b="1" i="0" u="none" strike="noStrike" dirty="0">
                <a:effectLst/>
                <a:latin typeface="Inter"/>
              </a:rPr>
              <a:t>ornaments of gold with studs of silver.</a:t>
            </a:r>
          </a:p>
          <a:p>
            <a:pPr marL="0" indent="0" algn="l">
              <a:buNone/>
            </a:pPr>
            <a:endParaRPr lang="en-US" b="1" dirty="0">
              <a:latin typeface="Inter"/>
            </a:endParaRPr>
          </a:p>
          <a:p>
            <a:r>
              <a:rPr lang="en-US" sz="2400" b="1" i="1" u="none" strike="noStrike" dirty="0">
                <a:solidFill>
                  <a:schemeClr val="accent1"/>
                </a:solidFill>
                <a:effectLst/>
                <a:latin typeface="Inter"/>
              </a:rPr>
              <a:t>To my filly among Pharaoh’s chariots: </a:t>
            </a:r>
            <a:r>
              <a:rPr lang="en-US" sz="2400" i="1" u="none" strike="noStrike" dirty="0">
                <a:effectLst/>
                <a:latin typeface="Inter"/>
              </a:rPr>
              <a:t>An odd compliment? To Solomon, the height of flattery (</a:t>
            </a:r>
            <a:r>
              <a:rPr lang="en-US" sz="2400" i="1" u="none" strike="noStrike" dirty="0">
                <a:solidFill>
                  <a:schemeClr val="accent1"/>
                </a:solidFill>
                <a:effectLst/>
                <a:latin typeface="Inter"/>
              </a:rPr>
              <a:t>2 Chron. 9:25</a:t>
            </a:r>
            <a:r>
              <a:rPr lang="en-US" sz="2400" i="1" u="none" strike="noStrike" dirty="0">
                <a:effectLst/>
                <a:latin typeface="Inter"/>
              </a:rPr>
              <a:t>). Hard not to hear implication that the Shulamite is object of king’s desire as another beautiful and prized possession. </a:t>
            </a:r>
          </a:p>
          <a:p>
            <a:r>
              <a:rPr lang="en-US" sz="2400" b="1" i="1" dirty="0">
                <a:solidFill>
                  <a:schemeClr val="accent1"/>
                </a:solidFill>
                <a:latin typeface="Inter"/>
              </a:rPr>
              <a:t>We will make you: </a:t>
            </a:r>
            <a:r>
              <a:rPr lang="en-US" sz="2400" i="1" dirty="0">
                <a:latin typeface="Inter"/>
              </a:rPr>
              <a:t>Promise of jewelry? Appeal to riches. </a:t>
            </a:r>
            <a:endParaRPr lang="en-US" sz="2400" i="1" u="none" strike="noStrike" dirty="0">
              <a:effectLst/>
              <a:latin typeface="Inter"/>
            </a:endParaRPr>
          </a:p>
          <a:p>
            <a:endParaRPr lang="en-US" sz="1300" dirty="0"/>
          </a:p>
        </p:txBody>
      </p:sp>
    </p:spTree>
    <p:extLst>
      <p:ext uri="{BB962C8B-B14F-4D97-AF65-F5344CB8AC3E}">
        <p14:creationId xmlns:p14="http://schemas.microsoft.com/office/powerpoint/2010/main" val="3910044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F80364C-76C8-5ACD-D470-5304E420895D}"/>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90C528-25CE-B706-12EE-8D0FFBFBD6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8F0A0674-AFC5-FCA3-E230-412C0BD9FD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7D911E4F-D90F-85F0-7513-EDAF162CB0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70DD33F8-7526-4DF9-7310-3FA900880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928A6BE3-7C8B-F4C4-A777-C1CE6E99F3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5C86EDBE-1FD1-9E4F-0C5D-C99A5376CEDE}"/>
              </a:ext>
            </a:extLst>
          </p:cNvPr>
          <p:cNvSpPr>
            <a:spLocks noGrp="1"/>
          </p:cNvSpPr>
          <p:nvPr>
            <p:ph type="title"/>
          </p:nvPr>
        </p:nvSpPr>
        <p:spPr>
          <a:xfrm>
            <a:off x="1028699" y="294538"/>
            <a:ext cx="7421963" cy="1033669"/>
          </a:xfrm>
        </p:spPr>
        <p:txBody>
          <a:bodyPr>
            <a:normAutofit/>
          </a:bodyPr>
          <a:lstStyle/>
          <a:p>
            <a:r>
              <a:rPr lang="en-US" sz="3500" u="sng" dirty="0">
                <a:solidFill>
                  <a:srgbClr val="FFFFFF"/>
                </a:solidFill>
              </a:rPr>
              <a:t>Song of Solomon: Chapter 1</a:t>
            </a:r>
          </a:p>
        </p:txBody>
      </p:sp>
      <p:sp>
        <p:nvSpPr>
          <p:cNvPr id="3" name="Content Placeholder 2">
            <a:extLst>
              <a:ext uri="{FF2B5EF4-FFF2-40B4-BE49-F238E27FC236}">
                <a16:creationId xmlns:a16="http://schemas.microsoft.com/office/drawing/2014/main" id="{62B5E8BD-13A3-974F-7A39-9D797A8C3099}"/>
              </a:ext>
            </a:extLst>
          </p:cNvPr>
          <p:cNvSpPr>
            <a:spLocks noGrp="1"/>
          </p:cNvSpPr>
          <p:nvPr>
            <p:ph idx="1"/>
          </p:nvPr>
        </p:nvSpPr>
        <p:spPr>
          <a:xfrm>
            <a:off x="344513" y="1710813"/>
            <a:ext cx="8494688" cy="4852649"/>
          </a:xfrm>
        </p:spPr>
        <p:txBody>
          <a:bodyPr anchor="ctr">
            <a:normAutofit lnSpcReduction="10000"/>
          </a:bodyPr>
          <a:lstStyle/>
          <a:p>
            <a:pPr marL="0" indent="0" algn="l">
              <a:buNone/>
            </a:pPr>
            <a:r>
              <a:rPr lang="en-US" b="1" i="0" u="none" strike="noStrike" dirty="0">
                <a:effectLst/>
                <a:latin typeface="Inter"/>
              </a:rPr>
              <a:t>12 </a:t>
            </a:r>
            <a:r>
              <a:rPr lang="en-US" b="1" i="0" u="none" strike="noStrike" dirty="0">
                <a:solidFill>
                  <a:schemeClr val="accent1"/>
                </a:solidFill>
                <a:effectLst/>
                <a:latin typeface="Inter"/>
              </a:rPr>
              <a:t>While the king </a:t>
            </a:r>
            <a:r>
              <a:rPr lang="en-US" b="1" i="1" u="none" strike="noStrike" dirty="0">
                <a:solidFill>
                  <a:schemeClr val="accent1"/>
                </a:solidFill>
                <a:effectLst/>
                <a:latin typeface="Inter"/>
              </a:rPr>
              <a:t>is</a:t>
            </a:r>
            <a:r>
              <a:rPr lang="en-US" b="1" i="0" u="none" strike="noStrike" dirty="0">
                <a:solidFill>
                  <a:schemeClr val="accent1"/>
                </a:solidFill>
                <a:effectLst/>
                <a:latin typeface="Inter"/>
              </a:rPr>
              <a:t> at his table</a:t>
            </a:r>
            <a:r>
              <a:rPr lang="en-US" b="1" i="0" u="none" strike="noStrike" dirty="0">
                <a:effectLst/>
                <a:latin typeface="Inter"/>
              </a:rPr>
              <a:t>, My spikenard sends forth its fragrance.</a:t>
            </a:r>
          </a:p>
          <a:p>
            <a:pPr marL="0" indent="0" algn="l">
              <a:buNone/>
            </a:pPr>
            <a:r>
              <a:rPr lang="en-US" b="1" i="0" u="none" strike="noStrike" dirty="0">
                <a:effectLst/>
                <a:latin typeface="Inter"/>
              </a:rPr>
              <a:t>13 </a:t>
            </a:r>
            <a:r>
              <a:rPr lang="en-US" b="1" i="0" u="none" strike="noStrike" dirty="0">
                <a:solidFill>
                  <a:schemeClr val="accent1"/>
                </a:solidFill>
                <a:effectLst/>
                <a:latin typeface="Inter"/>
              </a:rPr>
              <a:t>A bundle of myrrh </a:t>
            </a:r>
            <a:r>
              <a:rPr lang="en-US" b="1" i="1" u="none" strike="noStrike" dirty="0">
                <a:solidFill>
                  <a:schemeClr val="accent1"/>
                </a:solidFill>
                <a:effectLst/>
                <a:latin typeface="Inter"/>
              </a:rPr>
              <a:t>is</a:t>
            </a:r>
            <a:r>
              <a:rPr lang="en-US" b="1" i="0" u="none" strike="noStrike" dirty="0">
                <a:solidFill>
                  <a:schemeClr val="accent1"/>
                </a:solidFill>
                <a:effectLst/>
                <a:latin typeface="Inter"/>
              </a:rPr>
              <a:t> my beloved to me</a:t>
            </a:r>
            <a:r>
              <a:rPr lang="en-US" b="1" i="0" u="none" strike="noStrike" dirty="0">
                <a:effectLst/>
                <a:latin typeface="Inter"/>
              </a:rPr>
              <a:t>, That lies all night between my breasts.</a:t>
            </a:r>
          </a:p>
          <a:p>
            <a:pPr marL="0" indent="0" algn="l">
              <a:buNone/>
            </a:pPr>
            <a:r>
              <a:rPr lang="en-US" b="1" i="0" u="none" strike="noStrike" dirty="0">
                <a:effectLst/>
                <a:latin typeface="Inter"/>
              </a:rPr>
              <a:t>14 My beloved </a:t>
            </a:r>
            <a:r>
              <a:rPr lang="en-US" b="1" i="1" u="none" strike="noStrike" dirty="0">
                <a:effectLst/>
                <a:latin typeface="Inter"/>
              </a:rPr>
              <a:t>is</a:t>
            </a:r>
            <a:r>
              <a:rPr lang="en-US" b="1" i="0" u="none" strike="noStrike" dirty="0">
                <a:effectLst/>
                <a:latin typeface="Inter"/>
              </a:rPr>
              <a:t> to me a cluster of henna </a:t>
            </a:r>
            <a:r>
              <a:rPr lang="en-US" b="1" i="1" u="none" strike="noStrike" dirty="0">
                <a:effectLst/>
                <a:latin typeface="Inter"/>
              </a:rPr>
              <a:t>blooms</a:t>
            </a:r>
            <a:r>
              <a:rPr lang="en-US" b="1" dirty="0">
                <a:latin typeface="Inter"/>
              </a:rPr>
              <a:t> </a:t>
            </a:r>
            <a:r>
              <a:rPr lang="en-US" b="1" i="0" u="none" strike="noStrike" dirty="0">
                <a:effectLst/>
                <a:latin typeface="Inter"/>
              </a:rPr>
              <a:t>In the vineyards of </a:t>
            </a:r>
            <a:r>
              <a:rPr lang="en-US" b="1" i="0" u="none" strike="noStrike" dirty="0" err="1">
                <a:effectLst/>
                <a:latin typeface="Inter"/>
              </a:rPr>
              <a:t>En</a:t>
            </a:r>
            <a:r>
              <a:rPr lang="en-US" b="1" i="0" u="none" strike="noStrike" dirty="0">
                <a:effectLst/>
                <a:latin typeface="Inter"/>
              </a:rPr>
              <a:t> Gedi.</a:t>
            </a:r>
          </a:p>
          <a:p>
            <a:pPr marL="0" indent="0" algn="l">
              <a:buNone/>
            </a:pPr>
            <a:endParaRPr lang="en-US" b="1" dirty="0">
              <a:latin typeface="Inter"/>
            </a:endParaRPr>
          </a:p>
          <a:p>
            <a:r>
              <a:rPr lang="en-US" b="1" i="1" u="none" strike="noStrike" dirty="0">
                <a:solidFill>
                  <a:schemeClr val="accent1"/>
                </a:solidFill>
                <a:effectLst/>
                <a:latin typeface="Inter"/>
              </a:rPr>
              <a:t>While the king is at his table: </a:t>
            </a:r>
            <a:r>
              <a:rPr lang="en-US" i="1" u="none" strike="noStrike" dirty="0">
                <a:effectLst/>
                <a:latin typeface="Inter"/>
              </a:rPr>
              <a:t>Reminder of the beloved; He is present, even at the king’s table! Her heart is with the SHEPHERD!!</a:t>
            </a:r>
          </a:p>
          <a:p>
            <a:r>
              <a:rPr lang="en-US" b="1" i="1" dirty="0" err="1">
                <a:solidFill>
                  <a:schemeClr val="accent1"/>
                </a:solidFill>
                <a:latin typeface="Inter"/>
              </a:rPr>
              <a:t>En</a:t>
            </a:r>
            <a:r>
              <a:rPr lang="en-US" b="1" i="1" dirty="0">
                <a:solidFill>
                  <a:schemeClr val="accent1"/>
                </a:solidFill>
                <a:latin typeface="Inter"/>
              </a:rPr>
              <a:t> Gedi: </a:t>
            </a:r>
            <a:r>
              <a:rPr lang="en-US" i="1" dirty="0">
                <a:latin typeface="Inter"/>
              </a:rPr>
              <a:t>See map and Picture on following slide.</a:t>
            </a:r>
            <a:endParaRPr lang="en-US" i="1" u="none" strike="noStrike" dirty="0">
              <a:effectLst/>
              <a:latin typeface="Inter"/>
            </a:endParaRPr>
          </a:p>
          <a:p>
            <a:endParaRPr lang="en-US" sz="1300" dirty="0"/>
          </a:p>
        </p:txBody>
      </p:sp>
    </p:spTree>
    <p:extLst>
      <p:ext uri="{BB962C8B-B14F-4D97-AF65-F5344CB8AC3E}">
        <p14:creationId xmlns:p14="http://schemas.microsoft.com/office/powerpoint/2010/main" val="3973032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0AA88-4E74-8F42-0261-940851B3DFA5}"/>
              </a:ext>
            </a:extLst>
          </p:cNvPr>
          <p:cNvSpPr>
            <a:spLocks noGrp="1"/>
          </p:cNvSpPr>
          <p:nvPr>
            <p:ph type="title"/>
          </p:nvPr>
        </p:nvSpPr>
        <p:spPr>
          <a:xfrm>
            <a:off x="571499" y="1138036"/>
            <a:ext cx="3395230" cy="957457"/>
          </a:xfrm>
          <a:ln>
            <a:solidFill>
              <a:schemeClr val="accent1"/>
            </a:solidFill>
          </a:ln>
        </p:spPr>
        <p:txBody>
          <a:bodyPr anchor="t">
            <a:normAutofit/>
          </a:bodyPr>
          <a:lstStyle/>
          <a:p>
            <a:r>
              <a:rPr lang="en-US" sz="4800" b="1" dirty="0" err="1">
                <a:solidFill>
                  <a:schemeClr val="accent1"/>
                </a:solidFill>
                <a:latin typeface="+mn-lt"/>
              </a:rPr>
              <a:t>En</a:t>
            </a:r>
            <a:r>
              <a:rPr lang="en-US" sz="4800" b="1" dirty="0">
                <a:solidFill>
                  <a:schemeClr val="accent1"/>
                </a:solidFill>
                <a:latin typeface="+mn-lt"/>
              </a:rPr>
              <a:t> Gedi</a:t>
            </a:r>
          </a:p>
        </p:txBody>
      </p:sp>
      <p:cxnSp>
        <p:nvCxnSpPr>
          <p:cNvPr id="3094" name="Straight Connector 3093">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8855" y="871146"/>
            <a:ext cx="552704"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B19A8084-B245-F9FB-39EE-45AF61535A66}"/>
              </a:ext>
            </a:extLst>
          </p:cNvPr>
          <p:cNvSpPr>
            <a:spLocks noGrp="1"/>
          </p:cNvSpPr>
          <p:nvPr>
            <p:ph idx="1"/>
          </p:nvPr>
        </p:nvSpPr>
        <p:spPr>
          <a:xfrm>
            <a:off x="571499" y="2551176"/>
            <a:ext cx="3395230" cy="3591207"/>
          </a:xfrm>
          <a:ln>
            <a:solidFill>
              <a:schemeClr val="accent1"/>
            </a:solidFill>
          </a:ln>
        </p:spPr>
        <p:txBody>
          <a:bodyPr>
            <a:normAutofit/>
          </a:bodyPr>
          <a:lstStyle/>
          <a:p>
            <a:pPr>
              <a:buClr>
                <a:schemeClr val="accent1"/>
              </a:buClr>
              <a:buFont typeface="Wingdings" pitchFamily="2" charset="2"/>
              <a:buChar char="v"/>
            </a:pPr>
            <a:r>
              <a:rPr lang="en-US" sz="3200" b="1" dirty="0">
                <a:solidFill>
                  <a:schemeClr val="accent1"/>
                </a:solidFill>
              </a:rPr>
              <a:t> K</a:t>
            </a:r>
            <a:r>
              <a:rPr lang="en-US" sz="3200" b="1" i="0" u="none" strike="noStrike" dirty="0">
                <a:solidFill>
                  <a:schemeClr val="accent1"/>
                </a:solidFill>
                <a:effectLst/>
              </a:rPr>
              <a:t>nown for its beautiful falls.</a:t>
            </a:r>
          </a:p>
          <a:p>
            <a:pPr>
              <a:buClr>
                <a:schemeClr val="accent1"/>
              </a:buClr>
              <a:buFont typeface="Wingdings" pitchFamily="2" charset="2"/>
              <a:buChar char="v"/>
            </a:pPr>
            <a:r>
              <a:rPr lang="en-US" sz="3200" b="1" dirty="0">
                <a:solidFill>
                  <a:schemeClr val="accent1"/>
                </a:solidFill>
              </a:rPr>
              <a:t> A</a:t>
            </a:r>
            <a:r>
              <a:rPr lang="en-US" sz="3200" b="1" i="0" u="none" strike="noStrike" dirty="0">
                <a:solidFill>
                  <a:schemeClr val="accent1"/>
                </a:solidFill>
                <a:effectLst/>
              </a:rPr>
              <a:t>n area where David and his men fled from King Saul.</a:t>
            </a:r>
            <a:endParaRPr lang="en-US" sz="3200" b="1" dirty="0">
              <a:solidFill>
                <a:schemeClr val="accent1"/>
              </a:solidFill>
            </a:endParaRPr>
          </a:p>
        </p:txBody>
      </p:sp>
      <p:pic>
        <p:nvPicPr>
          <p:cNvPr id="3074" name="Picture 2" descr="undefined">
            <a:extLst>
              <a:ext uri="{FF2B5EF4-FFF2-40B4-BE49-F238E27FC236}">
                <a16:creationId xmlns:a16="http://schemas.microsoft.com/office/drawing/2014/main" id="{0F6757DE-21FD-359D-D168-61C1BC4B130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625" r="-5" b="-5"/>
          <a:stretch/>
        </p:blipFill>
        <p:spPr bwMode="auto">
          <a:xfrm>
            <a:off x="4572000" y="1"/>
            <a:ext cx="2286000" cy="34290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A map of a large area&#10;&#10;Description automatically generated">
            <a:extLst>
              <a:ext uri="{FF2B5EF4-FFF2-40B4-BE49-F238E27FC236}">
                <a16:creationId xmlns:a16="http://schemas.microsoft.com/office/drawing/2014/main" id="{A2D61F9D-BFF7-1D2F-A58E-AEC572D6EEE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3335" r="-6" b="-6"/>
          <a:stretch/>
        </p:blipFill>
        <p:spPr bwMode="auto">
          <a:xfrm>
            <a:off x="6858000" y="10"/>
            <a:ext cx="2286000" cy="3428991"/>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undefined">
            <a:extLst>
              <a:ext uri="{FF2B5EF4-FFF2-40B4-BE49-F238E27FC236}">
                <a16:creationId xmlns:a16="http://schemas.microsoft.com/office/drawing/2014/main" id="{D1AC3427-E5F8-CF5E-C795-9C8FA3F4D97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6056" b="17694"/>
          <a:stretch/>
        </p:blipFill>
        <p:spPr bwMode="auto">
          <a:xfrm>
            <a:off x="4572005" y="3429000"/>
            <a:ext cx="4571995"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9580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8CB24B5-469A-755D-B09F-162AB37F322E}"/>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28DC92F-1E6C-D9ED-504F-4D784127F9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43C81FFA-28D1-A462-3BD5-F42F98A7E3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D33091E2-EF87-B253-A00D-8863F05D45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6F6AB139-3108-FA98-9465-06D00200EE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22404E9C-4D69-1513-7C54-E7A0974C5D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D74B64A0-3E2F-0D70-2A2C-4636726E0F13}"/>
              </a:ext>
            </a:extLst>
          </p:cNvPr>
          <p:cNvSpPr>
            <a:spLocks noGrp="1"/>
          </p:cNvSpPr>
          <p:nvPr>
            <p:ph type="title"/>
          </p:nvPr>
        </p:nvSpPr>
        <p:spPr>
          <a:xfrm>
            <a:off x="1028699" y="294538"/>
            <a:ext cx="7421963" cy="1033669"/>
          </a:xfrm>
        </p:spPr>
        <p:txBody>
          <a:bodyPr>
            <a:normAutofit/>
          </a:bodyPr>
          <a:lstStyle/>
          <a:p>
            <a:r>
              <a:rPr lang="en-US" sz="3500" u="sng" dirty="0">
                <a:solidFill>
                  <a:srgbClr val="FFFFFF"/>
                </a:solidFill>
              </a:rPr>
              <a:t>Song of Solomon: Chapter 1</a:t>
            </a:r>
          </a:p>
        </p:txBody>
      </p:sp>
      <p:sp>
        <p:nvSpPr>
          <p:cNvPr id="3" name="Content Placeholder 2">
            <a:extLst>
              <a:ext uri="{FF2B5EF4-FFF2-40B4-BE49-F238E27FC236}">
                <a16:creationId xmlns:a16="http://schemas.microsoft.com/office/drawing/2014/main" id="{B3177F48-EA5E-4AC0-D85A-9112C87691A7}"/>
              </a:ext>
            </a:extLst>
          </p:cNvPr>
          <p:cNvSpPr>
            <a:spLocks noGrp="1"/>
          </p:cNvSpPr>
          <p:nvPr>
            <p:ph idx="1"/>
          </p:nvPr>
        </p:nvSpPr>
        <p:spPr>
          <a:xfrm>
            <a:off x="231774" y="1885279"/>
            <a:ext cx="8680448" cy="4883821"/>
          </a:xfrm>
        </p:spPr>
        <p:txBody>
          <a:bodyPr anchor="ctr">
            <a:normAutofit/>
          </a:bodyPr>
          <a:lstStyle/>
          <a:p>
            <a:pPr marL="0" indent="0" algn="l">
              <a:buNone/>
            </a:pPr>
            <a:r>
              <a:rPr lang="en-US" b="1" i="0" u="none" strike="noStrike" dirty="0">
                <a:effectLst/>
              </a:rPr>
              <a:t>15 Behold, you </a:t>
            </a:r>
            <a:r>
              <a:rPr lang="en-US" b="1" i="1" u="none" strike="noStrike" dirty="0">
                <a:effectLst/>
              </a:rPr>
              <a:t>are</a:t>
            </a:r>
            <a:r>
              <a:rPr lang="en-US" b="1" i="0" u="none" strike="noStrike" dirty="0">
                <a:effectLst/>
              </a:rPr>
              <a:t> fair, my love! Behold, you </a:t>
            </a:r>
            <a:r>
              <a:rPr lang="en-US" b="1" i="1" u="none" strike="noStrike" dirty="0">
                <a:effectLst/>
              </a:rPr>
              <a:t>are</a:t>
            </a:r>
            <a:r>
              <a:rPr lang="en-US" b="1" i="0" u="none" strike="noStrike" dirty="0">
                <a:effectLst/>
              </a:rPr>
              <a:t> fair! </a:t>
            </a:r>
            <a:r>
              <a:rPr lang="en-US" b="1" i="0" u="none" strike="noStrike" dirty="0">
                <a:solidFill>
                  <a:schemeClr val="accent1"/>
                </a:solidFill>
                <a:effectLst/>
              </a:rPr>
              <a:t>You </a:t>
            </a:r>
            <a:r>
              <a:rPr lang="en-US" b="1" i="1" u="none" strike="noStrike" dirty="0">
                <a:solidFill>
                  <a:schemeClr val="accent1"/>
                </a:solidFill>
                <a:effectLst/>
              </a:rPr>
              <a:t>have</a:t>
            </a:r>
            <a:r>
              <a:rPr lang="en-US" b="1" i="0" u="none" strike="noStrike" dirty="0">
                <a:solidFill>
                  <a:schemeClr val="accent1"/>
                </a:solidFill>
                <a:effectLst/>
              </a:rPr>
              <a:t> dove’s eyes</a:t>
            </a:r>
            <a:r>
              <a:rPr lang="en-US" b="1" i="0" u="none" strike="noStrike" dirty="0">
                <a:effectLst/>
              </a:rPr>
              <a:t>.</a:t>
            </a:r>
          </a:p>
          <a:p>
            <a:pPr marL="0" indent="0" algn="l">
              <a:buNone/>
            </a:pPr>
            <a:endParaRPr lang="en-US" sz="2400" b="1" dirty="0"/>
          </a:p>
          <a:p>
            <a:r>
              <a:rPr lang="en-US" sz="2400" b="1" i="1" u="none" strike="noStrike" dirty="0">
                <a:solidFill>
                  <a:schemeClr val="accent1"/>
                </a:solidFill>
                <a:effectLst/>
              </a:rPr>
              <a:t>You have dove’s eyes: </a:t>
            </a:r>
            <a:r>
              <a:rPr lang="en-US" sz="2400" b="0" i="1" u="none" strike="noStrike" dirty="0">
                <a:solidFill>
                  <a:srgbClr val="292F33"/>
                </a:solidFill>
                <a:effectLst/>
              </a:rPr>
              <a:t>But it stands in reference to it if her eyes are called doves; and so the likeness to doves' eyes is attributed to them, because purity and gentleness, longing and simplicity, express themselves therein (</a:t>
            </a:r>
            <a:r>
              <a:rPr lang="en-US" sz="2400" b="0" i="1" u="none" strike="noStrike" dirty="0">
                <a:solidFill>
                  <a:schemeClr val="accent1"/>
                </a:solidFill>
                <a:effectLst/>
              </a:rPr>
              <a:t>Keil and </a:t>
            </a:r>
            <a:r>
              <a:rPr lang="en-US" sz="2400" b="0" i="1" u="none" strike="noStrike" dirty="0" err="1">
                <a:solidFill>
                  <a:schemeClr val="accent1"/>
                </a:solidFill>
                <a:effectLst/>
              </a:rPr>
              <a:t>Delitzsch</a:t>
            </a:r>
            <a:r>
              <a:rPr lang="en-US" sz="2400" b="0" i="1" u="none" strike="noStrike" dirty="0">
                <a:solidFill>
                  <a:srgbClr val="292F33"/>
                </a:solidFill>
                <a:effectLst/>
              </a:rPr>
              <a:t>).</a:t>
            </a:r>
          </a:p>
          <a:p>
            <a:r>
              <a:rPr lang="en-US" sz="2400" i="1" dirty="0">
                <a:solidFill>
                  <a:schemeClr val="accent1"/>
                </a:solidFill>
                <a:effectLst/>
              </a:rPr>
              <a:t>This is either the voice </a:t>
            </a:r>
            <a:r>
              <a:rPr lang="en-US" sz="2400" i="1" dirty="0">
                <a:effectLst/>
              </a:rPr>
              <a:t>of Solomon or the shepherd. The imagery is from nature and does not fit with the highly polished compliments that we find another actor in this play giving the Shulamite. This voice is that of the shepherd. Remember that he is not actually present in the company of the king, but she is remembering how he would speak to her (</a:t>
            </a:r>
            <a:r>
              <a:rPr lang="en-US" sz="2400" i="1" dirty="0">
                <a:solidFill>
                  <a:schemeClr val="accent1"/>
                </a:solidFill>
                <a:effectLst/>
              </a:rPr>
              <a:t>Waldron</a:t>
            </a:r>
            <a:r>
              <a:rPr lang="en-US" sz="2400" i="1" dirty="0">
                <a:effectLst/>
              </a:rPr>
              <a:t>). </a:t>
            </a:r>
            <a:endParaRPr lang="en-US" sz="3200" b="1" i="0" u="none" strike="noStrike" dirty="0">
              <a:effectLst/>
              <a:latin typeface="Inter"/>
            </a:endParaRPr>
          </a:p>
          <a:p>
            <a:endParaRPr lang="en-US" sz="1300" dirty="0"/>
          </a:p>
        </p:txBody>
      </p:sp>
    </p:spTree>
    <p:extLst>
      <p:ext uri="{BB962C8B-B14F-4D97-AF65-F5344CB8AC3E}">
        <p14:creationId xmlns:p14="http://schemas.microsoft.com/office/powerpoint/2010/main" val="2714415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748E3B9-669B-8679-C193-70E9CA4123E9}"/>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27C8E76-05EE-F452-7E38-3CDBDBB054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ED3350AF-D26B-CC7F-8EE2-04E85F4381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0283FCBB-9222-7022-E779-4AA0FFD02B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FF228292-CF29-8FC8-0A2F-2740D60F3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FB6E4B6A-DBE0-51B8-675C-6863E99C71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E5F464EE-ECA9-7DA3-881A-734F11E346C8}"/>
              </a:ext>
            </a:extLst>
          </p:cNvPr>
          <p:cNvSpPr>
            <a:spLocks noGrp="1"/>
          </p:cNvSpPr>
          <p:nvPr>
            <p:ph type="title"/>
          </p:nvPr>
        </p:nvSpPr>
        <p:spPr>
          <a:xfrm>
            <a:off x="1028699" y="294538"/>
            <a:ext cx="7421963" cy="1033669"/>
          </a:xfrm>
        </p:spPr>
        <p:txBody>
          <a:bodyPr>
            <a:normAutofit/>
          </a:bodyPr>
          <a:lstStyle/>
          <a:p>
            <a:r>
              <a:rPr lang="en-US" sz="3500" u="sng" dirty="0">
                <a:solidFill>
                  <a:srgbClr val="FFFFFF"/>
                </a:solidFill>
              </a:rPr>
              <a:t>Song of Solomon: Chapter 1</a:t>
            </a:r>
          </a:p>
        </p:txBody>
      </p:sp>
      <p:sp>
        <p:nvSpPr>
          <p:cNvPr id="3" name="Content Placeholder 2">
            <a:extLst>
              <a:ext uri="{FF2B5EF4-FFF2-40B4-BE49-F238E27FC236}">
                <a16:creationId xmlns:a16="http://schemas.microsoft.com/office/drawing/2014/main" id="{E8B8A98C-2B25-B153-23D0-BFDA871F23AE}"/>
              </a:ext>
            </a:extLst>
          </p:cNvPr>
          <p:cNvSpPr>
            <a:spLocks noGrp="1"/>
          </p:cNvSpPr>
          <p:nvPr>
            <p:ph idx="1"/>
          </p:nvPr>
        </p:nvSpPr>
        <p:spPr>
          <a:xfrm>
            <a:off x="190500" y="1739901"/>
            <a:ext cx="8799485" cy="4965699"/>
          </a:xfrm>
        </p:spPr>
        <p:txBody>
          <a:bodyPr anchor="ctr">
            <a:normAutofit fontScale="92500"/>
          </a:bodyPr>
          <a:lstStyle/>
          <a:p>
            <a:pPr marL="0" indent="0" algn="l">
              <a:buNone/>
            </a:pPr>
            <a:r>
              <a:rPr lang="en-US" b="1" i="0" u="none" strike="noStrike" dirty="0">
                <a:effectLst/>
                <a:latin typeface="Inter"/>
              </a:rPr>
              <a:t>16 Behold, you </a:t>
            </a:r>
            <a:r>
              <a:rPr lang="en-US" b="1" i="1" u="none" strike="noStrike" dirty="0">
                <a:effectLst/>
                <a:latin typeface="Inter"/>
              </a:rPr>
              <a:t>are</a:t>
            </a:r>
            <a:r>
              <a:rPr lang="en-US" b="1" i="0" u="none" strike="noStrike" dirty="0">
                <a:effectLst/>
                <a:latin typeface="Inter"/>
              </a:rPr>
              <a:t>  handsome, my beloved! Yes, pleasant! Also our bed </a:t>
            </a:r>
            <a:r>
              <a:rPr lang="en-US" b="1" i="1" u="none" strike="noStrike" dirty="0">
                <a:effectLst/>
                <a:latin typeface="Inter"/>
              </a:rPr>
              <a:t>is</a:t>
            </a:r>
            <a:r>
              <a:rPr lang="en-US" b="1" i="0" u="none" strike="noStrike" dirty="0">
                <a:effectLst/>
                <a:latin typeface="Inter"/>
              </a:rPr>
              <a:t> green.</a:t>
            </a:r>
          </a:p>
          <a:p>
            <a:pPr marL="0" indent="0" algn="l">
              <a:buNone/>
            </a:pPr>
            <a:r>
              <a:rPr lang="en-US" b="1" i="0" u="none" strike="noStrike" dirty="0">
                <a:effectLst/>
                <a:latin typeface="Inter"/>
              </a:rPr>
              <a:t>17 The beams of our houses </a:t>
            </a:r>
            <a:r>
              <a:rPr lang="en-US" b="1" i="1" u="none" strike="noStrike" dirty="0">
                <a:effectLst/>
                <a:latin typeface="Inter"/>
              </a:rPr>
              <a:t>are</a:t>
            </a:r>
            <a:r>
              <a:rPr lang="en-US" b="1" i="0" u="none" strike="noStrike" dirty="0">
                <a:effectLst/>
                <a:latin typeface="Inter"/>
              </a:rPr>
              <a:t> cedar, </a:t>
            </a:r>
            <a:r>
              <a:rPr lang="en-US" b="1" i="1" u="none" strike="noStrike" dirty="0">
                <a:effectLst/>
                <a:latin typeface="Inter"/>
              </a:rPr>
              <a:t>And</a:t>
            </a:r>
            <a:r>
              <a:rPr lang="en-US" b="1" i="0" u="none" strike="noStrike" dirty="0">
                <a:effectLst/>
                <a:latin typeface="Inter"/>
              </a:rPr>
              <a:t> our rafters of fir.</a:t>
            </a:r>
          </a:p>
          <a:p>
            <a:pPr marL="0" indent="0" algn="l">
              <a:buNone/>
            </a:pPr>
            <a:endParaRPr lang="en-US" sz="1800" dirty="0">
              <a:latin typeface="Inter"/>
            </a:endParaRPr>
          </a:p>
          <a:p>
            <a:r>
              <a:rPr lang="en-US" sz="2400" b="0" i="1" u="none" strike="noStrike" dirty="0">
                <a:solidFill>
                  <a:srgbClr val="292F33"/>
                </a:solidFill>
                <a:effectLst/>
              </a:rPr>
              <a:t>The meaning is not that their houses are built of cedar, but that the cedar trees and fir trees form the roof over their heads as they seek shelter under them. Perhaps the plural houses may be significant. They have not one, but many palaces in the forest glades. The country maiden speaks as a country maiden whose couch was often in the green grass, and who had cedars and cypresses for walls and roof at her meetings with her lover. (</a:t>
            </a:r>
            <a:r>
              <a:rPr lang="en-US" sz="2400" b="0" i="1" u="none" strike="noStrike" dirty="0">
                <a:solidFill>
                  <a:schemeClr val="accent1"/>
                </a:solidFill>
                <a:effectLst/>
              </a:rPr>
              <a:t>Cambridge Bible</a:t>
            </a:r>
            <a:r>
              <a:rPr lang="en-US" sz="2400" b="0" i="1" u="none" strike="noStrike" dirty="0">
                <a:solidFill>
                  <a:srgbClr val="292F33"/>
                </a:solidFill>
                <a:effectLst/>
              </a:rPr>
              <a:t>)</a:t>
            </a:r>
          </a:p>
          <a:p>
            <a:r>
              <a:rPr lang="en-US" sz="2400" i="1" dirty="0">
                <a:effectLst/>
              </a:rPr>
              <a:t>The </a:t>
            </a:r>
            <a:r>
              <a:rPr lang="en-US" sz="2400" i="1" dirty="0" err="1">
                <a:effectLst/>
              </a:rPr>
              <a:t>Shulammite</a:t>
            </a:r>
            <a:r>
              <a:rPr lang="en-US" sz="2400" i="1" dirty="0">
                <a:effectLst/>
              </a:rPr>
              <a:t> </a:t>
            </a:r>
            <a:r>
              <a:rPr lang="en-US" sz="2400" i="1" dirty="0">
                <a:solidFill>
                  <a:schemeClr val="accent1"/>
                </a:solidFill>
                <a:effectLst/>
              </a:rPr>
              <a:t>returns her lover’s compliment </a:t>
            </a:r>
            <a:r>
              <a:rPr lang="en-US" sz="2400" i="1" dirty="0">
                <a:effectLst/>
              </a:rPr>
              <a:t>and, in her thoughts, is with him in the forest, away from the splendid palace of Solomon. (</a:t>
            </a:r>
            <a:r>
              <a:rPr lang="en-US" sz="2400" i="1" dirty="0">
                <a:solidFill>
                  <a:schemeClr val="accent1"/>
                </a:solidFill>
                <a:effectLst/>
              </a:rPr>
              <a:t>Waldron</a:t>
            </a:r>
            <a:r>
              <a:rPr lang="en-US" sz="2400" i="1" dirty="0">
                <a:effectLst/>
              </a:rPr>
              <a:t>)</a:t>
            </a:r>
            <a:endParaRPr lang="en-US" sz="2400" b="0" i="0" u="none" strike="noStrike" dirty="0">
              <a:effectLst/>
              <a:latin typeface="Inter"/>
            </a:endParaRPr>
          </a:p>
          <a:p>
            <a:endParaRPr lang="en-US" sz="1300" dirty="0"/>
          </a:p>
        </p:txBody>
      </p:sp>
    </p:spTree>
    <p:extLst>
      <p:ext uri="{BB962C8B-B14F-4D97-AF65-F5344CB8AC3E}">
        <p14:creationId xmlns:p14="http://schemas.microsoft.com/office/powerpoint/2010/main" val="2028555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7B1E933-FCCB-CF1C-4123-28C4727D2043}"/>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01BEEC1-FDD7-B17D-8B71-F639592A47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5F83BC27-6235-E313-B600-2B93590ECF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A1B11D52-B566-6B29-B9E0-BA1E6863A9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D1E2B8F3-1180-93DE-27C4-4795801F7D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635415D5-0C2E-ACF9-A057-51DC2307EE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EC333E20-AE31-5121-15F1-18F6DFBBBFF9}"/>
              </a:ext>
            </a:extLst>
          </p:cNvPr>
          <p:cNvSpPr>
            <a:spLocks noGrp="1"/>
          </p:cNvSpPr>
          <p:nvPr>
            <p:ph type="title"/>
          </p:nvPr>
        </p:nvSpPr>
        <p:spPr>
          <a:xfrm>
            <a:off x="1028699" y="294538"/>
            <a:ext cx="7421963" cy="1033669"/>
          </a:xfrm>
        </p:spPr>
        <p:txBody>
          <a:bodyPr>
            <a:normAutofit/>
          </a:bodyPr>
          <a:lstStyle/>
          <a:p>
            <a:r>
              <a:rPr lang="en-US" sz="3500" u="sng" dirty="0">
                <a:solidFill>
                  <a:srgbClr val="FFFFFF"/>
                </a:solidFill>
              </a:rPr>
              <a:t>Song of Solomon: Chapter 1</a:t>
            </a:r>
          </a:p>
        </p:txBody>
      </p:sp>
      <p:sp>
        <p:nvSpPr>
          <p:cNvPr id="3" name="Content Placeholder 2">
            <a:extLst>
              <a:ext uri="{FF2B5EF4-FFF2-40B4-BE49-F238E27FC236}">
                <a16:creationId xmlns:a16="http://schemas.microsoft.com/office/drawing/2014/main" id="{12D4834E-4B8C-F470-7A20-A1E0982C6193}"/>
              </a:ext>
            </a:extLst>
          </p:cNvPr>
          <p:cNvSpPr>
            <a:spLocks noGrp="1"/>
          </p:cNvSpPr>
          <p:nvPr>
            <p:ph idx="1"/>
          </p:nvPr>
        </p:nvSpPr>
        <p:spPr>
          <a:xfrm>
            <a:off x="279400" y="1744701"/>
            <a:ext cx="8585199" cy="4818761"/>
          </a:xfrm>
        </p:spPr>
        <p:txBody>
          <a:bodyPr anchor="ctr">
            <a:normAutofit lnSpcReduction="10000"/>
          </a:bodyPr>
          <a:lstStyle/>
          <a:p>
            <a:r>
              <a:rPr lang="en-US" sz="3200" b="1" kern="100" dirty="0">
                <a:solidFill>
                  <a:schemeClr val="accent1"/>
                </a:solidFill>
                <a:latin typeface="Aptos" panose="020B0004020202020204" pitchFamily="34" charset="0"/>
                <a:ea typeface="Aptos" panose="020B0004020202020204" pitchFamily="34" charset="0"/>
                <a:cs typeface="Times New Roman" panose="02020603050405020304" pitchFamily="18" charset="0"/>
              </a:rPr>
              <a:t>Be careful with the blessings God provides (Lk. 16:1-13; 19:11-27).</a:t>
            </a:r>
          </a:p>
          <a:p>
            <a:pPr lvl="1"/>
            <a:r>
              <a:rPr lang="en-US" sz="2800" b="1" kern="100" dirty="0">
                <a:latin typeface="Aptos" panose="020B0004020202020204" pitchFamily="34" charset="0"/>
                <a:ea typeface="Aptos" panose="020B0004020202020204" pitchFamily="34" charset="0"/>
                <a:cs typeface="Times New Roman" panose="02020603050405020304" pitchFamily="18" charset="0"/>
              </a:rPr>
              <a:t>Solomon wasn’t the best steward of his blessings (wisdom, riches, etc.). </a:t>
            </a:r>
          </a:p>
          <a:p>
            <a:r>
              <a:rPr lang="en-US" sz="3200" b="1" kern="100" dirty="0">
                <a:solidFill>
                  <a:schemeClr val="accent1"/>
                </a:solidFill>
                <a:latin typeface="Aptos" panose="020B0004020202020204" pitchFamily="34" charset="0"/>
                <a:ea typeface="Aptos" panose="020B0004020202020204" pitchFamily="34" charset="0"/>
                <a:cs typeface="Times New Roman" panose="02020603050405020304" pitchFamily="18" charset="0"/>
              </a:rPr>
              <a:t>Solomon had lots of regret in later years (Cf. Isa. 48:17-19; 2 Tim. 4:7). </a:t>
            </a:r>
          </a:p>
          <a:p>
            <a:pPr lvl="1"/>
            <a:r>
              <a:rPr lang="en-US" sz="2800" b="1" kern="100" dirty="0">
                <a:latin typeface="Aptos" panose="020B0004020202020204" pitchFamily="34" charset="0"/>
                <a:ea typeface="Aptos" panose="020B0004020202020204" pitchFamily="34" charset="0"/>
                <a:cs typeface="Times New Roman" panose="02020603050405020304" pitchFamily="18" charset="0"/>
              </a:rPr>
              <a:t>God seeks to prevent (and save) us from such heartache(s). </a:t>
            </a:r>
          </a:p>
          <a:p>
            <a:r>
              <a:rPr lang="en-US" sz="3200" b="1" kern="100" dirty="0">
                <a:solidFill>
                  <a:schemeClr val="accent1"/>
                </a:solidFill>
                <a:latin typeface="Aptos" panose="020B0004020202020204" pitchFamily="34" charset="0"/>
                <a:ea typeface="Aptos" panose="020B0004020202020204" pitchFamily="34" charset="0"/>
                <a:cs typeface="Times New Roman" panose="02020603050405020304" pitchFamily="18" charset="0"/>
              </a:rPr>
              <a:t>C</a:t>
            </a:r>
            <a:r>
              <a:rPr lang="en-US" sz="3200" b="1" kern="100"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rPr>
              <a:t>elebration of love &amp; commitment (Prov. 5:18; Eph. 5:22-33). </a:t>
            </a:r>
          </a:p>
          <a:p>
            <a:pPr lvl="1"/>
            <a:r>
              <a:rPr lang="en-US" sz="2800" b="1" kern="100" dirty="0">
                <a:latin typeface="Aptos" panose="020B0004020202020204" pitchFamily="34" charset="0"/>
                <a:ea typeface="Aptos" panose="020B0004020202020204" pitchFamily="34" charset="0"/>
                <a:cs typeface="Times New Roman" panose="02020603050405020304" pitchFamily="18" charset="0"/>
              </a:rPr>
              <a:t>Enjoy the God-given pleasures with purity.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sz="1300" dirty="0"/>
          </a:p>
        </p:txBody>
      </p:sp>
    </p:spTree>
    <p:extLst>
      <p:ext uri="{BB962C8B-B14F-4D97-AF65-F5344CB8AC3E}">
        <p14:creationId xmlns:p14="http://schemas.microsoft.com/office/powerpoint/2010/main" val="1607381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1000"/>
                                        <p:tgtEl>
                                          <p:spTgt spid="3">
                                            <p:txEl>
                                              <p:pRg st="3" end="3"/>
                                            </p:txEl>
                                          </p:spTgt>
                                        </p:tgtEl>
                                      </p:cBhvr>
                                    </p:animEffect>
                                    <p:anim calcmode="lin" valueType="num">
                                      <p:cBhvr>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1000"/>
                                        <p:tgtEl>
                                          <p:spTgt spid="3">
                                            <p:txEl>
                                              <p:pRg st="4" end="4"/>
                                            </p:txEl>
                                          </p:spTgt>
                                        </p:tgtEl>
                                      </p:cBhvr>
                                    </p:animEffect>
                                    <p:anim calcmode="lin" valueType="num">
                                      <p:cBhvr>
                                        <p:cTn id="3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fade">
                                      <p:cBhvr>
                                        <p:cTn id="36" dur="1000"/>
                                        <p:tgtEl>
                                          <p:spTgt spid="3">
                                            <p:txEl>
                                              <p:pRg st="5" end="5"/>
                                            </p:txEl>
                                          </p:spTgt>
                                        </p:tgtEl>
                                      </p:cBhvr>
                                    </p:animEffect>
                                    <p:anim calcmode="lin" valueType="num">
                                      <p:cBhvr>
                                        <p:cTn id="37"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62C784E-6FA3-FC61-4F6A-5488566DC415}"/>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4726458-B127-35CD-7BC4-87903FD619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D56D0BAE-C0F6-48DC-0EE7-13735A995F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2659FD7F-4FD5-ACA8-44A6-E7A8DD0DFB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290762AE-6F54-3240-A6BE-6FCD27717C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29AD97C8-6D27-49DE-30EA-11191D8359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C55B271F-2F35-5102-27D7-7D3CE5DDCB0C}"/>
              </a:ext>
            </a:extLst>
          </p:cNvPr>
          <p:cNvSpPr>
            <a:spLocks noGrp="1"/>
          </p:cNvSpPr>
          <p:nvPr>
            <p:ph type="title"/>
          </p:nvPr>
        </p:nvSpPr>
        <p:spPr>
          <a:xfrm>
            <a:off x="1028699" y="294538"/>
            <a:ext cx="7421963" cy="1033669"/>
          </a:xfrm>
        </p:spPr>
        <p:txBody>
          <a:bodyPr>
            <a:normAutofit/>
          </a:bodyPr>
          <a:lstStyle/>
          <a:p>
            <a:r>
              <a:rPr lang="en-US" sz="3500" u="sng" dirty="0">
                <a:solidFill>
                  <a:srgbClr val="FFFFFF"/>
                </a:solidFill>
              </a:rPr>
              <a:t>Song of Solomon: Chapter 1</a:t>
            </a:r>
          </a:p>
        </p:txBody>
      </p:sp>
      <p:sp>
        <p:nvSpPr>
          <p:cNvPr id="3" name="Content Placeholder 2">
            <a:extLst>
              <a:ext uri="{FF2B5EF4-FFF2-40B4-BE49-F238E27FC236}">
                <a16:creationId xmlns:a16="http://schemas.microsoft.com/office/drawing/2014/main" id="{A90ACCE8-5AC8-AF89-34DE-BD674D86F001}"/>
              </a:ext>
            </a:extLst>
          </p:cNvPr>
          <p:cNvSpPr>
            <a:spLocks noGrp="1"/>
          </p:cNvSpPr>
          <p:nvPr>
            <p:ph idx="1"/>
          </p:nvPr>
        </p:nvSpPr>
        <p:spPr>
          <a:xfrm>
            <a:off x="110530" y="1727201"/>
            <a:ext cx="8799485" cy="4991100"/>
          </a:xfrm>
        </p:spPr>
        <p:txBody>
          <a:bodyPr anchor="ctr">
            <a:normAutofit fontScale="92500" lnSpcReduction="20000"/>
          </a:bodyPr>
          <a:lstStyle/>
          <a:p>
            <a:r>
              <a:rPr lang="en-US" sz="3000" b="1" kern="100" dirty="0">
                <a:solidFill>
                  <a:schemeClr val="accent1"/>
                </a:solidFill>
                <a:latin typeface="Aptos" panose="020B0004020202020204" pitchFamily="34" charset="0"/>
                <a:ea typeface="Aptos" panose="020B0004020202020204" pitchFamily="34" charset="0"/>
                <a:cs typeface="Times New Roman" panose="02020603050405020304" pitchFamily="18" charset="0"/>
              </a:rPr>
              <a:t>Seek &amp; treasure a mate with character (Gen. 6:2; Duet. 7:3-4; 1 Cor. 7:39).</a:t>
            </a:r>
          </a:p>
          <a:p>
            <a:pPr lvl="1"/>
            <a:r>
              <a:rPr lang="en-US" sz="2800" b="1" kern="100" dirty="0">
                <a:latin typeface="Aptos" panose="020B0004020202020204" pitchFamily="34" charset="0"/>
                <a:ea typeface="Aptos" panose="020B0004020202020204" pitchFamily="34" charset="0"/>
                <a:cs typeface="Times New Roman" panose="02020603050405020304" pitchFamily="18" charset="0"/>
              </a:rPr>
              <a:t>N</a:t>
            </a:r>
            <a:r>
              <a:rPr lang="en-US" sz="2800" b="1" kern="100" dirty="0">
                <a:effectLst/>
                <a:latin typeface="Aptos" panose="020B0004020202020204" pitchFamily="34" charset="0"/>
                <a:ea typeface="Aptos" panose="020B0004020202020204" pitchFamily="34" charset="0"/>
                <a:cs typeface="Times New Roman" panose="02020603050405020304" pitchFamily="18" charset="0"/>
              </a:rPr>
              <a:t>ot all about one’s “looks.” </a:t>
            </a:r>
          </a:p>
          <a:p>
            <a:r>
              <a:rPr lang="en-US" sz="3000" b="1" kern="100"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rPr>
              <a:t>Be thankful for upbringing/circumstances that cultivate character (Prov. 30:8-9; 1 Tim. 6:6-10). </a:t>
            </a:r>
          </a:p>
          <a:p>
            <a:pPr lvl="1"/>
            <a:r>
              <a:rPr lang="en-US" sz="2800" b="1" kern="100" dirty="0">
                <a:effectLst/>
                <a:latin typeface="Aptos" panose="020B0004020202020204" pitchFamily="34" charset="0"/>
                <a:ea typeface="Aptos" panose="020B0004020202020204" pitchFamily="34" charset="0"/>
                <a:cs typeface="Times New Roman" panose="02020603050405020304" pitchFamily="18" charset="0"/>
              </a:rPr>
              <a:t>Hard times </a:t>
            </a:r>
            <a:r>
              <a:rPr lang="en-US" sz="2800" b="1" kern="100" dirty="0">
                <a:latin typeface="Aptos" panose="020B0004020202020204" pitchFamily="34" charset="0"/>
                <a:ea typeface="Aptos" panose="020B0004020202020204" pitchFamily="34" charset="0"/>
                <a:cs typeface="Times New Roman" panose="02020603050405020304" pitchFamily="18" charset="0"/>
              </a:rPr>
              <a:t>= </a:t>
            </a:r>
            <a:r>
              <a:rPr lang="en-US" sz="2800" b="1" kern="100" dirty="0">
                <a:effectLst/>
                <a:latin typeface="Aptos" panose="020B0004020202020204" pitchFamily="34" charset="0"/>
                <a:ea typeface="Aptos" panose="020B0004020202020204" pitchFamily="34" charset="0"/>
                <a:cs typeface="Times New Roman" panose="02020603050405020304" pitchFamily="18" charset="0"/>
              </a:rPr>
              <a:t>strength; Easy times = soft/weak. </a:t>
            </a:r>
          </a:p>
          <a:p>
            <a:r>
              <a:rPr lang="en-US" sz="3000" b="1" kern="100" dirty="0">
                <a:solidFill>
                  <a:schemeClr val="accent1"/>
                </a:solidFill>
                <a:latin typeface="Aptos" panose="020B0004020202020204" pitchFamily="34" charset="0"/>
                <a:ea typeface="Aptos" panose="020B0004020202020204" pitchFamily="34" charset="0"/>
                <a:cs typeface="Times New Roman" panose="02020603050405020304" pitchFamily="18" charset="0"/>
              </a:rPr>
              <a:t>Women are not merely prized possessions (Gen. 1:27; Eph. 5:25; 1 Pet. 3:7). </a:t>
            </a:r>
          </a:p>
          <a:p>
            <a:pPr lvl="1"/>
            <a:r>
              <a:rPr lang="en-US" sz="2800" b="1" kern="100" dirty="0">
                <a:latin typeface="Aptos" panose="020B0004020202020204" pitchFamily="34" charset="0"/>
                <a:ea typeface="Aptos" panose="020B0004020202020204" pitchFamily="34" charset="0"/>
                <a:cs typeface="Times New Roman" panose="02020603050405020304" pitchFamily="18" charset="0"/>
              </a:rPr>
              <a:t>Some (such as Solomon) will u</a:t>
            </a:r>
            <a:r>
              <a:rPr lang="en-US" sz="2800" b="1" kern="100" dirty="0">
                <a:effectLst/>
                <a:latin typeface="Aptos" panose="020B0004020202020204" pitchFamily="34" charset="0"/>
                <a:ea typeface="Aptos" panose="020B0004020202020204" pitchFamily="34" charset="0"/>
                <a:cs typeface="Times New Roman" panose="02020603050405020304" pitchFamily="18" charset="0"/>
              </a:rPr>
              <a:t>se, abuse,</a:t>
            </a:r>
            <a:r>
              <a:rPr lang="en-US" sz="2800" b="1" kern="100" dirty="0">
                <a:latin typeface="Aptos" panose="020B0004020202020204" pitchFamily="34" charset="0"/>
                <a:ea typeface="Aptos" panose="020B0004020202020204" pitchFamily="34" charset="0"/>
                <a:cs typeface="Times New Roman" panose="02020603050405020304" pitchFamily="18" charset="0"/>
              </a:rPr>
              <a:t> &amp;</a:t>
            </a:r>
            <a:r>
              <a:rPr lang="en-US" sz="2800" b="1" kern="100" dirty="0">
                <a:effectLst/>
                <a:latin typeface="Aptos" panose="020B0004020202020204" pitchFamily="34" charset="0"/>
                <a:ea typeface="Aptos" panose="020B0004020202020204" pitchFamily="34" charset="0"/>
                <a:cs typeface="Times New Roman" panose="02020603050405020304" pitchFamily="18" charset="0"/>
              </a:rPr>
              <a:t> lose.</a:t>
            </a:r>
          </a:p>
          <a:p>
            <a:r>
              <a:rPr lang="en-US" sz="3000" b="1" kern="100" dirty="0">
                <a:solidFill>
                  <a:schemeClr val="accent1"/>
                </a:solidFill>
                <a:latin typeface="Aptos" panose="020B0004020202020204" pitchFamily="34" charset="0"/>
                <a:ea typeface="Aptos" panose="020B0004020202020204" pitchFamily="34" charset="0"/>
                <a:cs typeface="Times New Roman" panose="02020603050405020304" pitchFamily="18" charset="0"/>
              </a:rPr>
              <a:t>P</a:t>
            </a:r>
            <a:r>
              <a:rPr lang="en-US" sz="3000" b="1" kern="100"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rPr>
              <a:t>ure &amp; loyal love can withstand the lures of riches and pomp (Prov. </a:t>
            </a:r>
            <a:r>
              <a:rPr lang="en-US" sz="3000" b="1" kern="100" dirty="0">
                <a:solidFill>
                  <a:schemeClr val="accent1"/>
                </a:solidFill>
                <a:latin typeface="Aptos" panose="020B0004020202020204" pitchFamily="34" charset="0"/>
                <a:ea typeface="Aptos" panose="020B0004020202020204" pitchFamily="34" charset="0"/>
                <a:cs typeface="Times New Roman" panose="02020603050405020304" pitchFamily="18" charset="0"/>
              </a:rPr>
              <a:t>2:16-20; 5:20; 6:24; 7:5)</a:t>
            </a:r>
            <a:r>
              <a:rPr lang="en-US" sz="3000" b="1" kern="100"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rPr>
              <a:t>. </a:t>
            </a:r>
          </a:p>
          <a:p>
            <a:pPr lvl="1"/>
            <a:r>
              <a:rPr lang="en-US" sz="2800" b="1" kern="100" dirty="0">
                <a:effectLst/>
                <a:latin typeface="Aptos" panose="020B0004020202020204" pitchFamily="34" charset="0"/>
                <a:ea typeface="Aptos" panose="020B0004020202020204" pitchFamily="34" charset="0"/>
                <a:cs typeface="Times New Roman" panose="02020603050405020304" pitchFamily="18" charset="0"/>
              </a:rPr>
              <a:t>Satan wants you to feel unsatisfied, unfulfilled, discontent in your relationship(s)! </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sz="1300" dirty="0"/>
          </a:p>
        </p:txBody>
      </p:sp>
    </p:spTree>
    <p:extLst>
      <p:ext uri="{BB962C8B-B14F-4D97-AF65-F5344CB8AC3E}">
        <p14:creationId xmlns:p14="http://schemas.microsoft.com/office/powerpoint/2010/main" val="540052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1000"/>
                                        <p:tgtEl>
                                          <p:spTgt spid="3">
                                            <p:txEl>
                                              <p:pRg st="3" end="3"/>
                                            </p:txEl>
                                          </p:spTgt>
                                        </p:tgtEl>
                                      </p:cBhvr>
                                    </p:animEffect>
                                    <p:anim calcmode="lin" valueType="num">
                                      <p:cBhvr>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1000"/>
                                        <p:tgtEl>
                                          <p:spTgt spid="3">
                                            <p:txEl>
                                              <p:pRg st="4" end="4"/>
                                            </p:txEl>
                                          </p:spTgt>
                                        </p:tgtEl>
                                      </p:cBhvr>
                                    </p:animEffect>
                                    <p:anim calcmode="lin" valueType="num">
                                      <p:cBhvr>
                                        <p:cTn id="3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fade">
                                      <p:cBhvr>
                                        <p:cTn id="36" dur="1000"/>
                                        <p:tgtEl>
                                          <p:spTgt spid="3">
                                            <p:txEl>
                                              <p:pRg st="5" end="5"/>
                                            </p:txEl>
                                          </p:spTgt>
                                        </p:tgtEl>
                                      </p:cBhvr>
                                    </p:animEffect>
                                    <p:anim calcmode="lin" valueType="num">
                                      <p:cBhvr>
                                        <p:cTn id="37"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Effect transition="in" filter="fade">
                                      <p:cBhvr>
                                        <p:cTn id="43" dur="1000"/>
                                        <p:tgtEl>
                                          <p:spTgt spid="3">
                                            <p:txEl>
                                              <p:pRg st="6" end="6"/>
                                            </p:txEl>
                                          </p:spTgt>
                                        </p:tgtEl>
                                      </p:cBhvr>
                                    </p:animEffect>
                                    <p:anim calcmode="lin" valueType="num">
                                      <p:cBhvr>
                                        <p:cTn id="44"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5" dur="1000" fill="hold"/>
                                        <p:tgtEl>
                                          <p:spTgt spid="3">
                                            <p:txEl>
                                              <p:pRg st="6" end="6"/>
                                            </p:txEl>
                                          </p:spTgt>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3">
                                            <p:txEl>
                                              <p:pRg st="7" end="7"/>
                                            </p:txEl>
                                          </p:spTgt>
                                        </p:tgtEl>
                                        <p:attrNameLst>
                                          <p:attrName>style.visibility</p:attrName>
                                        </p:attrNameLst>
                                      </p:cBhvr>
                                      <p:to>
                                        <p:strVal val="visible"/>
                                      </p:to>
                                    </p:set>
                                    <p:animEffect transition="in" filter="fade">
                                      <p:cBhvr>
                                        <p:cTn id="48" dur="1000"/>
                                        <p:tgtEl>
                                          <p:spTgt spid="3">
                                            <p:txEl>
                                              <p:pRg st="7" end="7"/>
                                            </p:txEl>
                                          </p:spTgt>
                                        </p:tgtEl>
                                      </p:cBhvr>
                                    </p:animEffect>
                                    <p:anim calcmode="lin" valueType="num">
                                      <p:cBhvr>
                                        <p:cTn id="49"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0"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5F06DFF-6A65-4E38-2E79-F8C3B293044B}"/>
            </a:ext>
          </a:extLst>
        </p:cNvPr>
        <p:cNvGrpSpPr/>
        <p:nvPr/>
      </p:nvGrpSpPr>
      <p:grpSpPr>
        <a:xfrm>
          <a:off x="0" y="0"/>
          <a:ext cx="0" cy="0"/>
          <a:chOff x="0" y="0"/>
          <a:chExt cx="0" cy="0"/>
        </a:xfrm>
      </p:grpSpPr>
      <p:sp useBgFill="1">
        <p:nvSpPr>
          <p:cNvPr id="1078" name="Rectangle 1077">
            <a:extLst>
              <a:ext uri="{FF2B5EF4-FFF2-40B4-BE49-F238E27FC236}">
                <a16:creationId xmlns:a16="http://schemas.microsoft.com/office/drawing/2014/main" id="{152D4E15-29FC-397B-DCC2-76D3DA998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80" name="Rectangle 1079">
            <a:extLst>
              <a:ext uri="{FF2B5EF4-FFF2-40B4-BE49-F238E27FC236}">
                <a16:creationId xmlns:a16="http://schemas.microsoft.com/office/drawing/2014/main" id="{99C0E0DF-5936-21AB-6625-3426459CA4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42713" y="-1142284"/>
            <a:ext cx="6858000" cy="9143425"/>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82" name="Rectangle 1081">
            <a:extLst>
              <a:ext uri="{FF2B5EF4-FFF2-40B4-BE49-F238E27FC236}">
                <a16:creationId xmlns:a16="http://schemas.microsoft.com/office/drawing/2014/main" id="{798F4A8E-890C-7FF8-8236-626B97D60E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733" y="0"/>
            <a:ext cx="6803134"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84" name="Rectangle 1083">
            <a:extLst>
              <a:ext uri="{FF2B5EF4-FFF2-40B4-BE49-F238E27FC236}">
                <a16:creationId xmlns:a16="http://schemas.microsoft.com/office/drawing/2014/main" id="{614BECCE-1F9C-E8D0-EFE7-CB7FC57DAE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125298" y="-161647"/>
            <a:ext cx="4894564" cy="9145160"/>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026" name="Picture 2" descr="Solomon (Old Testament) – Song Of Solomon (King James Version) | Genius">
            <a:extLst>
              <a:ext uri="{FF2B5EF4-FFF2-40B4-BE49-F238E27FC236}">
                <a16:creationId xmlns:a16="http://schemas.microsoft.com/office/drawing/2014/main" id="{EF3AB9A2-1AE0-E181-A4D6-4BC1029FE414}"/>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42900" y="1705642"/>
            <a:ext cx="8458200" cy="344671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B92F45F1-38A8-803D-13E1-510237C77D78}"/>
              </a:ext>
            </a:extLst>
          </p:cNvPr>
          <p:cNvSpPr txBox="1"/>
          <p:nvPr/>
        </p:nvSpPr>
        <p:spPr>
          <a:xfrm>
            <a:off x="6801401" y="5743355"/>
            <a:ext cx="1611086"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srgbClr val="E97132">
                    <a:lumMod val="20000"/>
                    <a:lumOff val="80000"/>
                  </a:srgbClr>
                </a:solidFill>
                <a:effectLst/>
                <a:uLnTx/>
                <a:uFillTx/>
                <a:latin typeface="Aptos" panose="02110004020202020204"/>
                <a:ea typeface="+mn-ea"/>
                <a:cs typeface="+mn-cs"/>
              </a:rPr>
              <a:t>~ Part 3</a:t>
            </a:r>
          </a:p>
        </p:txBody>
      </p:sp>
    </p:spTree>
    <p:extLst>
      <p:ext uri="{BB962C8B-B14F-4D97-AF65-F5344CB8AC3E}">
        <p14:creationId xmlns:p14="http://schemas.microsoft.com/office/powerpoint/2010/main" val="2797411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630C99D-948E-610C-74EC-C8BD5BD3F205}"/>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9844D43-03E5-ADF5-76EA-4C8783B4DA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B0610472-AB2E-F158-87FF-EFEAB4856A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D05756C1-3F4B-045A-ADCD-9EE15AA585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8A48B3FA-B58C-8BA4-0471-18003E0083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940F4CBD-607F-4698-2AF1-E6B6F6E67C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53949B0C-0533-FBB4-3E12-74AC099B4C1A}"/>
              </a:ext>
            </a:extLst>
          </p:cNvPr>
          <p:cNvSpPr>
            <a:spLocks noGrp="1"/>
          </p:cNvSpPr>
          <p:nvPr>
            <p:ph type="title"/>
          </p:nvPr>
        </p:nvSpPr>
        <p:spPr>
          <a:xfrm>
            <a:off x="1028699" y="294538"/>
            <a:ext cx="7421963" cy="1033669"/>
          </a:xfrm>
        </p:spPr>
        <p:txBody>
          <a:bodyPr>
            <a:normAutofit/>
          </a:bodyPr>
          <a:lstStyle/>
          <a:p>
            <a:r>
              <a:rPr lang="en-US" sz="3500" u="sng" dirty="0">
                <a:solidFill>
                  <a:srgbClr val="FFFFFF"/>
                </a:solidFill>
              </a:rPr>
              <a:t>Song of Solomon: Chapter 2</a:t>
            </a:r>
          </a:p>
        </p:txBody>
      </p:sp>
      <p:sp>
        <p:nvSpPr>
          <p:cNvPr id="3" name="Content Placeholder 2">
            <a:extLst>
              <a:ext uri="{FF2B5EF4-FFF2-40B4-BE49-F238E27FC236}">
                <a16:creationId xmlns:a16="http://schemas.microsoft.com/office/drawing/2014/main" id="{384416C4-7E2E-D736-67E8-FA20494853A1}"/>
              </a:ext>
            </a:extLst>
          </p:cNvPr>
          <p:cNvSpPr>
            <a:spLocks noGrp="1"/>
          </p:cNvSpPr>
          <p:nvPr>
            <p:ph idx="1"/>
          </p:nvPr>
        </p:nvSpPr>
        <p:spPr>
          <a:xfrm>
            <a:off x="344513" y="1710813"/>
            <a:ext cx="8494688" cy="4852649"/>
          </a:xfrm>
        </p:spPr>
        <p:txBody>
          <a:bodyPr anchor="ctr">
            <a:normAutofit fontScale="77500" lnSpcReduction="20000"/>
          </a:bodyPr>
          <a:lstStyle/>
          <a:p>
            <a:pPr marL="0" indent="0" algn="l">
              <a:buNone/>
            </a:pPr>
            <a:r>
              <a:rPr lang="en-US" sz="3100" b="1" i="0" u="none" strike="noStrike" dirty="0">
                <a:effectLst/>
              </a:rPr>
              <a:t>1 I </a:t>
            </a:r>
            <a:r>
              <a:rPr lang="en-US" sz="3100" b="1" i="1" u="none" strike="noStrike" dirty="0">
                <a:effectLst/>
              </a:rPr>
              <a:t>am</a:t>
            </a:r>
            <a:r>
              <a:rPr lang="en-US" sz="3100" b="1" i="0" u="none" strike="noStrike" dirty="0">
                <a:effectLst/>
              </a:rPr>
              <a:t> the </a:t>
            </a:r>
            <a:r>
              <a:rPr lang="en-US" sz="3100" b="1" i="0" u="none" strike="noStrike" dirty="0">
                <a:solidFill>
                  <a:schemeClr val="accent1"/>
                </a:solidFill>
                <a:effectLst/>
              </a:rPr>
              <a:t>rose</a:t>
            </a:r>
            <a:r>
              <a:rPr lang="en-US" sz="3100" b="1" i="0" u="none" strike="noStrike" dirty="0">
                <a:effectLst/>
              </a:rPr>
              <a:t> of </a:t>
            </a:r>
            <a:r>
              <a:rPr lang="en-US" sz="3100" b="1" i="0" u="none" strike="noStrike" dirty="0">
                <a:solidFill>
                  <a:schemeClr val="accent1"/>
                </a:solidFill>
                <a:effectLst/>
              </a:rPr>
              <a:t>Sharon</a:t>
            </a:r>
            <a:r>
              <a:rPr lang="en-US" sz="3100" b="1" i="0" u="none" strike="noStrike" dirty="0">
                <a:effectLst/>
              </a:rPr>
              <a:t>, </a:t>
            </a:r>
            <a:r>
              <a:rPr lang="en-US" sz="3100" b="1" i="1" u="none" strike="noStrike" dirty="0">
                <a:effectLst/>
              </a:rPr>
              <a:t>And</a:t>
            </a:r>
            <a:r>
              <a:rPr lang="en-US" sz="3100" b="1" i="0" u="none" strike="noStrike" dirty="0">
                <a:effectLst/>
              </a:rPr>
              <a:t> the lily of the valleys.</a:t>
            </a:r>
          </a:p>
          <a:p>
            <a:pPr marL="0" indent="0" algn="l">
              <a:buNone/>
            </a:pPr>
            <a:r>
              <a:rPr lang="en-US" sz="3100" b="1" i="0" u="none" strike="noStrike" dirty="0">
                <a:effectLst/>
              </a:rPr>
              <a:t>2 Like a </a:t>
            </a:r>
            <a:r>
              <a:rPr lang="en-US" sz="3100" b="1" i="0" u="none" strike="noStrike" dirty="0">
                <a:solidFill>
                  <a:schemeClr val="accent1"/>
                </a:solidFill>
                <a:effectLst/>
              </a:rPr>
              <a:t>lily </a:t>
            </a:r>
            <a:r>
              <a:rPr lang="en-US" sz="3100" b="1" i="0" u="none" strike="noStrike" dirty="0">
                <a:effectLst/>
              </a:rPr>
              <a:t>among thorns, So is my love among the daughters.</a:t>
            </a:r>
          </a:p>
          <a:p>
            <a:pPr marL="0" indent="0" algn="l">
              <a:buNone/>
            </a:pPr>
            <a:endParaRPr lang="en-US" b="1" dirty="0"/>
          </a:p>
          <a:p>
            <a:pPr marL="228600" lvl="1">
              <a:spcBef>
                <a:spcPts val="1000"/>
              </a:spcBef>
            </a:pPr>
            <a:r>
              <a:rPr lang="en-US" sz="2800" b="1" i="1" u="none" strike="noStrike" dirty="0">
                <a:solidFill>
                  <a:schemeClr val="accent1"/>
                </a:solidFill>
                <a:effectLst/>
              </a:rPr>
              <a:t>Rose: </a:t>
            </a:r>
          </a:p>
          <a:p>
            <a:pPr marL="685800" lvl="2">
              <a:spcBef>
                <a:spcPts val="1000"/>
              </a:spcBef>
            </a:pPr>
            <a:r>
              <a:rPr lang="en-US" sz="2800" b="1" i="1" u="none" strike="noStrike" dirty="0">
                <a:effectLst/>
              </a:rPr>
              <a:t>Strong: </a:t>
            </a:r>
            <a:r>
              <a:rPr lang="en-US" sz="2800" i="1" u="none" strike="noStrike" dirty="0">
                <a:effectLst/>
              </a:rPr>
              <a:t>“</a:t>
            </a:r>
            <a:r>
              <a:rPr lang="en-US" sz="2800" i="1" u="none" strike="noStrike" dirty="0" err="1">
                <a:effectLst/>
              </a:rPr>
              <a:t>chăbatstseleth</a:t>
            </a:r>
            <a:r>
              <a:rPr lang="en-US" sz="2800" i="1" u="none" strike="noStrike" dirty="0">
                <a:effectLst/>
              </a:rPr>
              <a:t> (</a:t>
            </a:r>
            <a:r>
              <a:rPr lang="en-US" sz="2800" i="1" u="none" strike="noStrike" dirty="0" err="1">
                <a:effectLst/>
              </a:rPr>
              <a:t>khab</a:t>
            </a:r>
            <a:r>
              <a:rPr lang="en-US" sz="2800" i="1" u="none" strike="noStrike" dirty="0">
                <a:effectLst/>
              </a:rPr>
              <a:t>-ats-</a:t>
            </a:r>
            <a:r>
              <a:rPr lang="en-US" sz="2800" i="1" u="none" strike="noStrike" dirty="0" err="1">
                <a:effectLst/>
              </a:rPr>
              <a:t>tseh</a:t>
            </a:r>
            <a:r>
              <a:rPr lang="en-US" sz="2800" i="1" u="none" strike="noStrike" dirty="0">
                <a:effectLst/>
              </a:rPr>
              <a:t>'-</a:t>
            </a:r>
            <a:r>
              <a:rPr lang="en-US" sz="2800" i="1" u="none" strike="noStrike" dirty="0" err="1">
                <a:effectLst/>
              </a:rPr>
              <a:t>leth</a:t>
            </a:r>
            <a:r>
              <a:rPr lang="en-US" sz="2800" i="1" u="none" strike="noStrike" dirty="0">
                <a:effectLst/>
              </a:rPr>
              <a:t>)-- Of uncertain derivation; probably meadow saffron.”</a:t>
            </a:r>
          </a:p>
          <a:p>
            <a:pPr marL="685800" lvl="2">
              <a:spcBef>
                <a:spcPts val="1000"/>
              </a:spcBef>
            </a:pPr>
            <a:r>
              <a:rPr lang="en-US" sz="2800" i="1" u="none" strike="noStrike" dirty="0">
                <a:effectLst/>
              </a:rPr>
              <a:t>“The Hebrew word can hardly mean a rose. The LXX, Vulg., and </a:t>
            </a:r>
            <a:r>
              <a:rPr lang="en-US" sz="2800" i="1" u="none" strike="noStrike" dirty="0" err="1">
                <a:effectLst/>
              </a:rPr>
              <a:t>Targ</a:t>
            </a:r>
            <a:r>
              <a:rPr lang="en-US" sz="2800" i="1" u="none" strike="noStrike" dirty="0">
                <a:effectLst/>
              </a:rPr>
              <a:t>. to Isa_35:1 translate it ‘lily,’ but as we have </a:t>
            </a:r>
            <a:r>
              <a:rPr lang="en-US" sz="2800" i="1" u="none" strike="noStrike" dirty="0" err="1">
                <a:effectLst/>
              </a:rPr>
              <a:t>shôshannâh</a:t>
            </a:r>
            <a:r>
              <a:rPr lang="en-US" sz="2800" i="1" u="none" strike="noStrike" dirty="0">
                <a:effectLst/>
              </a:rPr>
              <a:t> for lily in the next clause, it is probably some other flower” </a:t>
            </a:r>
            <a:r>
              <a:rPr lang="en-US" sz="2800" i="1" dirty="0"/>
              <a:t>(</a:t>
            </a:r>
            <a:r>
              <a:rPr lang="en-US" sz="2800" i="1" u="none" strike="noStrike" dirty="0">
                <a:effectLst/>
              </a:rPr>
              <a:t>Cambridge).</a:t>
            </a:r>
          </a:p>
          <a:p>
            <a:pPr marL="685800" lvl="2">
              <a:spcBef>
                <a:spcPts val="1000"/>
              </a:spcBef>
            </a:pPr>
            <a:r>
              <a:rPr lang="en-US" sz="2800" i="1" u="none" strike="noStrike" dirty="0">
                <a:effectLst/>
              </a:rPr>
              <a:t>“I am a mere wild-flower of the plains: a flower found in great profusion” </a:t>
            </a:r>
            <a:r>
              <a:rPr lang="en-US" sz="2800" i="1" dirty="0"/>
              <a:t>(</a:t>
            </a:r>
            <a:r>
              <a:rPr lang="en-US" sz="2800" i="1" u="none" strike="noStrike" dirty="0">
                <a:effectLst/>
              </a:rPr>
              <a:t>Bullinger).</a:t>
            </a:r>
          </a:p>
          <a:p>
            <a:pPr marL="685800" lvl="2">
              <a:spcBef>
                <a:spcPts val="1000"/>
              </a:spcBef>
            </a:pPr>
            <a:r>
              <a:rPr lang="en-US" sz="2800" b="1" i="1" u="none" strike="noStrike" dirty="0">
                <a:effectLst/>
              </a:rPr>
              <a:t>Clarke: </a:t>
            </a:r>
            <a:r>
              <a:rPr lang="en-US" sz="2800" i="1" u="none" strike="noStrike" dirty="0">
                <a:solidFill>
                  <a:schemeClr val="accent1"/>
                </a:solidFill>
                <a:effectLst/>
              </a:rPr>
              <a:t>“She with a becoming modesty, represents her beauty as nothing extraordinary, and compares herself to a common flower of the field.”</a:t>
            </a:r>
          </a:p>
        </p:txBody>
      </p:sp>
    </p:spTree>
    <p:extLst>
      <p:ext uri="{BB962C8B-B14F-4D97-AF65-F5344CB8AC3E}">
        <p14:creationId xmlns:p14="http://schemas.microsoft.com/office/powerpoint/2010/main" val="622316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78880DE-57F3-9154-238D-814E581A8FF5}"/>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913CAC5-595A-C067-EDDE-A45674C200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D709C193-184C-5143-3F16-763739DDFA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50A962A5-8492-9508-56F2-800B0CC545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A7145CAF-22C4-D1A6-BD63-85BCE04D2E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F82A56BB-E715-0C78-0CE0-1DD0F26E8A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35395EA2-DF09-BB18-47A6-E5405ABE3A33}"/>
              </a:ext>
            </a:extLst>
          </p:cNvPr>
          <p:cNvSpPr>
            <a:spLocks noGrp="1"/>
          </p:cNvSpPr>
          <p:nvPr>
            <p:ph type="title"/>
          </p:nvPr>
        </p:nvSpPr>
        <p:spPr>
          <a:xfrm>
            <a:off x="1028699" y="294538"/>
            <a:ext cx="7421963" cy="1033669"/>
          </a:xfrm>
        </p:spPr>
        <p:txBody>
          <a:bodyPr>
            <a:normAutofit/>
          </a:bodyPr>
          <a:lstStyle/>
          <a:p>
            <a:r>
              <a:rPr lang="en-US" sz="3500" u="sng" dirty="0">
                <a:solidFill>
                  <a:srgbClr val="FFFFFF"/>
                </a:solidFill>
              </a:rPr>
              <a:t>Song of Solomon: Chapter 2</a:t>
            </a:r>
          </a:p>
        </p:txBody>
      </p:sp>
      <p:sp>
        <p:nvSpPr>
          <p:cNvPr id="3" name="Content Placeholder 2">
            <a:extLst>
              <a:ext uri="{FF2B5EF4-FFF2-40B4-BE49-F238E27FC236}">
                <a16:creationId xmlns:a16="http://schemas.microsoft.com/office/drawing/2014/main" id="{89417750-EE47-2FA3-974E-A763B6B17A56}"/>
              </a:ext>
            </a:extLst>
          </p:cNvPr>
          <p:cNvSpPr>
            <a:spLocks noGrp="1"/>
          </p:cNvSpPr>
          <p:nvPr>
            <p:ph idx="1"/>
          </p:nvPr>
        </p:nvSpPr>
        <p:spPr>
          <a:xfrm>
            <a:off x="344513" y="1590741"/>
            <a:ext cx="8494688" cy="4972721"/>
          </a:xfrm>
        </p:spPr>
        <p:txBody>
          <a:bodyPr anchor="ctr">
            <a:normAutofit fontScale="77500" lnSpcReduction="20000"/>
          </a:bodyPr>
          <a:lstStyle/>
          <a:p>
            <a:pPr marL="0" indent="0" algn="l">
              <a:buNone/>
            </a:pPr>
            <a:r>
              <a:rPr lang="en-US" sz="3100" b="1" i="0" u="none" strike="noStrike" dirty="0">
                <a:effectLst/>
              </a:rPr>
              <a:t>1 I </a:t>
            </a:r>
            <a:r>
              <a:rPr lang="en-US" sz="3100" b="1" i="1" u="none" strike="noStrike" dirty="0">
                <a:effectLst/>
              </a:rPr>
              <a:t>am</a:t>
            </a:r>
            <a:r>
              <a:rPr lang="en-US" sz="3100" b="1" i="0" u="none" strike="noStrike" dirty="0">
                <a:effectLst/>
              </a:rPr>
              <a:t> the </a:t>
            </a:r>
            <a:r>
              <a:rPr lang="en-US" sz="3100" b="1" i="0" u="none" strike="noStrike" dirty="0">
                <a:solidFill>
                  <a:schemeClr val="accent1"/>
                </a:solidFill>
                <a:effectLst/>
              </a:rPr>
              <a:t>rose</a:t>
            </a:r>
            <a:r>
              <a:rPr lang="en-US" sz="3100" b="1" i="0" u="none" strike="noStrike" dirty="0">
                <a:effectLst/>
              </a:rPr>
              <a:t> of </a:t>
            </a:r>
            <a:r>
              <a:rPr lang="en-US" sz="3100" b="1" i="0" u="none" strike="noStrike" dirty="0">
                <a:solidFill>
                  <a:schemeClr val="accent1"/>
                </a:solidFill>
                <a:effectLst/>
              </a:rPr>
              <a:t>Sharon</a:t>
            </a:r>
            <a:r>
              <a:rPr lang="en-US" sz="3100" b="1" i="0" u="none" strike="noStrike" dirty="0">
                <a:effectLst/>
              </a:rPr>
              <a:t>, </a:t>
            </a:r>
            <a:r>
              <a:rPr lang="en-US" sz="3100" b="1" i="1" u="none" strike="noStrike" dirty="0">
                <a:effectLst/>
              </a:rPr>
              <a:t>And</a:t>
            </a:r>
            <a:r>
              <a:rPr lang="en-US" sz="3100" b="1" i="0" u="none" strike="noStrike" dirty="0">
                <a:effectLst/>
              </a:rPr>
              <a:t> the lily of the valleys.</a:t>
            </a:r>
          </a:p>
          <a:p>
            <a:pPr marL="0" indent="0" algn="l">
              <a:buNone/>
            </a:pPr>
            <a:r>
              <a:rPr lang="en-US" sz="3100" b="1" i="0" u="none" strike="noStrike" dirty="0">
                <a:effectLst/>
              </a:rPr>
              <a:t>2 Like a </a:t>
            </a:r>
            <a:r>
              <a:rPr lang="en-US" sz="3100" b="1" i="0" u="none" strike="noStrike" dirty="0">
                <a:solidFill>
                  <a:schemeClr val="accent1"/>
                </a:solidFill>
                <a:effectLst/>
              </a:rPr>
              <a:t>lily </a:t>
            </a:r>
            <a:r>
              <a:rPr lang="en-US" sz="3100" b="1" i="0" u="none" strike="noStrike" dirty="0">
                <a:effectLst/>
              </a:rPr>
              <a:t>among thorns, So is my love among the daughters.</a:t>
            </a:r>
          </a:p>
          <a:p>
            <a:pPr marL="0" lvl="1" indent="0">
              <a:spcBef>
                <a:spcPts val="1000"/>
              </a:spcBef>
              <a:buNone/>
            </a:pPr>
            <a:endParaRPr lang="en-US" sz="2800" i="1" u="none" strike="noStrike" dirty="0">
              <a:effectLst/>
            </a:endParaRPr>
          </a:p>
          <a:p>
            <a:r>
              <a:rPr lang="en-US" b="1" i="1" dirty="0">
                <a:solidFill>
                  <a:schemeClr val="accent1"/>
                </a:solidFill>
              </a:rPr>
              <a:t>Sharon: </a:t>
            </a:r>
            <a:r>
              <a:rPr lang="en-US" i="1" dirty="0"/>
              <a:t>“Designates a flowery district, which extends from the foot of Carmel, and slopes gently towards the Mediterranean. Cf. Isaiah 35:2” (</a:t>
            </a:r>
            <a:r>
              <a:rPr lang="en-US" i="1" dirty="0" err="1"/>
              <a:t>Reville</a:t>
            </a:r>
            <a:r>
              <a:rPr lang="en-US" i="1" dirty="0"/>
              <a:t>).</a:t>
            </a:r>
          </a:p>
          <a:p>
            <a:r>
              <a:rPr lang="en-US" b="1" i="1" u="none" strike="noStrike" dirty="0">
                <a:solidFill>
                  <a:schemeClr val="accent1"/>
                </a:solidFill>
                <a:effectLst/>
              </a:rPr>
              <a:t>Lily: </a:t>
            </a:r>
            <a:r>
              <a:rPr lang="en-US" i="1" u="none" strike="noStrike" dirty="0">
                <a:effectLst/>
              </a:rPr>
              <a:t>Cambridge Bible identifies it with identifies it with Anemone coronaria. </a:t>
            </a:r>
            <a:r>
              <a:rPr lang="en-US" i="1" u="none" strike="noStrike" dirty="0">
                <a:solidFill>
                  <a:schemeClr val="accent1"/>
                </a:solidFill>
                <a:effectLst/>
              </a:rPr>
              <a:t>“It is found everywhere, on all soils and in all situations.”</a:t>
            </a:r>
          </a:p>
          <a:p>
            <a:pPr lvl="1"/>
            <a:r>
              <a:rPr lang="en-US" sz="2800" i="1" u="none" strike="noStrike" dirty="0">
                <a:effectLst/>
              </a:rPr>
              <a:t>Seems clear these are self-descriptions from the Shulamite. </a:t>
            </a:r>
            <a:r>
              <a:rPr lang="en-US" sz="2800" i="1" u="none" strike="noStrike" dirty="0">
                <a:solidFill>
                  <a:schemeClr val="accent1"/>
                </a:solidFill>
                <a:effectLst/>
              </a:rPr>
              <a:t>NOT a boast, but a statement of self-deprecation. A moment of self-consciousness, self-doubt.</a:t>
            </a:r>
          </a:p>
          <a:p>
            <a:pPr lvl="1"/>
            <a:r>
              <a:rPr lang="en-US" sz="2800" i="1" u="none" strike="noStrike" dirty="0">
                <a:effectLst/>
              </a:rPr>
              <a:t>This self-deprecating statement may grow out of the King’s efforts to change her.  Her experience in Solomon’s house makes her feel acutely </a:t>
            </a:r>
            <a:r>
              <a:rPr lang="en-US" sz="2800" i="1" u="none" strike="noStrike" dirty="0">
                <a:solidFill>
                  <a:schemeClr val="accent1"/>
                </a:solidFill>
                <a:effectLst/>
              </a:rPr>
              <a:t>out of place.</a:t>
            </a:r>
          </a:p>
          <a:p>
            <a:pPr lvl="1"/>
            <a:r>
              <a:rPr lang="en-US" sz="2800" b="1" i="1" u="none" strike="noStrike" dirty="0">
                <a:effectLst/>
              </a:rPr>
              <a:t>In a sense, she is “out of place,” but NOT inferior!</a:t>
            </a:r>
          </a:p>
        </p:txBody>
      </p:sp>
    </p:spTree>
    <p:extLst>
      <p:ext uri="{BB962C8B-B14F-4D97-AF65-F5344CB8AC3E}">
        <p14:creationId xmlns:p14="http://schemas.microsoft.com/office/powerpoint/2010/main" val="968354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C993932-57C6-FE53-EC0F-8D7838BB481B}"/>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50728B8-3EAA-CB11-FCFD-5FF6385564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6CF1EBFD-72E4-8DBA-14FC-497FC5CCB4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5FE73F6C-1105-42C4-5BB8-FAD63CE199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45D7F807-E159-7CDB-6F17-4E528734E5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7118CC72-50C5-F7CF-3EC7-C339EA38F0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153317D9-77D1-CBF6-D728-E2F468DEF4E3}"/>
              </a:ext>
            </a:extLst>
          </p:cNvPr>
          <p:cNvSpPr>
            <a:spLocks noGrp="1"/>
          </p:cNvSpPr>
          <p:nvPr>
            <p:ph type="title"/>
          </p:nvPr>
        </p:nvSpPr>
        <p:spPr>
          <a:xfrm>
            <a:off x="1028699" y="294538"/>
            <a:ext cx="7421963" cy="1033669"/>
          </a:xfrm>
        </p:spPr>
        <p:txBody>
          <a:bodyPr>
            <a:normAutofit/>
          </a:bodyPr>
          <a:lstStyle/>
          <a:p>
            <a:r>
              <a:rPr lang="en-US" sz="3500" u="sng" dirty="0">
                <a:solidFill>
                  <a:srgbClr val="FFFFFF"/>
                </a:solidFill>
              </a:rPr>
              <a:t>Song of Solomon: Chapter 2</a:t>
            </a:r>
          </a:p>
        </p:txBody>
      </p:sp>
      <p:sp>
        <p:nvSpPr>
          <p:cNvPr id="3" name="Content Placeholder 2">
            <a:extLst>
              <a:ext uri="{FF2B5EF4-FFF2-40B4-BE49-F238E27FC236}">
                <a16:creationId xmlns:a16="http://schemas.microsoft.com/office/drawing/2014/main" id="{45BE39A3-8ADB-F9C1-A5A2-C35B8ED6A119}"/>
              </a:ext>
            </a:extLst>
          </p:cNvPr>
          <p:cNvSpPr>
            <a:spLocks noGrp="1"/>
          </p:cNvSpPr>
          <p:nvPr>
            <p:ph idx="1"/>
          </p:nvPr>
        </p:nvSpPr>
        <p:spPr>
          <a:xfrm>
            <a:off x="344513" y="1710813"/>
            <a:ext cx="8494688" cy="3840901"/>
          </a:xfrm>
        </p:spPr>
        <p:txBody>
          <a:bodyPr anchor="ctr">
            <a:normAutofit lnSpcReduction="10000"/>
          </a:bodyPr>
          <a:lstStyle/>
          <a:p>
            <a:pPr marL="0" indent="0" algn="l">
              <a:buNone/>
            </a:pPr>
            <a:r>
              <a:rPr lang="en-US" sz="2400" b="1" i="0" u="none" strike="noStrike" dirty="0">
                <a:effectLst/>
              </a:rPr>
              <a:t>1 I </a:t>
            </a:r>
            <a:r>
              <a:rPr lang="en-US" sz="2400" b="1" i="1" u="none" strike="noStrike" dirty="0">
                <a:effectLst/>
              </a:rPr>
              <a:t>am</a:t>
            </a:r>
            <a:r>
              <a:rPr lang="en-US" sz="2400" b="1" i="0" u="none" strike="noStrike" dirty="0">
                <a:effectLst/>
              </a:rPr>
              <a:t> the rose of Sharon, </a:t>
            </a:r>
            <a:r>
              <a:rPr lang="en-US" sz="2400" b="1" i="1" u="none" strike="noStrike" dirty="0">
                <a:effectLst/>
              </a:rPr>
              <a:t>And</a:t>
            </a:r>
            <a:r>
              <a:rPr lang="en-US" sz="2400" b="1" i="0" u="none" strike="noStrike" dirty="0">
                <a:effectLst/>
              </a:rPr>
              <a:t> the lily of the valleys.</a:t>
            </a:r>
          </a:p>
          <a:p>
            <a:pPr marL="0" indent="0" algn="l">
              <a:buNone/>
            </a:pPr>
            <a:r>
              <a:rPr lang="en-US" sz="2400" b="1" i="0" u="none" strike="noStrike" dirty="0">
                <a:effectLst/>
              </a:rPr>
              <a:t>2 </a:t>
            </a:r>
            <a:r>
              <a:rPr lang="en-US" sz="2400" b="1" i="0" u="none" strike="noStrike" dirty="0">
                <a:solidFill>
                  <a:schemeClr val="accent1"/>
                </a:solidFill>
                <a:effectLst/>
              </a:rPr>
              <a:t>Like a lily among thorns, So is my love among the daughters.</a:t>
            </a:r>
          </a:p>
          <a:p>
            <a:pPr marL="0" indent="0" algn="l">
              <a:buNone/>
            </a:pPr>
            <a:endParaRPr lang="en-US" sz="2200" b="1" dirty="0"/>
          </a:p>
          <a:p>
            <a:r>
              <a:rPr lang="en-US" sz="2200" i="1" dirty="0">
                <a:effectLst/>
              </a:rPr>
              <a:t>Her </a:t>
            </a:r>
            <a:r>
              <a:rPr lang="en-US" sz="2200" i="1" dirty="0">
                <a:solidFill>
                  <a:schemeClr val="accent1"/>
                </a:solidFill>
                <a:effectLst/>
              </a:rPr>
              <a:t>shepherd lover </a:t>
            </a:r>
            <a:r>
              <a:rPr lang="en-US" sz="2200" i="1" dirty="0">
                <a:effectLst/>
              </a:rPr>
              <a:t>will not</a:t>
            </a:r>
            <a:r>
              <a:rPr lang="en-US" sz="2200" i="1" dirty="0"/>
              <a:t> </a:t>
            </a:r>
            <a:r>
              <a:rPr lang="en-US" sz="2200" i="1" dirty="0">
                <a:effectLst/>
              </a:rPr>
              <a:t>accept her disparagement of herself. She stands out above other women as a lily stands out among thorns. (</a:t>
            </a:r>
            <a:r>
              <a:rPr lang="en-US" sz="2200" b="1" i="1" dirty="0">
                <a:effectLst/>
              </a:rPr>
              <a:t>Waldron</a:t>
            </a:r>
            <a:r>
              <a:rPr lang="en-US" sz="2200" i="1" dirty="0">
                <a:effectLst/>
              </a:rPr>
              <a:t>)</a:t>
            </a:r>
          </a:p>
          <a:p>
            <a:r>
              <a:rPr lang="en-US" sz="2200" i="1" dirty="0">
                <a:effectLst/>
              </a:rPr>
              <a:t>She </a:t>
            </a:r>
            <a:r>
              <a:rPr lang="en-US" sz="2200" i="1" dirty="0">
                <a:solidFill>
                  <a:schemeClr val="accent1"/>
                </a:solidFill>
                <a:effectLst/>
              </a:rPr>
              <a:t>knows </a:t>
            </a:r>
            <a:r>
              <a:rPr lang="en-US" sz="2200" i="1" dirty="0">
                <a:effectLst/>
              </a:rPr>
              <a:t>she is SUPREMELY VALUED in the eyes of her Beloved. She is BEYOND comparison to him! Importance of protecting a woman’s self-esteem. (</a:t>
            </a:r>
            <a:r>
              <a:rPr lang="en-US" sz="2200" i="1" dirty="0">
                <a:solidFill>
                  <a:schemeClr val="accent1"/>
                </a:solidFill>
                <a:effectLst/>
              </a:rPr>
              <a:t>Fathers, husbands can BUILD OR DESTROY self-respect, self-worth, </a:t>
            </a:r>
            <a:r>
              <a:rPr lang="en-US" sz="2200" b="1" i="1" dirty="0">
                <a:solidFill>
                  <a:schemeClr val="accent1"/>
                </a:solidFill>
                <a:effectLst/>
              </a:rPr>
              <a:t>Wes Brown</a:t>
            </a:r>
            <a:r>
              <a:rPr lang="en-US" sz="2200" i="1" dirty="0">
                <a:effectLst/>
              </a:rPr>
              <a:t>).</a:t>
            </a:r>
          </a:p>
        </p:txBody>
      </p:sp>
    </p:spTree>
    <p:extLst>
      <p:ext uri="{BB962C8B-B14F-4D97-AF65-F5344CB8AC3E}">
        <p14:creationId xmlns:p14="http://schemas.microsoft.com/office/powerpoint/2010/main" val="203549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4EF0975-9C8F-E85E-847C-0E7DF5652E22}"/>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D4171C5-3FFA-394E-D78F-5BAD8AF836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CF129E65-01A0-3E92-8FFF-2CF1265CF1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C7DB6FDC-2E55-0D4A-DB06-B4C6555B42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CD58A695-8029-003B-6B45-E3B4198474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9EA436A5-F408-29F1-5533-FECEAC183B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11C768FC-B1F1-1CCB-8026-886D2F6F6E52}"/>
              </a:ext>
            </a:extLst>
          </p:cNvPr>
          <p:cNvSpPr>
            <a:spLocks noGrp="1"/>
          </p:cNvSpPr>
          <p:nvPr>
            <p:ph type="title"/>
          </p:nvPr>
        </p:nvSpPr>
        <p:spPr>
          <a:xfrm>
            <a:off x="1028699" y="294538"/>
            <a:ext cx="7421963" cy="1033669"/>
          </a:xfrm>
        </p:spPr>
        <p:txBody>
          <a:bodyPr>
            <a:normAutofit/>
          </a:bodyPr>
          <a:lstStyle/>
          <a:p>
            <a:r>
              <a:rPr lang="en-US" sz="3500" u="sng" dirty="0">
                <a:solidFill>
                  <a:srgbClr val="FFFFFF"/>
                </a:solidFill>
              </a:rPr>
              <a:t>Song of Solomon: Chapter 2</a:t>
            </a:r>
          </a:p>
        </p:txBody>
      </p:sp>
      <p:sp>
        <p:nvSpPr>
          <p:cNvPr id="3" name="Content Placeholder 2">
            <a:extLst>
              <a:ext uri="{FF2B5EF4-FFF2-40B4-BE49-F238E27FC236}">
                <a16:creationId xmlns:a16="http://schemas.microsoft.com/office/drawing/2014/main" id="{0C04C1CB-E605-0949-38E2-A45C0CAC786A}"/>
              </a:ext>
            </a:extLst>
          </p:cNvPr>
          <p:cNvSpPr>
            <a:spLocks noGrp="1"/>
          </p:cNvSpPr>
          <p:nvPr>
            <p:ph idx="1"/>
          </p:nvPr>
        </p:nvSpPr>
        <p:spPr>
          <a:xfrm>
            <a:off x="344513" y="1710813"/>
            <a:ext cx="8494688" cy="4852649"/>
          </a:xfrm>
        </p:spPr>
        <p:txBody>
          <a:bodyPr anchor="ctr">
            <a:normAutofit fontScale="92500" lnSpcReduction="10000"/>
          </a:bodyPr>
          <a:lstStyle/>
          <a:p>
            <a:pPr marL="0" indent="0" algn="l">
              <a:buNone/>
            </a:pPr>
            <a:r>
              <a:rPr lang="en-US" b="1" u="none" strike="noStrike" dirty="0">
                <a:effectLst/>
                <a:latin typeface="Inter"/>
              </a:rPr>
              <a:t>3 </a:t>
            </a:r>
            <a:r>
              <a:rPr lang="en-US" b="1" u="none" strike="noStrike" dirty="0">
                <a:solidFill>
                  <a:schemeClr val="accent1"/>
                </a:solidFill>
                <a:effectLst/>
                <a:latin typeface="Inter"/>
              </a:rPr>
              <a:t>Like an apple tree </a:t>
            </a:r>
            <a:r>
              <a:rPr lang="en-US" b="1" u="none" strike="noStrike" dirty="0">
                <a:effectLst/>
                <a:latin typeface="Inter"/>
              </a:rPr>
              <a:t>among the trees of the woods, So is my beloved among the sons. I sat down in his shade with great delight, And his fruit was sweet to my taste. </a:t>
            </a:r>
          </a:p>
          <a:p>
            <a:pPr marL="0" indent="0" algn="l">
              <a:buNone/>
            </a:pPr>
            <a:r>
              <a:rPr lang="en-US" b="1" u="none" strike="noStrike" dirty="0">
                <a:effectLst/>
                <a:latin typeface="Inter"/>
              </a:rPr>
              <a:t>4 He brought me to the banqueting house, And his banner over me was love.</a:t>
            </a:r>
          </a:p>
          <a:p>
            <a:pPr marL="0" indent="0" algn="l">
              <a:buNone/>
            </a:pPr>
            <a:r>
              <a:rPr lang="en-US" b="1" u="none" strike="noStrike" dirty="0">
                <a:effectLst/>
                <a:latin typeface="Inter"/>
              </a:rPr>
              <a:t>5 Sustain me with cakes of raisins, Refresh me with apples, For I am lovesick.</a:t>
            </a:r>
          </a:p>
          <a:p>
            <a:pPr marL="0" indent="0" algn="l">
              <a:buNone/>
            </a:pPr>
            <a:r>
              <a:rPr lang="en-US" b="1" u="none" strike="noStrike" dirty="0">
                <a:effectLst/>
                <a:latin typeface="Inter"/>
              </a:rPr>
              <a:t>6 His left hand is under my head, And his right hand embraces me.</a:t>
            </a:r>
          </a:p>
          <a:p>
            <a:pPr marL="0" indent="0" algn="l">
              <a:buNone/>
            </a:pPr>
            <a:r>
              <a:rPr lang="en-US" b="1" u="none" strike="noStrike" dirty="0">
                <a:effectLst/>
                <a:latin typeface="Inter"/>
              </a:rPr>
              <a:t>7 I charge you, O daughters of Jerusalem, By the gazelles or by the does of the field, Do not stir up nor awaken love Until it pleases.</a:t>
            </a:r>
          </a:p>
        </p:txBody>
      </p:sp>
    </p:spTree>
    <p:extLst>
      <p:ext uri="{BB962C8B-B14F-4D97-AF65-F5344CB8AC3E}">
        <p14:creationId xmlns:p14="http://schemas.microsoft.com/office/powerpoint/2010/main" val="2257314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B2BD7-E4EF-555C-7F18-DA078373A3BE}"/>
              </a:ext>
            </a:extLst>
          </p:cNvPr>
          <p:cNvSpPr>
            <a:spLocks noGrp="1"/>
          </p:cNvSpPr>
          <p:nvPr>
            <p:ph type="title"/>
          </p:nvPr>
        </p:nvSpPr>
        <p:spPr>
          <a:xfrm>
            <a:off x="446314" y="741392"/>
            <a:ext cx="3080657" cy="804380"/>
          </a:xfrm>
          <a:ln>
            <a:solidFill>
              <a:schemeClr val="accent1"/>
            </a:solidFill>
          </a:ln>
        </p:spPr>
        <p:txBody>
          <a:bodyPr anchor="b">
            <a:normAutofit/>
          </a:bodyPr>
          <a:lstStyle/>
          <a:p>
            <a:r>
              <a:rPr lang="en-US" sz="2400" b="1" dirty="0">
                <a:solidFill>
                  <a:schemeClr val="accent1"/>
                </a:solidFill>
              </a:rPr>
              <a:t>Like an apple tree… So is my beloved</a:t>
            </a:r>
          </a:p>
        </p:txBody>
      </p:sp>
      <p:sp>
        <p:nvSpPr>
          <p:cNvPr id="3" name="Content Placeholder 2">
            <a:extLst>
              <a:ext uri="{FF2B5EF4-FFF2-40B4-BE49-F238E27FC236}">
                <a16:creationId xmlns:a16="http://schemas.microsoft.com/office/drawing/2014/main" id="{FE91B999-2CC4-E0BC-7682-A17304D2B846}"/>
              </a:ext>
            </a:extLst>
          </p:cNvPr>
          <p:cNvSpPr>
            <a:spLocks noGrp="1"/>
          </p:cNvSpPr>
          <p:nvPr>
            <p:ph idx="1"/>
          </p:nvPr>
        </p:nvSpPr>
        <p:spPr>
          <a:xfrm>
            <a:off x="446314" y="1926771"/>
            <a:ext cx="3080657" cy="4054537"/>
          </a:xfrm>
          <a:ln>
            <a:solidFill>
              <a:schemeClr val="accent1"/>
            </a:solidFill>
          </a:ln>
        </p:spPr>
        <p:txBody>
          <a:bodyPr anchor="t">
            <a:normAutofit fontScale="92500"/>
          </a:bodyPr>
          <a:lstStyle/>
          <a:p>
            <a:r>
              <a:rPr lang="en-US" sz="2400" i="1" dirty="0"/>
              <a:t>Shade &amp; Sweetness!</a:t>
            </a:r>
          </a:p>
          <a:p>
            <a:r>
              <a:rPr lang="en-US" sz="2400" b="1" i="1" dirty="0">
                <a:solidFill>
                  <a:schemeClr val="accent1"/>
                </a:solidFill>
              </a:rPr>
              <a:t>Women value being protected and treasured. </a:t>
            </a:r>
          </a:p>
          <a:p>
            <a:r>
              <a:rPr lang="en-US" sz="2400" i="1" dirty="0"/>
              <a:t>“Women boast, not about what they have done for their man, but what HE has done for her!” (WB)</a:t>
            </a:r>
          </a:p>
          <a:p>
            <a:r>
              <a:rPr lang="en-US" sz="2400" i="1" dirty="0">
                <a:solidFill>
                  <a:schemeClr val="accent1"/>
                </a:solidFill>
              </a:rPr>
              <a:t>With the beloved is safety and happiness.</a:t>
            </a:r>
          </a:p>
          <a:p>
            <a:endParaRPr lang="en-US" sz="1700" dirty="0"/>
          </a:p>
        </p:txBody>
      </p:sp>
      <p:pic>
        <p:nvPicPr>
          <p:cNvPr id="1026" name="Picture 2" descr="A Yorkshire Memoir: The Old Apple Tree">
            <a:extLst>
              <a:ext uri="{FF2B5EF4-FFF2-40B4-BE49-F238E27FC236}">
                <a16:creationId xmlns:a16="http://schemas.microsoft.com/office/drawing/2014/main" id="{2E90D444-61CB-D3AF-D5DB-13D4ADFFE29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179" r="24543"/>
          <a:stretch/>
        </p:blipFill>
        <p:spPr bwMode="auto">
          <a:xfrm>
            <a:off x="3815044" y="10"/>
            <a:ext cx="5328955" cy="6857990"/>
          </a:xfrm>
          <a:prstGeom prst="rect">
            <a:avLst/>
          </a:prstGeom>
          <a:noFill/>
          <a:extLst>
            <a:ext uri="{909E8E84-426E-40DD-AFC4-6F175D3DCCD1}">
              <a14:hiddenFill xmlns:a14="http://schemas.microsoft.com/office/drawing/2010/main">
                <a:solidFill>
                  <a:srgbClr val="FFFFFF"/>
                </a:solidFill>
              </a14:hiddenFill>
            </a:ext>
          </a:extLst>
        </p:spPr>
      </p:pic>
      <p:grpSp>
        <p:nvGrpSpPr>
          <p:cNvPr id="1031" name="Group 1030">
            <a:extLst>
              <a:ext uri="{FF2B5EF4-FFF2-40B4-BE49-F238E27FC236}">
                <a16:creationId xmlns:a16="http://schemas.microsoft.com/office/drawing/2014/main" id="{A5AFD70F-20E3-55D2-E154-7D4FACFBB0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051478" y="0"/>
            <a:ext cx="92522" cy="6858000"/>
            <a:chOff x="12068638" y="0"/>
            <a:chExt cx="123362" cy="6858000"/>
          </a:xfrm>
        </p:grpSpPr>
        <p:sp>
          <p:nvSpPr>
            <p:cNvPr id="1032" name="Rectangle 1031">
              <a:extLst>
                <a:ext uri="{FF2B5EF4-FFF2-40B4-BE49-F238E27FC236}">
                  <a16:creationId xmlns:a16="http://schemas.microsoft.com/office/drawing/2014/main" id="{2FBDB812-268E-7EC5-B48A-7522718164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EDA30E18-AA70-D998-AAFC-727CB0367F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0906130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E658EF3-A995-B8C0-9BB4-9B8149E975FF}"/>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6618585-717A-D1A9-964F-06BAA03F2D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6116DBE1-FF8C-F075-B548-7D66DDBDF7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CC147A66-1CC2-FDFF-979B-D1DDE6EC60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622A9735-2AB6-C4F2-9202-7D7C7AEB96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5810E2A2-FA79-5DB6-82BB-E1416F6F67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9CD4D80F-305B-486A-5F28-C75D652BBA91}"/>
              </a:ext>
            </a:extLst>
          </p:cNvPr>
          <p:cNvSpPr>
            <a:spLocks noGrp="1"/>
          </p:cNvSpPr>
          <p:nvPr>
            <p:ph type="title"/>
          </p:nvPr>
        </p:nvSpPr>
        <p:spPr>
          <a:xfrm>
            <a:off x="1028699" y="294538"/>
            <a:ext cx="7421963" cy="1033669"/>
          </a:xfrm>
        </p:spPr>
        <p:txBody>
          <a:bodyPr>
            <a:normAutofit/>
          </a:bodyPr>
          <a:lstStyle/>
          <a:p>
            <a:r>
              <a:rPr lang="en-US" sz="3500" u="sng" dirty="0">
                <a:solidFill>
                  <a:srgbClr val="FFFFFF"/>
                </a:solidFill>
              </a:rPr>
              <a:t>Song of Solomon: Chapter 2</a:t>
            </a:r>
          </a:p>
        </p:txBody>
      </p:sp>
      <p:sp>
        <p:nvSpPr>
          <p:cNvPr id="3" name="Content Placeholder 2">
            <a:extLst>
              <a:ext uri="{FF2B5EF4-FFF2-40B4-BE49-F238E27FC236}">
                <a16:creationId xmlns:a16="http://schemas.microsoft.com/office/drawing/2014/main" id="{DAE5FB28-6DFE-ACA0-20AE-32FD9D0B40A5}"/>
              </a:ext>
            </a:extLst>
          </p:cNvPr>
          <p:cNvSpPr>
            <a:spLocks noGrp="1"/>
          </p:cNvSpPr>
          <p:nvPr>
            <p:ph idx="1"/>
          </p:nvPr>
        </p:nvSpPr>
        <p:spPr>
          <a:xfrm>
            <a:off x="344513" y="1710813"/>
            <a:ext cx="8494688" cy="4852649"/>
          </a:xfrm>
        </p:spPr>
        <p:txBody>
          <a:bodyPr anchor="ctr">
            <a:normAutofit fontScale="92500" lnSpcReduction="10000"/>
          </a:bodyPr>
          <a:lstStyle/>
          <a:p>
            <a:pPr marL="0" indent="0" algn="l">
              <a:buNone/>
            </a:pPr>
            <a:r>
              <a:rPr lang="en-US" b="1" u="none" strike="noStrike" dirty="0">
                <a:effectLst/>
                <a:latin typeface="Inter"/>
              </a:rPr>
              <a:t>3 Like an apple tree among the trees of the woods, So is my beloved among the sons. I sat down in his shade with great delight, And his fruit was sweet to my taste. </a:t>
            </a:r>
          </a:p>
          <a:p>
            <a:pPr marL="0" indent="0" algn="l">
              <a:buNone/>
            </a:pPr>
            <a:r>
              <a:rPr lang="en-US" b="1" u="none" strike="noStrike" dirty="0">
                <a:effectLst/>
                <a:latin typeface="Inter"/>
              </a:rPr>
              <a:t>4 </a:t>
            </a:r>
            <a:r>
              <a:rPr lang="en-US" b="1" u="none" strike="noStrike" dirty="0">
                <a:solidFill>
                  <a:schemeClr val="accent1"/>
                </a:solidFill>
                <a:effectLst/>
                <a:latin typeface="Inter"/>
              </a:rPr>
              <a:t>He brought me to the banqueting house, And his banner over me was love</a:t>
            </a:r>
            <a:r>
              <a:rPr lang="en-US" b="1" u="none" strike="noStrike" dirty="0">
                <a:effectLst/>
                <a:latin typeface="Inter"/>
              </a:rPr>
              <a:t>.</a:t>
            </a:r>
          </a:p>
          <a:p>
            <a:pPr marL="0" indent="0" algn="l">
              <a:buNone/>
            </a:pPr>
            <a:r>
              <a:rPr lang="en-US" b="1" u="none" strike="noStrike" dirty="0">
                <a:effectLst/>
                <a:latin typeface="Inter"/>
              </a:rPr>
              <a:t>5 Sustain me with cakes of raisins, Refresh me with apples, For I am lovesick.</a:t>
            </a:r>
          </a:p>
          <a:p>
            <a:pPr marL="0" indent="0" algn="l">
              <a:buNone/>
            </a:pPr>
            <a:r>
              <a:rPr lang="en-US" b="1" u="none" strike="noStrike" dirty="0">
                <a:effectLst/>
                <a:latin typeface="Inter"/>
              </a:rPr>
              <a:t>6 His left hand is under my head, And his right hand embraces me.</a:t>
            </a:r>
          </a:p>
          <a:p>
            <a:pPr marL="0" indent="0" algn="l">
              <a:buNone/>
            </a:pPr>
            <a:r>
              <a:rPr lang="en-US" b="1" u="none" strike="noStrike" dirty="0">
                <a:effectLst/>
                <a:latin typeface="Inter"/>
              </a:rPr>
              <a:t>7 I charge you, O daughters of Jerusalem, By the gazelles or by the does of the field, Do not stir up nor awaken love Until it pleases.</a:t>
            </a:r>
          </a:p>
        </p:txBody>
      </p:sp>
    </p:spTree>
    <p:extLst>
      <p:ext uri="{BB962C8B-B14F-4D97-AF65-F5344CB8AC3E}">
        <p14:creationId xmlns:p14="http://schemas.microsoft.com/office/powerpoint/2010/main" val="3918984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A015643-7410-BF29-7297-0219E64E8E40}"/>
              </a:ext>
            </a:extLst>
          </p:cNvPr>
          <p:cNvSpPr>
            <a:spLocks noGrp="1"/>
          </p:cNvSpPr>
          <p:nvPr>
            <p:ph type="title"/>
          </p:nvPr>
        </p:nvSpPr>
        <p:spPr>
          <a:xfrm>
            <a:off x="358903" y="502022"/>
            <a:ext cx="4398154" cy="1000208"/>
          </a:xfrm>
          <a:ln>
            <a:solidFill>
              <a:schemeClr val="tx1"/>
            </a:solidFill>
          </a:ln>
        </p:spPr>
        <p:txBody>
          <a:bodyPr anchor="b">
            <a:normAutofit fontScale="90000"/>
          </a:bodyPr>
          <a:lstStyle/>
          <a:p>
            <a:r>
              <a:rPr lang="en-US" sz="3500" b="1" dirty="0">
                <a:solidFill>
                  <a:schemeClr val="accent1"/>
                </a:solidFill>
              </a:rPr>
              <a:t>… And his banner over me was love.</a:t>
            </a:r>
          </a:p>
        </p:txBody>
      </p:sp>
      <p:sp>
        <p:nvSpPr>
          <p:cNvPr id="3" name="Content Placeholder 2">
            <a:extLst>
              <a:ext uri="{FF2B5EF4-FFF2-40B4-BE49-F238E27FC236}">
                <a16:creationId xmlns:a16="http://schemas.microsoft.com/office/drawing/2014/main" id="{52722BB7-AAE9-EC31-AF2C-C8AB76BC5886}"/>
              </a:ext>
            </a:extLst>
          </p:cNvPr>
          <p:cNvSpPr>
            <a:spLocks noGrp="1"/>
          </p:cNvSpPr>
          <p:nvPr>
            <p:ph idx="1"/>
          </p:nvPr>
        </p:nvSpPr>
        <p:spPr>
          <a:xfrm>
            <a:off x="358903" y="1761216"/>
            <a:ext cx="4398154" cy="4179761"/>
          </a:xfrm>
          <a:ln>
            <a:solidFill>
              <a:schemeClr val="accent1"/>
            </a:solidFill>
          </a:ln>
        </p:spPr>
        <p:txBody>
          <a:bodyPr anchor="t">
            <a:noAutofit/>
          </a:bodyPr>
          <a:lstStyle/>
          <a:p>
            <a:r>
              <a:rPr lang="en-US" sz="2000" b="1" dirty="0"/>
              <a:t>What is the “banner” over our mate/spouse?</a:t>
            </a:r>
          </a:p>
          <a:p>
            <a:pPr lvl="1"/>
            <a:r>
              <a:rPr lang="en-US" sz="1800" i="1" dirty="0">
                <a:solidFill>
                  <a:schemeClr val="accent1"/>
                </a:solidFill>
              </a:rPr>
              <a:t>More than mere physical attraction (outward beauty is temporal). More than possessiveness (self-centered).</a:t>
            </a:r>
          </a:p>
          <a:p>
            <a:pPr lvl="1"/>
            <a:r>
              <a:rPr lang="en-US" sz="1800" i="1" dirty="0">
                <a:solidFill>
                  <a:schemeClr val="accent1"/>
                </a:solidFill>
              </a:rPr>
              <a:t>Love is selfless, deep, sacrificial, consistent. Cf. prevalence of abuse (mental, physical, verbal, emotional, financial).</a:t>
            </a:r>
          </a:p>
          <a:p>
            <a:pPr lvl="1"/>
            <a:r>
              <a:rPr lang="en-US" sz="1800" i="1" dirty="0">
                <a:solidFill>
                  <a:schemeClr val="accent1"/>
                </a:solidFill>
              </a:rPr>
              <a:t>Research shows that abusive behavior is most always displayed EARLY in a relationship.</a:t>
            </a:r>
          </a:p>
          <a:p>
            <a:r>
              <a:rPr lang="en-US" sz="2000" b="1" dirty="0"/>
              <a:t>Contrast with the material splendor &amp; finery of Solomon.</a:t>
            </a:r>
          </a:p>
        </p:txBody>
      </p:sp>
      <p:pic>
        <p:nvPicPr>
          <p:cNvPr id="2050" name="Picture 2" descr="3-Minute Bible Studies: His Banner Over ...">
            <a:extLst>
              <a:ext uri="{FF2B5EF4-FFF2-40B4-BE49-F238E27FC236}">
                <a16:creationId xmlns:a16="http://schemas.microsoft.com/office/drawing/2014/main" id="{08FE2773-E737-13A3-CA5B-81E02350463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000145" y="1225647"/>
            <a:ext cx="3900767" cy="2921810"/>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2057" name="Rectangle 2056">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9144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9" name="Rectangle 2058">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028950" y="6400799"/>
            <a:ext cx="611504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99623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9FAF879-1FF5-E25D-D830-B75E0FCD35FE}"/>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CA63F6D-924A-AC79-3FBF-C660E5E00E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E9AAB2F8-96B7-975D-7EC9-FE23E84F92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966ED803-217A-9A67-26EA-B2EDB203A8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5D39C6D2-EE49-A723-1595-1443F6A05B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5C14E858-644E-6687-C22C-F22CEDCEBA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FE1A452E-C17D-B2CA-615A-43D5BD4DE25B}"/>
              </a:ext>
            </a:extLst>
          </p:cNvPr>
          <p:cNvSpPr>
            <a:spLocks noGrp="1"/>
          </p:cNvSpPr>
          <p:nvPr>
            <p:ph type="title"/>
          </p:nvPr>
        </p:nvSpPr>
        <p:spPr>
          <a:xfrm>
            <a:off x="1028699" y="294538"/>
            <a:ext cx="7421963" cy="1033669"/>
          </a:xfrm>
        </p:spPr>
        <p:txBody>
          <a:bodyPr>
            <a:normAutofit/>
          </a:bodyPr>
          <a:lstStyle/>
          <a:p>
            <a:r>
              <a:rPr lang="en-US" sz="3500" u="sng" dirty="0">
                <a:solidFill>
                  <a:srgbClr val="FFFFFF"/>
                </a:solidFill>
              </a:rPr>
              <a:t>Song of Solomon: Chapter 2</a:t>
            </a:r>
          </a:p>
        </p:txBody>
      </p:sp>
      <p:sp>
        <p:nvSpPr>
          <p:cNvPr id="3" name="Content Placeholder 2">
            <a:extLst>
              <a:ext uri="{FF2B5EF4-FFF2-40B4-BE49-F238E27FC236}">
                <a16:creationId xmlns:a16="http://schemas.microsoft.com/office/drawing/2014/main" id="{25B27D78-9A90-9412-F990-8218BE21B2E2}"/>
              </a:ext>
            </a:extLst>
          </p:cNvPr>
          <p:cNvSpPr>
            <a:spLocks noGrp="1"/>
          </p:cNvSpPr>
          <p:nvPr>
            <p:ph idx="1"/>
          </p:nvPr>
        </p:nvSpPr>
        <p:spPr>
          <a:xfrm>
            <a:off x="344513" y="1710813"/>
            <a:ext cx="8494688" cy="4852649"/>
          </a:xfrm>
        </p:spPr>
        <p:txBody>
          <a:bodyPr anchor="ctr">
            <a:normAutofit fontScale="92500" lnSpcReduction="10000"/>
          </a:bodyPr>
          <a:lstStyle/>
          <a:p>
            <a:pPr marL="0" indent="0" algn="l">
              <a:buNone/>
            </a:pPr>
            <a:r>
              <a:rPr lang="en-US" b="1" u="none" strike="noStrike" dirty="0">
                <a:effectLst/>
                <a:latin typeface="Inter"/>
              </a:rPr>
              <a:t>3 Like an apple tree among the trees of the woods, So is my beloved among the sons. I sat down in his shade with great delight, And his fruit was sweet to my taste. </a:t>
            </a:r>
          </a:p>
          <a:p>
            <a:pPr marL="0" indent="0" algn="l">
              <a:buNone/>
            </a:pPr>
            <a:r>
              <a:rPr lang="en-US" b="1" u="none" strike="noStrike" dirty="0">
                <a:effectLst/>
                <a:latin typeface="Inter"/>
              </a:rPr>
              <a:t>4 He brought me to the banqueting house, And his banner over me was love.</a:t>
            </a:r>
          </a:p>
          <a:p>
            <a:pPr marL="0" indent="0" algn="l">
              <a:buNone/>
            </a:pPr>
            <a:r>
              <a:rPr lang="en-US" b="1" u="none" strike="noStrike" dirty="0">
                <a:effectLst/>
                <a:latin typeface="Inter"/>
              </a:rPr>
              <a:t>5 </a:t>
            </a:r>
            <a:r>
              <a:rPr lang="en-US" b="1" u="none" strike="noStrike" dirty="0">
                <a:solidFill>
                  <a:schemeClr val="accent1"/>
                </a:solidFill>
                <a:effectLst/>
                <a:latin typeface="Inter"/>
              </a:rPr>
              <a:t>Sustain me with cakes of raisins, Refresh me with apples, For I am lovesick.</a:t>
            </a:r>
          </a:p>
          <a:p>
            <a:pPr marL="0" indent="0" algn="l">
              <a:buNone/>
            </a:pPr>
            <a:r>
              <a:rPr lang="en-US" b="1" u="none" strike="noStrike" dirty="0">
                <a:effectLst/>
                <a:latin typeface="Inter"/>
              </a:rPr>
              <a:t>6 His left hand is under my head, And his right hand embraces me.</a:t>
            </a:r>
          </a:p>
          <a:p>
            <a:pPr marL="0" indent="0" algn="l">
              <a:buNone/>
            </a:pPr>
            <a:r>
              <a:rPr lang="en-US" b="1" u="none" strike="noStrike" dirty="0">
                <a:effectLst/>
                <a:latin typeface="Inter"/>
              </a:rPr>
              <a:t>7 I charge you, O daughters of Jerusalem, By the gazelles or by the does of the field, </a:t>
            </a:r>
            <a:r>
              <a:rPr lang="en-US" b="1" u="none" strike="noStrike" dirty="0">
                <a:solidFill>
                  <a:schemeClr val="accent1"/>
                </a:solidFill>
                <a:effectLst/>
                <a:latin typeface="Inter"/>
              </a:rPr>
              <a:t>Do not stir up nor awaken love Until it pleases.</a:t>
            </a:r>
          </a:p>
        </p:txBody>
      </p:sp>
    </p:spTree>
    <p:extLst>
      <p:ext uri="{BB962C8B-B14F-4D97-AF65-F5344CB8AC3E}">
        <p14:creationId xmlns:p14="http://schemas.microsoft.com/office/powerpoint/2010/main" val="2720408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29C1E-D67E-03FA-CC0F-29AC5449313F}"/>
              </a:ext>
            </a:extLst>
          </p:cNvPr>
          <p:cNvSpPr>
            <a:spLocks noGrp="1"/>
          </p:cNvSpPr>
          <p:nvPr>
            <p:ph type="title"/>
          </p:nvPr>
        </p:nvSpPr>
        <p:spPr>
          <a:ln>
            <a:solidFill>
              <a:schemeClr val="tx2"/>
            </a:solidFill>
          </a:ln>
        </p:spPr>
        <p:txBody>
          <a:bodyPr/>
          <a:lstStyle/>
          <a:p>
            <a:r>
              <a:rPr lang="en-US" b="1" u="none" strike="noStrike" dirty="0">
                <a:solidFill>
                  <a:schemeClr val="accent1"/>
                </a:solidFill>
                <a:effectLst/>
                <a:latin typeface="Inter"/>
              </a:rPr>
              <a:t>… Do not stir up nor awaken love Until it pleases</a:t>
            </a:r>
            <a:r>
              <a:rPr lang="en-US" b="1" dirty="0">
                <a:solidFill>
                  <a:schemeClr val="accent1"/>
                </a:solidFill>
                <a:latin typeface="Inter"/>
              </a:rPr>
              <a:t>.</a:t>
            </a:r>
            <a:endParaRPr lang="en-US" dirty="0"/>
          </a:p>
        </p:txBody>
      </p:sp>
      <p:sp>
        <p:nvSpPr>
          <p:cNvPr id="3" name="Content Placeholder 2">
            <a:extLst>
              <a:ext uri="{FF2B5EF4-FFF2-40B4-BE49-F238E27FC236}">
                <a16:creationId xmlns:a16="http://schemas.microsoft.com/office/drawing/2014/main" id="{06F678F5-0DC7-0957-CA6C-71FDC5881FF8}"/>
              </a:ext>
            </a:extLst>
          </p:cNvPr>
          <p:cNvSpPr>
            <a:spLocks noGrp="1"/>
          </p:cNvSpPr>
          <p:nvPr>
            <p:ph idx="1"/>
          </p:nvPr>
        </p:nvSpPr>
        <p:spPr>
          <a:ln>
            <a:solidFill>
              <a:schemeClr val="accent1"/>
            </a:solidFill>
          </a:ln>
        </p:spPr>
        <p:txBody>
          <a:bodyPr>
            <a:normAutofit fontScale="55000" lnSpcReduction="20000"/>
          </a:bodyPr>
          <a:lstStyle/>
          <a:p>
            <a:r>
              <a:rPr lang="en-US" sz="3800" i="1" dirty="0">
                <a:effectLst/>
              </a:rPr>
              <a:t>There are a couple of questions in this section that make it difficult</a:t>
            </a:r>
            <a:r>
              <a:rPr lang="en-US" sz="3800" i="1" dirty="0"/>
              <a:t>.</a:t>
            </a:r>
            <a:r>
              <a:rPr lang="en-US" sz="3800" i="1" dirty="0">
                <a:effectLst/>
              </a:rPr>
              <a:t> Is </a:t>
            </a:r>
            <a:r>
              <a:rPr lang="en-US" sz="3800" i="1" dirty="0" err="1">
                <a:effectLst/>
              </a:rPr>
              <a:t>Shulammith</a:t>
            </a:r>
            <a:r>
              <a:rPr lang="en-US" sz="3800" i="1" dirty="0">
                <a:effectLst/>
              </a:rPr>
              <a:t> sick from love in the sense that she is deprived of her sweetheart’s company, and she pines for him, or </a:t>
            </a:r>
            <a:r>
              <a:rPr lang="en-US" sz="3800" i="1" dirty="0">
                <a:solidFill>
                  <a:schemeClr val="accent1"/>
                </a:solidFill>
                <a:effectLst/>
              </a:rPr>
              <a:t>is she faint from the ecstasy and joy of being with her lover</a:t>
            </a:r>
            <a:r>
              <a:rPr lang="en-US" sz="3800" i="1" dirty="0">
                <a:effectLst/>
              </a:rPr>
              <a:t>? Perhaps the latter fits the language better. The second question concerns 2:7, which appears to be a refrain. It appears again in 3:5 and in 8:4. </a:t>
            </a:r>
            <a:r>
              <a:rPr lang="en-US" sz="3800" i="1" dirty="0">
                <a:solidFill>
                  <a:schemeClr val="accent1"/>
                </a:solidFill>
                <a:effectLst/>
              </a:rPr>
              <a:t>Is the </a:t>
            </a:r>
            <a:r>
              <a:rPr lang="en-US" sz="3800" i="1" dirty="0" err="1">
                <a:solidFill>
                  <a:schemeClr val="accent1"/>
                </a:solidFill>
                <a:effectLst/>
              </a:rPr>
              <a:t>Shulammite</a:t>
            </a:r>
            <a:r>
              <a:rPr lang="en-US" sz="3800" i="1" dirty="0">
                <a:solidFill>
                  <a:schemeClr val="accent1"/>
                </a:solidFill>
                <a:effectLst/>
              </a:rPr>
              <a:t> telling the maidens not to interrupt her time with her beloved</a:t>
            </a:r>
            <a:r>
              <a:rPr lang="en-US" sz="3800" i="1" dirty="0">
                <a:effectLst/>
              </a:rPr>
              <a:t> or is she asking them not to prompt him to come to her? Probably the former (</a:t>
            </a:r>
            <a:r>
              <a:rPr lang="en-US" sz="3800" b="1" i="1" dirty="0">
                <a:effectLst/>
              </a:rPr>
              <a:t>Waldron</a:t>
            </a:r>
            <a:r>
              <a:rPr lang="en-US" sz="3800" i="1" dirty="0">
                <a:effectLst/>
              </a:rPr>
              <a:t>). </a:t>
            </a:r>
          </a:p>
          <a:p>
            <a:r>
              <a:rPr lang="en-US" sz="3800" i="1" dirty="0">
                <a:effectLst/>
                <a:ea typeface="Calibri" panose="020F0502020204030204" pitchFamily="34" charset="0"/>
                <a:cs typeface="Times New Roman" panose="02020603050405020304" pitchFamily="18" charset="0"/>
              </a:rPr>
              <a:t>“The adjuration does not refer to the rousing of a lover, but of the passion of love. The meaning is this. The speaker adjures the daughters of Jerusalem </a:t>
            </a:r>
            <a:r>
              <a:rPr lang="en-US" sz="3800" i="1" u="sng" dirty="0">
                <a:solidFill>
                  <a:schemeClr val="accent1"/>
                </a:solidFill>
                <a:effectLst/>
                <a:ea typeface="Calibri" panose="020F0502020204030204" pitchFamily="34" charset="0"/>
                <a:cs typeface="Times New Roman" panose="02020603050405020304" pitchFamily="18" charset="0"/>
              </a:rPr>
              <a:t>not to attempt any more to arouse or awake love. It should be allowed to rest until it awake of itself</a:t>
            </a:r>
            <a:r>
              <a:rPr lang="en-US" sz="3800" i="1" dirty="0">
                <a:effectLst/>
                <a:ea typeface="Calibri" panose="020F0502020204030204" pitchFamily="34" charset="0"/>
                <a:cs typeface="Times New Roman" panose="02020603050405020304" pitchFamily="18" charset="0"/>
              </a:rPr>
              <a:t>… The daughters of Jerusalem had been attempting to awake love for Solomon in her heart by fulsome praises of him, and she adjures them thus in order that they may cease from their vain attempt. This beautiful verse </a:t>
            </a:r>
            <a:r>
              <a:rPr lang="en-US" sz="3800" i="1" u="sng" dirty="0">
                <a:effectLst/>
                <a:ea typeface="Calibri" panose="020F0502020204030204" pitchFamily="34" charset="0"/>
                <a:cs typeface="Times New Roman" panose="02020603050405020304" pitchFamily="18" charset="0"/>
              </a:rPr>
              <a:t>recurs</a:t>
            </a:r>
            <a:r>
              <a:rPr lang="en-US" sz="3800" i="1" dirty="0">
                <a:effectLst/>
                <a:ea typeface="Calibri" panose="020F0502020204030204" pitchFamily="34" charset="0"/>
                <a:cs typeface="Times New Roman" panose="02020603050405020304" pitchFamily="18" charset="0"/>
              </a:rPr>
              <a:t> at Song 3:5 and 8:4” </a:t>
            </a:r>
            <a:r>
              <a:rPr lang="en-US" sz="3800" i="1" dirty="0">
                <a:ea typeface="Calibri" panose="020F0502020204030204" pitchFamily="34" charset="0"/>
                <a:cs typeface="Times New Roman" panose="02020603050405020304" pitchFamily="18" charset="0"/>
              </a:rPr>
              <a:t>(</a:t>
            </a:r>
            <a:r>
              <a:rPr lang="en-US" sz="3800" b="1" i="1" dirty="0">
                <a:effectLst/>
                <a:ea typeface="Calibri" panose="020F0502020204030204" pitchFamily="34" charset="0"/>
                <a:cs typeface="Times New Roman" panose="02020603050405020304" pitchFamily="18" charset="0"/>
              </a:rPr>
              <a:t>Cambridge</a:t>
            </a:r>
            <a:r>
              <a:rPr lang="en-US" sz="3800" i="1" dirty="0">
                <a:effectLst/>
                <a:ea typeface="Calibri" panose="020F0502020204030204" pitchFamily="34" charset="0"/>
                <a:cs typeface="Times New Roman" panose="02020603050405020304" pitchFamily="18" charset="0"/>
              </a:rPr>
              <a:t>).</a:t>
            </a:r>
          </a:p>
          <a:p>
            <a:endParaRPr lang="en-US" dirty="0"/>
          </a:p>
        </p:txBody>
      </p:sp>
    </p:spTree>
    <p:extLst>
      <p:ext uri="{BB962C8B-B14F-4D97-AF65-F5344CB8AC3E}">
        <p14:creationId xmlns:p14="http://schemas.microsoft.com/office/powerpoint/2010/main" val="2340860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05AC221-3E57-52F6-FADD-F082755106B4}"/>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84D6EB5-6DDD-EF7F-8C9C-1CDF051FB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16DDD984-BA6A-77DC-8DC6-0D630CB673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8C13817C-8E6D-CDD3-0F81-24C0D7B64F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0F02BBCC-30C1-1DB3-2850-FD339013D8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733E25EB-10F2-D87F-5866-352DA7DC22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2DB183D9-303D-0534-655A-D30861F1EC54}"/>
              </a:ext>
            </a:extLst>
          </p:cNvPr>
          <p:cNvSpPr>
            <a:spLocks noGrp="1"/>
          </p:cNvSpPr>
          <p:nvPr>
            <p:ph type="title"/>
          </p:nvPr>
        </p:nvSpPr>
        <p:spPr>
          <a:xfrm>
            <a:off x="1028699" y="294538"/>
            <a:ext cx="7421963" cy="1033669"/>
          </a:xfrm>
        </p:spPr>
        <p:txBody>
          <a:bodyPr>
            <a:normAutofit/>
          </a:bodyPr>
          <a:lstStyle/>
          <a:p>
            <a:r>
              <a:rPr lang="en-US" sz="3500" u="sng" dirty="0">
                <a:solidFill>
                  <a:srgbClr val="FFFFFF"/>
                </a:solidFill>
              </a:rPr>
              <a:t>Song of Solomon: Chapter 2</a:t>
            </a:r>
          </a:p>
        </p:txBody>
      </p:sp>
      <p:sp>
        <p:nvSpPr>
          <p:cNvPr id="3" name="Content Placeholder 2">
            <a:extLst>
              <a:ext uri="{FF2B5EF4-FFF2-40B4-BE49-F238E27FC236}">
                <a16:creationId xmlns:a16="http://schemas.microsoft.com/office/drawing/2014/main" id="{37DE123B-AD57-6DE0-1B69-328067171C07}"/>
              </a:ext>
            </a:extLst>
          </p:cNvPr>
          <p:cNvSpPr>
            <a:spLocks noGrp="1"/>
          </p:cNvSpPr>
          <p:nvPr>
            <p:ph idx="1"/>
          </p:nvPr>
        </p:nvSpPr>
        <p:spPr>
          <a:xfrm>
            <a:off x="324654" y="1801391"/>
            <a:ext cx="8494688" cy="4852649"/>
          </a:xfrm>
        </p:spPr>
        <p:txBody>
          <a:bodyPr anchor="ctr">
            <a:normAutofit fontScale="92500" lnSpcReduction="10000"/>
          </a:bodyPr>
          <a:lstStyle/>
          <a:p>
            <a:pPr marL="0" indent="0" algn="l">
              <a:buNone/>
            </a:pPr>
            <a:r>
              <a:rPr lang="en-US" b="1" i="0" u="none" strike="noStrike" dirty="0">
                <a:effectLst/>
                <a:latin typeface="Inter"/>
              </a:rPr>
              <a:t>8 The </a:t>
            </a:r>
            <a:r>
              <a:rPr lang="en-US" b="1" i="0" u="none" strike="noStrike" dirty="0">
                <a:solidFill>
                  <a:schemeClr val="accent1"/>
                </a:solidFill>
                <a:effectLst/>
                <a:latin typeface="Inter"/>
              </a:rPr>
              <a:t>voice of my beloved</a:t>
            </a:r>
            <a:r>
              <a:rPr lang="en-US" b="1" i="0" u="none" strike="noStrike" dirty="0">
                <a:effectLst/>
                <a:latin typeface="Inter"/>
              </a:rPr>
              <a:t>! Behold, </a:t>
            </a:r>
            <a:r>
              <a:rPr lang="en-US" b="1" i="0" u="none" strike="noStrike" dirty="0">
                <a:solidFill>
                  <a:schemeClr val="accent1"/>
                </a:solidFill>
                <a:effectLst/>
                <a:latin typeface="Inter"/>
              </a:rPr>
              <a:t>he comes </a:t>
            </a:r>
            <a:r>
              <a:rPr lang="en-US" b="1" i="0" u="none" strike="noStrike" dirty="0">
                <a:effectLst/>
                <a:latin typeface="Inter"/>
              </a:rPr>
              <a:t>Leaping upon the mountains, Skipping upon the hills.</a:t>
            </a:r>
          </a:p>
          <a:p>
            <a:pPr marL="0" indent="0" algn="l">
              <a:buNone/>
            </a:pPr>
            <a:r>
              <a:rPr lang="en-US" b="1" i="0" u="none" strike="noStrike" dirty="0">
                <a:effectLst/>
                <a:latin typeface="Inter"/>
              </a:rPr>
              <a:t>9 My beloved is like a gazelle or a young stag. Behold, he stands behind our wall; He is looking through the windows, Gazing through the lattice.</a:t>
            </a:r>
          </a:p>
          <a:p>
            <a:pPr marL="0" indent="0" algn="l">
              <a:buNone/>
            </a:pPr>
            <a:r>
              <a:rPr lang="en-US" b="1" i="0" u="none" strike="noStrike" dirty="0">
                <a:effectLst/>
                <a:latin typeface="Inter"/>
              </a:rPr>
              <a:t>10 </a:t>
            </a:r>
            <a:r>
              <a:rPr lang="en-US" b="1" i="0" u="none" strike="noStrike" dirty="0">
                <a:solidFill>
                  <a:schemeClr val="accent1"/>
                </a:solidFill>
                <a:effectLst/>
                <a:latin typeface="Inter"/>
              </a:rPr>
              <a:t>My beloved spoke, and said to me: “Rise up, my love, my fair one, And come away.</a:t>
            </a:r>
          </a:p>
          <a:p>
            <a:pPr marL="0" indent="0" algn="l">
              <a:buNone/>
            </a:pPr>
            <a:r>
              <a:rPr lang="en-US" b="1" i="0" u="none" strike="noStrike" dirty="0">
                <a:effectLst/>
                <a:latin typeface="Inter"/>
              </a:rPr>
              <a:t>11 For lo, </a:t>
            </a:r>
            <a:r>
              <a:rPr lang="en-US" b="1" i="0" u="none" strike="noStrike" dirty="0">
                <a:solidFill>
                  <a:schemeClr val="accent1"/>
                </a:solidFill>
                <a:effectLst/>
                <a:latin typeface="Inter"/>
              </a:rPr>
              <a:t>the winter is past</a:t>
            </a:r>
            <a:r>
              <a:rPr lang="en-US" b="1" i="0" u="none" strike="noStrike" dirty="0">
                <a:effectLst/>
                <a:latin typeface="Inter"/>
              </a:rPr>
              <a:t>, The rain is over </a:t>
            </a:r>
            <a:r>
              <a:rPr lang="en-US" b="1" i="1" u="none" strike="noStrike" dirty="0">
                <a:effectLst/>
                <a:latin typeface="Inter"/>
              </a:rPr>
              <a:t>and</a:t>
            </a:r>
            <a:r>
              <a:rPr lang="en-US" b="1" i="0" u="none" strike="noStrike" dirty="0">
                <a:effectLst/>
                <a:latin typeface="Inter"/>
              </a:rPr>
              <a:t> gone.</a:t>
            </a:r>
          </a:p>
          <a:p>
            <a:pPr marL="0" indent="0" algn="l">
              <a:buNone/>
            </a:pPr>
            <a:r>
              <a:rPr lang="en-US" b="1" i="0" u="none" strike="noStrike" dirty="0">
                <a:effectLst/>
                <a:latin typeface="Inter"/>
              </a:rPr>
              <a:t>12 The </a:t>
            </a:r>
            <a:r>
              <a:rPr lang="en-US" b="1" i="0" u="none" strike="noStrike" dirty="0">
                <a:solidFill>
                  <a:schemeClr val="accent1"/>
                </a:solidFill>
                <a:effectLst/>
                <a:latin typeface="Inter"/>
              </a:rPr>
              <a:t>flowers appear on the earth</a:t>
            </a:r>
            <a:r>
              <a:rPr lang="en-US" b="1" i="0" u="none" strike="noStrike" dirty="0">
                <a:effectLst/>
                <a:latin typeface="Inter"/>
              </a:rPr>
              <a:t>; The time of singing has come, And the voice of the turtledove Is heard in our land.</a:t>
            </a:r>
          </a:p>
          <a:p>
            <a:pPr marL="0" indent="0" algn="l">
              <a:buNone/>
            </a:pPr>
            <a:r>
              <a:rPr lang="en-US" b="1" i="0" u="none" strike="noStrike" dirty="0">
                <a:effectLst/>
                <a:latin typeface="Inter"/>
              </a:rPr>
              <a:t>13 The fig tree puts forth her green figs, And the vines </a:t>
            </a:r>
            <a:r>
              <a:rPr lang="en-US" b="1" i="1" u="none" strike="noStrike" dirty="0">
                <a:effectLst/>
                <a:latin typeface="Inter"/>
              </a:rPr>
              <a:t>with</a:t>
            </a:r>
            <a:r>
              <a:rPr lang="en-US" b="1" i="0" u="none" strike="noStrike" dirty="0">
                <a:effectLst/>
                <a:latin typeface="Inter"/>
              </a:rPr>
              <a:t> the tender grapes Give a </a:t>
            </a:r>
            <a:r>
              <a:rPr lang="en-US" b="1" i="1" u="none" strike="noStrike" dirty="0">
                <a:effectLst/>
                <a:latin typeface="Inter"/>
              </a:rPr>
              <a:t>good</a:t>
            </a:r>
            <a:r>
              <a:rPr lang="en-US" b="1" i="0" u="none" strike="noStrike" dirty="0">
                <a:effectLst/>
                <a:latin typeface="Inter"/>
              </a:rPr>
              <a:t> smell. </a:t>
            </a:r>
            <a:r>
              <a:rPr lang="en-US" b="1" i="0" u="none" strike="noStrike" dirty="0">
                <a:solidFill>
                  <a:schemeClr val="accent1"/>
                </a:solidFill>
                <a:effectLst/>
                <a:latin typeface="Inter"/>
              </a:rPr>
              <a:t>Rise up, my love, my fair one, And come away</a:t>
            </a:r>
            <a:r>
              <a:rPr lang="en-US" b="1" i="0" u="none" strike="noStrike" dirty="0">
                <a:effectLst/>
                <a:latin typeface="Inter"/>
              </a:rPr>
              <a:t>!</a:t>
            </a:r>
          </a:p>
          <a:p>
            <a:endParaRPr lang="en-US" sz="1300" dirty="0"/>
          </a:p>
        </p:txBody>
      </p:sp>
    </p:spTree>
    <p:extLst>
      <p:ext uri="{BB962C8B-B14F-4D97-AF65-F5344CB8AC3E}">
        <p14:creationId xmlns:p14="http://schemas.microsoft.com/office/powerpoint/2010/main" val="3492311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6BCD865-1929-87AD-992A-ECE1C3E062D2}"/>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26974D4-AAA2-BC84-5B63-8980715398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3F8291EF-F83D-1F36-B23A-50DB198D1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5CF609F1-CD54-C24D-E0F9-811A29BF19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6AEF5720-0852-DC59-6716-F908570AD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532A7122-8CA0-F136-F859-E5670E1855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F2B1DC86-AE29-6655-19C7-98533AC66D60}"/>
              </a:ext>
            </a:extLst>
          </p:cNvPr>
          <p:cNvSpPr>
            <a:spLocks noGrp="1"/>
          </p:cNvSpPr>
          <p:nvPr>
            <p:ph type="title"/>
          </p:nvPr>
        </p:nvSpPr>
        <p:spPr>
          <a:xfrm>
            <a:off x="1028699" y="294538"/>
            <a:ext cx="7421963" cy="1033669"/>
          </a:xfrm>
        </p:spPr>
        <p:txBody>
          <a:bodyPr>
            <a:noAutofit/>
          </a:bodyPr>
          <a:lstStyle/>
          <a:p>
            <a:r>
              <a:rPr lang="en-US" sz="3400" b="1" dirty="0">
                <a:solidFill>
                  <a:srgbClr val="FFFFFF"/>
                </a:solidFill>
              </a:rPr>
              <a:t>The voice of my beloved… he comes… My beloved spoke, and said to me…</a:t>
            </a:r>
          </a:p>
        </p:txBody>
      </p:sp>
      <p:sp>
        <p:nvSpPr>
          <p:cNvPr id="3" name="Content Placeholder 2">
            <a:extLst>
              <a:ext uri="{FF2B5EF4-FFF2-40B4-BE49-F238E27FC236}">
                <a16:creationId xmlns:a16="http://schemas.microsoft.com/office/drawing/2014/main" id="{82950940-27E6-B5D3-6072-0518ED51E817}"/>
              </a:ext>
            </a:extLst>
          </p:cNvPr>
          <p:cNvSpPr>
            <a:spLocks noGrp="1"/>
          </p:cNvSpPr>
          <p:nvPr>
            <p:ph idx="1"/>
          </p:nvPr>
        </p:nvSpPr>
        <p:spPr>
          <a:xfrm>
            <a:off x="324654" y="1801391"/>
            <a:ext cx="8494688" cy="4852649"/>
          </a:xfrm>
        </p:spPr>
        <p:txBody>
          <a:bodyPr anchor="ctr">
            <a:normAutofit/>
          </a:bodyPr>
          <a:lstStyle/>
          <a:p>
            <a:pPr marL="0" indent="0">
              <a:buNone/>
            </a:pPr>
            <a:r>
              <a:rPr lang="en-US" sz="2600" b="1" i="1" dirty="0">
                <a:effectLst/>
              </a:rPr>
              <a:t>	</a:t>
            </a:r>
            <a:r>
              <a:rPr lang="en-US" b="1" i="1" dirty="0">
                <a:effectLst/>
              </a:rPr>
              <a:t>The section 2:7-3:5 expresses the daydreams of </a:t>
            </a:r>
            <a:r>
              <a:rPr lang="en-US" b="1" i="1" dirty="0" err="1">
                <a:effectLst/>
              </a:rPr>
              <a:t>Shulammith</a:t>
            </a:r>
            <a:r>
              <a:rPr lang="en-US" b="1" i="1" dirty="0">
                <a:effectLst/>
              </a:rPr>
              <a:t>. </a:t>
            </a:r>
            <a:r>
              <a:rPr lang="en-US" b="1" i="1" dirty="0">
                <a:solidFill>
                  <a:schemeClr val="accent1"/>
                </a:solidFill>
                <a:effectLst/>
              </a:rPr>
              <a:t>The </a:t>
            </a:r>
            <a:r>
              <a:rPr lang="en-US" b="1" i="1" dirty="0" err="1">
                <a:solidFill>
                  <a:schemeClr val="accent1"/>
                </a:solidFill>
                <a:effectLst/>
              </a:rPr>
              <a:t>Shulammite</a:t>
            </a:r>
            <a:r>
              <a:rPr lang="en-US" b="1" i="1" dirty="0">
                <a:solidFill>
                  <a:schemeClr val="accent1"/>
                </a:solidFill>
                <a:effectLst/>
              </a:rPr>
              <a:t> hears the voice of her beloved</a:t>
            </a:r>
            <a:r>
              <a:rPr lang="en-US" b="1" i="1" dirty="0">
                <a:effectLst/>
              </a:rPr>
              <a:t>. He was not with her as Solomon was; </a:t>
            </a:r>
            <a:r>
              <a:rPr lang="en-US" b="1" i="1" dirty="0">
                <a:solidFill>
                  <a:schemeClr val="accent1"/>
                </a:solidFill>
                <a:effectLst/>
                <a:highlight>
                  <a:srgbClr val="FFFF00"/>
                </a:highlight>
              </a:rPr>
              <a:t>her beloved is coming from afar. </a:t>
            </a:r>
            <a:r>
              <a:rPr lang="en-US" b="1" i="1" dirty="0">
                <a:effectLst/>
              </a:rPr>
              <a:t>The context makes it clear he is not really there, so </a:t>
            </a:r>
            <a:r>
              <a:rPr lang="en-US" b="1" i="1" u="sng" dirty="0">
                <a:solidFill>
                  <a:schemeClr val="accent1"/>
                </a:solidFill>
                <a:effectLst/>
                <a:highlight>
                  <a:srgbClr val="FFFF00"/>
                </a:highlight>
              </a:rPr>
              <a:t>the maiden must be dreaming or imagining his coming for her</a:t>
            </a:r>
            <a:r>
              <a:rPr lang="en-US" b="1" i="1" dirty="0">
                <a:effectLst/>
              </a:rPr>
              <a:t>. When he comes, the </a:t>
            </a:r>
            <a:r>
              <a:rPr lang="en-US" b="1" i="1" dirty="0" err="1">
                <a:effectLst/>
              </a:rPr>
              <a:t>Shulammite’s</a:t>
            </a:r>
            <a:r>
              <a:rPr lang="en-US" b="1" i="1" dirty="0">
                <a:effectLst/>
              </a:rPr>
              <a:t> sweetheart speaks to her, asking her to come away with him. It is spring, and the earth is putting forth. </a:t>
            </a:r>
            <a:r>
              <a:rPr lang="en-US" b="1" i="1" u="sng" dirty="0">
                <a:solidFill>
                  <a:schemeClr val="accent1"/>
                </a:solidFill>
                <a:effectLst/>
              </a:rPr>
              <a:t>He tenderly calls her his love, his fair one, his dove</a:t>
            </a:r>
            <a:r>
              <a:rPr lang="en-US" b="1" i="1" dirty="0">
                <a:effectLst/>
              </a:rPr>
              <a:t> (Waldron). </a:t>
            </a:r>
            <a:endParaRPr lang="en-US" b="1" dirty="0"/>
          </a:p>
          <a:p>
            <a:endParaRPr lang="en-US" sz="1300" dirty="0"/>
          </a:p>
        </p:txBody>
      </p:sp>
    </p:spTree>
    <p:extLst>
      <p:ext uri="{BB962C8B-B14F-4D97-AF65-F5344CB8AC3E}">
        <p14:creationId xmlns:p14="http://schemas.microsoft.com/office/powerpoint/2010/main" val="2576410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FB5D4B5-82D9-4A4F-4573-C167AC29041D}"/>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8A84107-D14D-1978-7F47-616B1FC32A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937E6758-2DD2-CEF3-5D8F-D968367BA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BA1E28F8-303F-EB0E-17CF-DA65A1EF8C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6EF76996-65BB-9AEE-B318-B69C6DA185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2637046B-77A6-A271-D92C-A4F9B4168C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DCA1F8F5-9237-FC58-5816-BAD1CFFBCF08}"/>
              </a:ext>
            </a:extLst>
          </p:cNvPr>
          <p:cNvSpPr>
            <a:spLocks noGrp="1"/>
          </p:cNvSpPr>
          <p:nvPr>
            <p:ph type="title"/>
          </p:nvPr>
        </p:nvSpPr>
        <p:spPr>
          <a:xfrm>
            <a:off x="1028699" y="294538"/>
            <a:ext cx="7421963" cy="1033669"/>
          </a:xfrm>
        </p:spPr>
        <p:txBody>
          <a:bodyPr>
            <a:normAutofit/>
          </a:bodyPr>
          <a:lstStyle/>
          <a:p>
            <a:r>
              <a:rPr lang="en-US" sz="3500" u="sng" dirty="0">
                <a:solidFill>
                  <a:srgbClr val="FFFFFF"/>
                </a:solidFill>
              </a:rPr>
              <a:t>Song of Solomon: Chapter 2</a:t>
            </a:r>
          </a:p>
        </p:txBody>
      </p:sp>
      <p:sp>
        <p:nvSpPr>
          <p:cNvPr id="3" name="Content Placeholder 2">
            <a:extLst>
              <a:ext uri="{FF2B5EF4-FFF2-40B4-BE49-F238E27FC236}">
                <a16:creationId xmlns:a16="http://schemas.microsoft.com/office/drawing/2014/main" id="{D018F758-3C65-1CC4-EBEA-1FF189345098}"/>
              </a:ext>
            </a:extLst>
          </p:cNvPr>
          <p:cNvSpPr>
            <a:spLocks noGrp="1"/>
          </p:cNvSpPr>
          <p:nvPr>
            <p:ph idx="1"/>
          </p:nvPr>
        </p:nvSpPr>
        <p:spPr>
          <a:xfrm>
            <a:off x="344513" y="1710813"/>
            <a:ext cx="8494688" cy="4852649"/>
          </a:xfrm>
        </p:spPr>
        <p:txBody>
          <a:bodyPr anchor="ctr">
            <a:normAutofit/>
          </a:bodyPr>
          <a:lstStyle/>
          <a:p>
            <a:pPr marL="0" indent="0" algn="l">
              <a:buNone/>
            </a:pPr>
            <a:r>
              <a:rPr lang="en-US" b="1" i="0" u="none" strike="noStrike" dirty="0">
                <a:effectLst/>
                <a:latin typeface="Inter"/>
              </a:rPr>
              <a:t>14 “O my dove, in the clefts of the rock, In the secret </a:t>
            </a:r>
            <a:r>
              <a:rPr lang="en-US" b="1" i="1" u="none" strike="noStrike" dirty="0">
                <a:effectLst/>
                <a:latin typeface="Inter"/>
              </a:rPr>
              <a:t>places</a:t>
            </a:r>
            <a:r>
              <a:rPr lang="en-US" b="1" i="0" u="none" strike="noStrike" dirty="0">
                <a:effectLst/>
                <a:latin typeface="Inter"/>
              </a:rPr>
              <a:t> of the cliff, Let me see your face, Let me hear your voice; For your voice </a:t>
            </a:r>
            <a:r>
              <a:rPr lang="en-US" b="1" i="1" u="none" strike="noStrike" dirty="0">
                <a:effectLst/>
                <a:latin typeface="Inter"/>
              </a:rPr>
              <a:t>is</a:t>
            </a:r>
            <a:r>
              <a:rPr lang="en-US" b="1" i="0" u="none" strike="noStrike" dirty="0">
                <a:effectLst/>
                <a:latin typeface="Inter"/>
              </a:rPr>
              <a:t> sweet, And your face </a:t>
            </a:r>
            <a:r>
              <a:rPr lang="en-US" b="1" i="1" u="none" strike="noStrike" dirty="0">
                <a:effectLst/>
                <a:latin typeface="Inter"/>
              </a:rPr>
              <a:t>is</a:t>
            </a:r>
            <a:r>
              <a:rPr lang="en-US" b="1" i="0" u="none" strike="noStrike" dirty="0">
                <a:effectLst/>
                <a:latin typeface="Inter"/>
              </a:rPr>
              <a:t> lovely.”</a:t>
            </a:r>
          </a:p>
          <a:p>
            <a:pPr marL="0" indent="0" algn="l">
              <a:buNone/>
            </a:pPr>
            <a:r>
              <a:rPr lang="en-US" b="1" i="0" u="none" strike="noStrike" dirty="0">
                <a:effectLst/>
                <a:latin typeface="Inter"/>
              </a:rPr>
              <a:t>15 </a:t>
            </a:r>
            <a:r>
              <a:rPr lang="en-US" b="1" i="0" u="none" strike="noStrike" dirty="0">
                <a:solidFill>
                  <a:schemeClr val="accent1"/>
                </a:solidFill>
                <a:effectLst/>
                <a:latin typeface="Inter"/>
              </a:rPr>
              <a:t>Catch us the foxes, The little foxes that spoil the vines, For our vines </a:t>
            </a:r>
            <a:r>
              <a:rPr lang="en-US" b="1" i="1" u="none" strike="noStrike" dirty="0">
                <a:solidFill>
                  <a:schemeClr val="accent1"/>
                </a:solidFill>
                <a:effectLst/>
                <a:latin typeface="Inter"/>
              </a:rPr>
              <a:t>have</a:t>
            </a:r>
            <a:r>
              <a:rPr lang="en-US" b="1" i="0" u="none" strike="noStrike" dirty="0">
                <a:solidFill>
                  <a:schemeClr val="accent1"/>
                </a:solidFill>
                <a:effectLst/>
                <a:latin typeface="Inter"/>
              </a:rPr>
              <a:t> tender grapes.</a:t>
            </a:r>
          </a:p>
          <a:p>
            <a:pPr marL="0" indent="0" algn="l">
              <a:buNone/>
            </a:pPr>
            <a:r>
              <a:rPr lang="en-US" b="1" i="0" u="none" strike="noStrike" dirty="0">
                <a:effectLst/>
                <a:latin typeface="Inter"/>
              </a:rPr>
              <a:t>16 My beloved </a:t>
            </a:r>
            <a:r>
              <a:rPr lang="en-US" b="1" i="1" u="none" strike="noStrike" dirty="0">
                <a:effectLst/>
                <a:latin typeface="Inter"/>
              </a:rPr>
              <a:t>is</a:t>
            </a:r>
            <a:r>
              <a:rPr lang="en-US" b="1" i="0" u="none" strike="noStrike" dirty="0">
                <a:effectLst/>
                <a:latin typeface="Inter"/>
              </a:rPr>
              <a:t> mine, and I </a:t>
            </a:r>
            <a:r>
              <a:rPr lang="en-US" b="1" i="1" u="none" strike="noStrike" dirty="0">
                <a:effectLst/>
                <a:latin typeface="Inter"/>
              </a:rPr>
              <a:t>am</a:t>
            </a:r>
            <a:r>
              <a:rPr lang="en-US" b="1" i="0" u="none" strike="noStrike" dirty="0">
                <a:effectLst/>
                <a:latin typeface="Inter"/>
              </a:rPr>
              <a:t> his. He feeds </a:t>
            </a:r>
            <a:r>
              <a:rPr lang="en-US" b="1" i="1" u="none" strike="noStrike" dirty="0">
                <a:effectLst/>
                <a:latin typeface="Inter"/>
              </a:rPr>
              <a:t>his</a:t>
            </a:r>
            <a:r>
              <a:rPr lang="en-US" b="1" i="0" u="none" strike="noStrike" dirty="0">
                <a:effectLst/>
                <a:latin typeface="Inter"/>
              </a:rPr>
              <a:t>  </a:t>
            </a:r>
            <a:r>
              <a:rPr lang="en-US" b="1" i="1" u="none" strike="noStrike" dirty="0">
                <a:effectLst/>
                <a:latin typeface="Inter"/>
              </a:rPr>
              <a:t>flock</a:t>
            </a:r>
            <a:r>
              <a:rPr lang="en-US" b="1" i="0" u="none" strike="noStrike" dirty="0">
                <a:effectLst/>
                <a:latin typeface="Inter"/>
              </a:rPr>
              <a:t> among the lilies.</a:t>
            </a:r>
          </a:p>
          <a:p>
            <a:pPr marL="0" indent="0" algn="l">
              <a:buNone/>
            </a:pPr>
            <a:r>
              <a:rPr lang="en-US" b="1" i="0" u="none" strike="noStrike" dirty="0">
                <a:effectLst/>
                <a:latin typeface="Inter"/>
              </a:rPr>
              <a:t>17 Until the day breaks And the shadows flee away, Turn, my beloved, And be like a gazelle Or a young stag Upon the mountains of </a:t>
            </a:r>
            <a:r>
              <a:rPr lang="en-US" b="1" i="0" u="none" strike="noStrike" dirty="0" err="1">
                <a:effectLst/>
                <a:latin typeface="Inter"/>
              </a:rPr>
              <a:t>Bether</a:t>
            </a:r>
            <a:r>
              <a:rPr lang="en-US" b="1" i="0" u="none" strike="noStrike" dirty="0">
                <a:effectLst/>
                <a:latin typeface="Inter"/>
              </a:rPr>
              <a:t>.</a:t>
            </a:r>
          </a:p>
        </p:txBody>
      </p:sp>
    </p:spTree>
    <p:extLst>
      <p:ext uri="{BB962C8B-B14F-4D97-AF65-F5344CB8AC3E}">
        <p14:creationId xmlns:p14="http://schemas.microsoft.com/office/powerpoint/2010/main" val="665003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A87B95C-2FD4-7AD5-48C1-DF145C411887}"/>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5946486-736F-841D-D684-6BE0E7BDC2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B9311855-1D78-280C-EA8F-DF79BFDD16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AD6060C0-1E74-B8CA-8324-8E47E1AA3E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A34F8448-8859-A72D-F1D9-F898878E72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209E3EA1-6BEB-A1A6-B243-406D0B0778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8B99F3A4-0253-7545-738C-27132EAF63A6}"/>
              </a:ext>
            </a:extLst>
          </p:cNvPr>
          <p:cNvSpPr>
            <a:spLocks noGrp="1"/>
          </p:cNvSpPr>
          <p:nvPr>
            <p:ph type="title"/>
          </p:nvPr>
        </p:nvSpPr>
        <p:spPr>
          <a:xfrm>
            <a:off x="1028699" y="294538"/>
            <a:ext cx="7421963" cy="1033669"/>
          </a:xfrm>
        </p:spPr>
        <p:txBody>
          <a:bodyPr>
            <a:normAutofit/>
          </a:bodyPr>
          <a:lstStyle/>
          <a:p>
            <a:r>
              <a:rPr lang="en-US" sz="3500" u="sng" dirty="0">
                <a:solidFill>
                  <a:srgbClr val="FFFFFF"/>
                </a:solidFill>
              </a:rPr>
              <a:t>Song of Solomon: Chapter 2</a:t>
            </a:r>
          </a:p>
        </p:txBody>
      </p:sp>
      <p:sp>
        <p:nvSpPr>
          <p:cNvPr id="3" name="Content Placeholder 2">
            <a:extLst>
              <a:ext uri="{FF2B5EF4-FFF2-40B4-BE49-F238E27FC236}">
                <a16:creationId xmlns:a16="http://schemas.microsoft.com/office/drawing/2014/main" id="{8F379D19-AABE-60BD-3687-CF2C7F29EFEE}"/>
              </a:ext>
            </a:extLst>
          </p:cNvPr>
          <p:cNvSpPr>
            <a:spLocks noGrp="1"/>
          </p:cNvSpPr>
          <p:nvPr>
            <p:ph idx="1"/>
          </p:nvPr>
        </p:nvSpPr>
        <p:spPr>
          <a:xfrm>
            <a:off x="344513" y="1710813"/>
            <a:ext cx="8494688" cy="4852649"/>
          </a:xfrm>
        </p:spPr>
        <p:txBody>
          <a:bodyPr anchor="ctr">
            <a:normAutofit/>
          </a:bodyPr>
          <a:lstStyle/>
          <a:p>
            <a:pPr marL="0" indent="0">
              <a:buNone/>
            </a:pPr>
            <a:r>
              <a:rPr lang="en-US" sz="3200" b="1" i="1" dirty="0">
                <a:effectLst/>
              </a:rPr>
              <a:t>	In </a:t>
            </a:r>
            <a:r>
              <a:rPr lang="en-US" sz="3200" b="1" i="1" dirty="0">
                <a:solidFill>
                  <a:schemeClr val="accent1"/>
                </a:solidFill>
                <a:effectLst/>
              </a:rPr>
              <a:t>verse15</a:t>
            </a:r>
            <a:r>
              <a:rPr lang="en-US" sz="3200" b="1" i="1" dirty="0">
                <a:effectLst/>
              </a:rPr>
              <a:t> the </a:t>
            </a:r>
            <a:r>
              <a:rPr lang="en-US" sz="3200" b="1" i="1" dirty="0" err="1">
                <a:effectLst/>
              </a:rPr>
              <a:t>Shulammite</a:t>
            </a:r>
            <a:r>
              <a:rPr lang="en-US" sz="3200" b="1" i="1" dirty="0">
                <a:effectLst/>
              </a:rPr>
              <a:t> is </a:t>
            </a:r>
            <a:r>
              <a:rPr lang="en-US" sz="3200" b="1" i="1" dirty="0">
                <a:effectLst/>
                <a:highlight>
                  <a:srgbClr val="FFFF00"/>
                </a:highlight>
              </a:rPr>
              <a:t>thinking of her rural surroundings, of the vineyards where she worked, where she came to know and to love her shepherd</a:t>
            </a:r>
            <a:r>
              <a:rPr lang="en-US" sz="3200" b="1" i="1" dirty="0">
                <a:effectLst/>
              </a:rPr>
              <a:t>. She says, “Let us capture the foxes that spoil the vineyard.” Then she professes her love for her sweetheart and thinks of him feeding his flock among the flowers. She closes her reverie wishing he would come to her. (</a:t>
            </a:r>
            <a:r>
              <a:rPr lang="en-US" sz="3200" b="1" i="1" dirty="0">
                <a:solidFill>
                  <a:schemeClr val="accent1"/>
                </a:solidFill>
                <a:effectLst/>
              </a:rPr>
              <a:t>Waldron</a:t>
            </a:r>
            <a:r>
              <a:rPr lang="en-US" sz="3200" b="1" i="1" dirty="0">
                <a:effectLst/>
              </a:rPr>
              <a:t>)</a:t>
            </a:r>
            <a:endParaRPr lang="en-US" sz="3200" b="1" dirty="0"/>
          </a:p>
        </p:txBody>
      </p:sp>
    </p:spTree>
    <p:extLst>
      <p:ext uri="{BB962C8B-B14F-4D97-AF65-F5344CB8AC3E}">
        <p14:creationId xmlns:p14="http://schemas.microsoft.com/office/powerpoint/2010/main" val="289672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7AC194C-CD50-44E8-3DD3-93C875F5D43C}"/>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E92C097-6FED-F9E0-810E-E340AC518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5DC45469-78F0-51BF-59EE-814FBD0F1D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08EE1114-EB76-7D30-0936-4F8DCA79DC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0C3EE056-68A2-D6EF-9B26-7DA92F164F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DF420D08-1129-D8DC-4656-32EDD686B7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AAFC3F77-9241-2076-5D06-8ED9B4B142BD}"/>
              </a:ext>
            </a:extLst>
          </p:cNvPr>
          <p:cNvSpPr>
            <a:spLocks noGrp="1"/>
          </p:cNvSpPr>
          <p:nvPr>
            <p:ph type="title"/>
          </p:nvPr>
        </p:nvSpPr>
        <p:spPr>
          <a:xfrm>
            <a:off x="1028699" y="294538"/>
            <a:ext cx="7421963" cy="1033669"/>
          </a:xfrm>
        </p:spPr>
        <p:txBody>
          <a:bodyPr>
            <a:normAutofit/>
          </a:bodyPr>
          <a:lstStyle/>
          <a:p>
            <a:r>
              <a:rPr lang="en-US" sz="3500" u="sng" dirty="0">
                <a:solidFill>
                  <a:srgbClr val="FFFFFF"/>
                </a:solidFill>
              </a:rPr>
              <a:t>Song of Solomon: Chapter 2</a:t>
            </a:r>
          </a:p>
        </p:txBody>
      </p:sp>
      <p:sp>
        <p:nvSpPr>
          <p:cNvPr id="3" name="Content Placeholder 2">
            <a:extLst>
              <a:ext uri="{FF2B5EF4-FFF2-40B4-BE49-F238E27FC236}">
                <a16:creationId xmlns:a16="http://schemas.microsoft.com/office/drawing/2014/main" id="{4C0EC0A7-826E-22F4-EC68-680C9C405F38}"/>
              </a:ext>
            </a:extLst>
          </p:cNvPr>
          <p:cNvSpPr>
            <a:spLocks noGrp="1"/>
          </p:cNvSpPr>
          <p:nvPr>
            <p:ph idx="1"/>
          </p:nvPr>
        </p:nvSpPr>
        <p:spPr>
          <a:xfrm>
            <a:off x="344513" y="1710813"/>
            <a:ext cx="8494688" cy="4852649"/>
          </a:xfrm>
        </p:spPr>
        <p:txBody>
          <a:bodyPr anchor="ctr">
            <a:normAutofit/>
          </a:bodyPr>
          <a:lstStyle/>
          <a:p>
            <a:pPr marL="0" indent="0" algn="l">
              <a:buNone/>
            </a:pPr>
            <a:r>
              <a:rPr lang="en-US" b="1" i="0" u="none" strike="noStrike" dirty="0">
                <a:effectLst/>
                <a:latin typeface="Inter"/>
              </a:rPr>
              <a:t>14 “O my dove, in the clefts of the rock, In the secret </a:t>
            </a:r>
            <a:r>
              <a:rPr lang="en-US" b="1" i="1" u="none" strike="noStrike" dirty="0">
                <a:effectLst/>
                <a:latin typeface="Inter"/>
              </a:rPr>
              <a:t>places</a:t>
            </a:r>
            <a:r>
              <a:rPr lang="en-US" b="1" i="0" u="none" strike="noStrike" dirty="0">
                <a:effectLst/>
                <a:latin typeface="Inter"/>
              </a:rPr>
              <a:t> of the cliff, Let me see your face, Let me hear your voice; For your voice </a:t>
            </a:r>
            <a:r>
              <a:rPr lang="en-US" b="1" i="1" u="none" strike="noStrike" dirty="0">
                <a:effectLst/>
                <a:latin typeface="Inter"/>
              </a:rPr>
              <a:t>is</a:t>
            </a:r>
            <a:r>
              <a:rPr lang="en-US" b="1" i="0" u="none" strike="noStrike" dirty="0">
                <a:effectLst/>
                <a:latin typeface="Inter"/>
              </a:rPr>
              <a:t> sweet, And your face </a:t>
            </a:r>
            <a:r>
              <a:rPr lang="en-US" b="1" i="1" u="none" strike="noStrike" dirty="0">
                <a:effectLst/>
                <a:latin typeface="Inter"/>
              </a:rPr>
              <a:t>is</a:t>
            </a:r>
            <a:r>
              <a:rPr lang="en-US" b="1" i="0" u="none" strike="noStrike" dirty="0">
                <a:effectLst/>
                <a:latin typeface="Inter"/>
              </a:rPr>
              <a:t> lovely.”</a:t>
            </a:r>
          </a:p>
          <a:p>
            <a:pPr marL="0" indent="0" algn="l">
              <a:buNone/>
            </a:pPr>
            <a:r>
              <a:rPr lang="en-US" b="1" i="0" u="none" strike="noStrike" dirty="0">
                <a:effectLst/>
                <a:latin typeface="Inter"/>
              </a:rPr>
              <a:t>15 Catch us the foxes, The little foxes that spoil the vines, For our vines </a:t>
            </a:r>
            <a:r>
              <a:rPr lang="en-US" b="1" i="1" u="none" strike="noStrike" dirty="0">
                <a:effectLst/>
                <a:latin typeface="Inter"/>
              </a:rPr>
              <a:t>have</a:t>
            </a:r>
            <a:r>
              <a:rPr lang="en-US" b="1" i="0" u="none" strike="noStrike" dirty="0">
                <a:effectLst/>
                <a:latin typeface="Inter"/>
              </a:rPr>
              <a:t> tender grapes.</a:t>
            </a:r>
          </a:p>
          <a:p>
            <a:pPr marL="0" indent="0" algn="l">
              <a:buNone/>
            </a:pPr>
            <a:r>
              <a:rPr lang="en-US" b="1" i="0" u="none" strike="noStrike" dirty="0">
                <a:effectLst/>
                <a:latin typeface="Inter"/>
              </a:rPr>
              <a:t>16 </a:t>
            </a:r>
            <a:r>
              <a:rPr lang="en-US" b="1" i="0" u="none" strike="noStrike" dirty="0">
                <a:solidFill>
                  <a:schemeClr val="accent1"/>
                </a:solidFill>
                <a:effectLst/>
                <a:latin typeface="Inter"/>
              </a:rPr>
              <a:t>My beloved </a:t>
            </a:r>
            <a:r>
              <a:rPr lang="en-US" b="1" i="1" u="none" strike="noStrike" dirty="0">
                <a:solidFill>
                  <a:schemeClr val="accent1"/>
                </a:solidFill>
                <a:effectLst/>
                <a:latin typeface="Inter"/>
              </a:rPr>
              <a:t>is</a:t>
            </a:r>
            <a:r>
              <a:rPr lang="en-US" b="1" i="0" u="none" strike="noStrike" dirty="0">
                <a:solidFill>
                  <a:schemeClr val="accent1"/>
                </a:solidFill>
                <a:effectLst/>
                <a:latin typeface="Inter"/>
              </a:rPr>
              <a:t> mine, and I </a:t>
            </a:r>
            <a:r>
              <a:rPr lang="en-US" b="1" i="1" u="none" strike="noStrike" dirty="0">
                <a:solidFill>
                  <a:schemeClr val="accent1"/>
                </a:solidFill>
                <a:effectLst/>
                <a:latin typeface="Inter"/>
              </a:rPr>
              <a:t>am</a:t>
            </a:r>
            <a:r>
              <a:rPr lang="en-US" b="1" i="0" u="none" strike="noStrike" dirty="0">
                <a:solidFill>
                  <a:schemeClr val="accent1"/>
                </a:solidFill>
                <a:effectLst/>
                <a:latin typeface="Inter"/>
              </a:rPr>
              <a:t> his. He feeds </a:t>
            </a:r>
            <a:r>
              <a:rPr lang="en-US" b="1" i="1" u="none" strike="noStrike" dirty="0">
                <a:solidFill>
                  <a:schemeClr val="accent1"/>
                </a:solidFill>
                <a:effectLst/>
                <a:latin typeface="Inter"/>
              </a:rPr>
              <a:t>his</a:t>
            </a:r>
            <a:r>
              <a:rPr lang="en-US" b="1" i="0" u="none" strike="noStrike" dirty="0">
                <a:solidFill>
                  <a:schemeClr val="accent1"/>
                </a:solidFill>
                <a:effectLst/>
                <a:latin typeface="Inter"/>
              </a:rPr>
              <a:t>  </a:t>
            </a:r>
            <a:r>
              <a:rPr lang="en-US" b="1" i="1" u="none" strike="noStrike" dirty="0">
                <a:solidFill>
                  <a:schemeClr val="accent1"/>
                </a:solidFill>
                <a:effectLst/>
                <a:latin typeface="Inter"/>
              </a:rPr>
              <a:t>flock</a:t>
            </a:r>
            <a:r>
              <a:rPr lang="en-US" b="1" i="0" u="none" strike="noStrike" dirty="0">
                <a:solidFill>
                  <a:schemeClr val="accent1"/>
                </a:solidFill>
                <a:effectLst/>
                <a:latin typeface="Inter"/>
              </a:rPr>
              <a:t> among the lilies.</a:t>
            </a:r>
          </a:p>
          <a:p>
            <a:pPr marL="0" indent="0" algn="l">
              <a:buNone/>
            </a:pPr>
            <a:r>
              <a:rPr lang="en-US" b="1" i="0" u="none" strike="noStrike" dirty="0">
                <a:effectLst/>
                <a:latin typeface="Inter"/>
              </a:rPr>
              <a:t>17 Until the day breaks And the shadows flee away, Turn, my beloved, And be like a gazelle Or a young stag Upon the mountains of </a:t>
            </a:r>
            <a:r>
              <a:rPr lang="en-US" b="1" i="0" u="none" strike="noStrike" dirty="0" err="1">
                <a:effectLst/>
                <a:latin typeface="Inter"/>
              </a:rPr>
              <a:t>Bether</a:t>
            </a:r>
            <a:r>
              <a:rPr lang="en-US" b="1" i="0" u="none" strike="noStrike" dirty="0">
                <a:effectLst/>
                <a:latin typeface="Inter"/>
              </a:rPr>
              <a:t>.</a:t>
            </a:r>
          </a:p>
        </p:txBody>
      </p:sp>
    </p:spTree>
    <p:extLst>
      <p:ext uri="{BB962C8B-B14F-4D97-AF65-F5344CB8AC3E}">
        <p14:creationId xmlns:p14="http://schemas.microsoft.com/office/powerpoint/2010/main" val="2012810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C50C9FD-E296-34F2-C8AE-FCC05C05E83F}"/>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ECA265A-9BD9-7AF2-269D-17B7F1D7EF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7C5366F0-04B1-085C-A113-E2FA6FBD5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AA86D386-951B-2ACA-F535-065A45B746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C6BD3066-EDF1-3D8F-9866-93F9BC9A89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D3AF7198-C645-7B3E-29F3-9A0E90A572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C19F245C-BCF9-B6FD-F612-E49BEE2EFC75}"/>
              </a:ext>
            </a:extLst>
          </p:cNvPr>
          <p:cNvSpPr>
            <a:spLocks noGrp="1"/>
          </p:cNvSpPr>
          <p:nvPr>
            <p:ph type="title"/>
          </p:nvPr>
        </p:nvSpPr>
        <p:spPr>
          <a:xfrm>
            <a:off x="1028699" y="294538"/>
            <a:ext cx="7421963" cy="1033669"/>
          </a:xfrm>
        </p:spPr>
        <p:txBody>
          <a:bodyPr>
            <a:normAutofit/>
          </a:bodyPr>
          <a:lstStyle/>
          <a:p>
            <a:r>
              <a:rPr lang="en-US" sz="3500" u="sng" dirty="0">
                <a:solidFill>
                  <a:srgbClr val="FFFFFF"/>
                </a:solidFill>
              </a:rPr>
              <a:t>Song of Solomon: Chapter 2</a:t>
            </a:r>
          </a:p>
        </p:txBody>
      </p:sp>
      <p:sp>
        <p:nvSpPr>
          <p:cNvPr id="3" name="Content Placeholder 2">
            <a:extLst>
              <a:ext uri="{FF2B5EF4-FFF2-40B4-BE49-F238E27FC236}">
                <a16:creationId xmlns:a16="http://schemas.microsoft.com/office/drawing/2014/main" id="{36385C19-0F1B-0286-1F76-7D076D575B3E}"/>
              </a:ext>
            </a:extLst>
          </p:cNvPr>
          <p:cNvSpPr>
            <a:spLocks noGrp="1"/>
          </p:cNvSpPr>
          <p:nvPr>
            <p:ph idx="1"/>
          </p:nvPr>
        </p:nvSpPr>
        <p:spPr>
          <a:xfrm>
            <a:off x="344513" y="1710813"/>
            <a:ext cx="8494688" cy="4852649"/>
          </a:xfrm>
        </p:spPr>
        <p:txBody>
          <a:bodyPr anchor="ctr">
            <a:normAutofit lnSpcReduction="10000"/>
          </a:bodyPr>
          <a:lstStyle/>
          <a:p>
            <a:r>
              <a:rPr lang="en-US" b="1" i="0" u="none" strike="noStrike" dirty="0">
                <a:solidFill>
                  <a:schemeClr val="accent1"/>
                </a:solidFill>
                <a:effectLst/>
                <a:latin typeface="Inter"/>
              </a:rPr>
              <a:t>“My beloved is mine, and I am his.” </a:t>
            </a:r>
          </a:p>
          <a:p>
            <a:pPr lvl="1"/>
            <a:r>
              <a:rPr lang="en-US" b="1" i="0" u="none" strike="noStrike" dirty="0">
                <a:effectLst/>
                <a:latin typeface="Inter"/>
              </a:rPr>
              <a:t>A monogamous relationship as God created it to be (</a:t>
            </a:r>
            <a:r>
              <a:rPr lang="en-US" b="1" i="0" u="none" strike="noStrike" dirty="0">
                <a:solidFill>
                  <a:schemeClr val="accent1"/>
                </a:solidFill>
                <a:effectLst/>
                <a:latin typeface="Inter"/>
              </a:rPr>
              <a:t>Cp. Matt. 19:5-6; 1 Cor. 7:2-5</a:t>
            </a:r>
            <a:r>
              <a:rPr lang="en-US" b="1" i="0" u="none" strike="noStrike" dirty="0">
                <a:effectLst/>
                <a:latin typeface="Inter"/>
              </a:rPr>
              <a:t>).  </a:t>
            </a:r>
          </a:p>
          <a:p>
            <a:r>
              <a:rPr lang="en-US" b="1" i="0" u="none" strike="noStrike" dirty="0">
                <a:solidFill>
                  <a:schemeClr val="accent1"/>
                </a:solidFill>
                <a:effectLst/>
                <a:latin typeface="Inter"/>
              </a:rPr>
              <a:t>“He feeds his flock among the lilies.”</a:t>
            </a:r>
          </a:p>
          <a:p>
            <a:pPr lvl="1"/>
            <a:r>
              <a:rPr lang="en-US" b="1" i="0" u="none" strike="noStrike" dirty="0">
                <a:solidFill>
                  <a:schemeClr val="accent1"/>
                </a:solidFill>
                <a:effectLst/>
                <a:latin typeface="Inter"/>
              </a:rPr>
              <a:t>Sexual reference?</a:t>
            </a:r>
          </a:p>
          <a:p>
            <a:pPr lvl="1"/>
            <a:r>
              <a:rPr lang="en-US" b="1" i="0" u="none" strike="noStrike" dirty="0">
                <a:solidFill>
                  <a:schemeClr val="accent1"/>
                </a:solidFill>
                <a:effectLst/>
                <a:latin typeface="Inter"/>
              </a:rPr>
              <a:t>Symbol of his emotional satisfaction with her alone.  </a:t>
            </a:r>
            <a:r>
              <a:rPr lang="en-US" b="1" i="0" u="none" strike="noStrike" dirty="0">
                <a:effectLst/>
                <a:latin typeface="Inter"/>
              </a:rPr>
              <a:t>“She herself is a lily, and the beloved one feeds upon her beauty, purity, and perfection.” (Pulpit)</a:t>
            </a:r>
          </a:p>
          <a:p>
            <a:pPr lvl="1"/>
            <a:r>
              <a:rPr lang="en-US" b="1" i="0" u="none" strike="noStrike" dirty="0">
                <a:solidFill>
                  <a:schemeClr val="accent1"/>
                </a:solidFill>
                <a:effectLst/>
                <a:latin typeface="Inter"/>
              </a:rPr>
              <a:t>Literal reference </a:t>
            </a:r>
            <a:r>
              <a:rPr lang="en-US" b="1" i="0" u="none" strike="noStrike" dirty="0">
                <a:effectLst/>
                <a:latin typeface="Inter"/>
              </a:rPr>
              <a:t>to his ACTIVITIES (</a:t>
            </a:r>
            <a:r>
              <a:rPr lang="en-US" b="1" i="0" u="none" strike="noStrike" dirty="0">
                <a:solidFill>
                  <a:schemeClr val="accent1"/>
                </a:solidFill>
                <a:effectLst/>
                <a:latin typeface="Inter"/>
              </a:rPr>
              <a:t>Cp. 1:7; 6:1-3</a:t>
            </a:r>
            <a:r>
              <a:rPr lang="en-US" b="1" dirty="0">
                <a:latin typeface="Inter"/>
              </a:rPr>
              <a:t>).</a:t>
            </a:r>
            <a:endParaRPr lang="en-US" b="1" i="0" u="none" strike="noStrike" dirty="0">
              <a:effectLst/>
              <a:latin typeface="Inter"/>
            </a:endParaRPr>
          </a:p>
          <a:p>
            <a:pPr lvl="1"/>
            <a:r>
              <a:rPr lang="en-US" b="1" i="0" u="none" strike="noStrike" dirty="0">
                <a:solidFill>
                  <a:schemeClr val="accent1"/>
                </a:solidFill>
                <a:effectLst/>
                <a:latin typeface="Inter"/>
              </a:rPr>
              <a:t>A statement of confidence.  </a:t>
            </a:r>
            <a:r>
              <a:rPr lang="en-US" b="1" i="0" u="none" strike="noStrike" dirty="0">
                <a:effectLst/>
                <a:latin typeface="Inter"/>
              </a:rPr>
              <a:t>She knows her beloved is taking care of his business.  No concern he might occupy his time in some forbidden place in some forbidden way.  His loyalty is secure (</a:t>
            </a:r>
            <a:r>
              <a:rPr lang="en-US" b="1" i="0" u="none" strike="noStrike" dirty="0">
                <a:solidFill>
                  <a:schemeClr val="accent1"/>
                </a:solidFill>
                <a:effectLst/>
                <a:latin typeface="Inter"/>
              </a:rPr>
              <a:t>Prov. 7:8-20</a:t>
            </a:r>
            <a:r>
              <a:rPr lang="en-US" b="1" i="0" u="none" strike="noStrike" dirty="0">
                <a:effectLst/>
                <a:latin typeface="Inter"/>
              </a:rPr>
              <a:t>).</a:t>
            </a:r>
          </a:p>
          <a:p>
            <a:pPr marL="0" indent="0" algn="l">
              <a:buNone/>
            </a:pPr>
            <a:endParaRPr lang="en-US" b="1" i="0" u="none" strike="noStrike" dirty="0">
              <a:effectLst/>
              <a:latin typeface="Inter"/>
            </a:endParaRPr>
          </a:p>
        </p:txBody>
      </p:sp>
    </p:spTree>
    <p:extLst>
      <p:ext uri="{BB962C8B-B14F-4D97-AF65-F5344CB8AC3E}">
        <p14:creationId xmlns:p14="http://schemas.microsoft.com/office/powerpoint/2010/main" val="2560428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4E3C164-61F3-D867-5B44-41F2F06B3BDB}"/>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95705CC-9D49-573D-61DD-60CB39FF6A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BDEF1079-16C8-300E-A574-9F12A96B2A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4BD83CF5-734C-FF2A-BD7A-B1D4CE357B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15903B28-D241-01A4-2354-44A56A25F1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9E05FB8B-D391-A221-8392-ECFD4362D6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BA4DD4BF-32B4-0E87-357A-08675AD1AF16}"/>
              </a:ext>
            </a:extLst>
          </p:cNvPr>
          <p:cNvSpPr>
            <a:spLocks noGrp="1"/>
          </p:cNvSpPr>
          <p:nvPr>
            <p:ph type="title"/>
          </p:nvPr>
        </p:nvSpPr>
        <p:spPr>
          <a:xfrm>
            <a:off x="1028699" y="294538"/>
            <a:ext cx="7421963" cy="1033669"/>
          </a:xfrm>
        </p:spPr>
        <p:txBody>
          <a:bodyPr>
            <a:normAutofit/>
          </a:bodyPr>
          <a:lstStyle/>
          <a:p>
            <a:r>
              <a:rPr lang="en-US" sz="3500" u="sng" dirty="0">
                <a:solidFill>
                  <a:srgbClr val="FFFFFF"/>
                </a:solidFill>
              </a:rPr>
              <a:t>Song of Solomon: Chapter 2</a:t>
            </a:r>
          </a:p>
        </p:txBody>
      </p:sp>
      <p:sp>
        <p:nvSpPr>
          <p:cNvPr id="3" name="Content Placeholder 2">
            <a:extLst>
              <a:ext uri="{FF2B5EF4-FFF2-40B4-BE49-F238E27FC236}">
                <a16:creationId xmlns:a16="http://schemas.microsoft.com/office/drawing/2014/main" id="{6676B087-76AE-50C4-3A7B-91E618FF59E9}"/>
              </a:ext>
            </a:extLst>
          </p:cNvPr>
          <p:cNvSpPr>
            <a:spLocks noGrp="1"/>
          </p:cNvSpPr>
          <p:nvPr>
            <p:ph idx="1"/>
          </p:nvPr>
        </p:nvSpPr>
        <p:spPr>
          <a:xfrm>
            <a:off x="344513" y="1710813"/>
            <a:ext cx="8494688" cy="4852649"/>
          </a:xfrm>
        </p:spPr>
        <p:txBody>
          <a:bodyPr anchor="ctr">
            <a:normAutofit/>
          </a:bodyPr>
          <a:lstStyle/>
          <a:p>
            <a:pPr marL="0" indent="0" algn="l">
              <a:buNone/>
            </a:pPr>
            <a:r>
              <a:rPr lang="en-US" b="1" i="0" u="none" strike="noStrike" dirty="0">
                <a:effectLst/>
                <a:latin typeface="Inter"/>
              </a:rPr>
              <a:t>14 “O my dove, in the clefts of the rock, In the secret </a:t>
            </a:r>
            <a:r>
              <a:rPr lang="en-US" b="1" i="1" u="none" strike="noStrike" dirty="0">
                <a:effectLst/>
                <a:latin typeface="Inter"/>
              </a:rPr>
              <a:t>places</a:t>
            </a:r>
            <a:r>
              <a:rPr lang="en-US" b="1" i="0" u="none" strike="noStrike" dirty="0">
                <a:effectLst/>
                <a:latin typeface="Inter"/>
              </a:rPr>
              <a:t> of the cliff, Let me see your face, Let me hear your voice; For your voice </a:t>
            </a:r>
            <a:r>
              <a:rPr lang="en-US" b="1" i="1" u="none" strike="noStrike" dirty="0">
                <a:effectLst/>
                <a:latin typeface="Inter"/>
              </a:rPr>
              <a:t>is</a:t>
            </a:r>
            <a:r>
              <a:rPr lang="en-US" b="1" i="0" u="none" strike="noStrike" dirty="0">
                <a:effectLst/>
                <a:latin typeface="Inter"/>
              </a:rPr>
              <a:t> sweet, And your face </a:t>
            </a:r>
            <a:r>
              <a:rPr lang="en-US" b="1" i="1" u="none" strike="noStrike" dirty="0">
                <a:effectLst/>
                <a:latin typeface="Inter"/>
              </a:rPr>
              <a:t>is</a:t>
            </a:r>
            <a:r>
              <a:rPr lang="en-US" b="1" i="0" u="none" strike="noStrike" dirty="0">
                <a:effectLst/>
                <a:latin typeface="Inter"/>
              </a:rPr>
              <a:t> lovely.”</a:t>
            </a:r>
          </a:p>
          <a:p>
            <a:pPr marL="0" indent="0" algn="l">
              <a:buNone/>
            </a:pPr>
            <a:r>
              <a:rPr lang="en-US" b="1" i="0" u="none" strike="noStrike" dirty="0">
                <a:effectLst/>
                <a:latin typeface="Inter"/>
              </a:rPr>
              <a:t>15 Catch us the foxes, The little foxes that spoil the vines, For our vines </a:t>
            </a:r>
            <a:r>
              <a:rPr lang="en-US" b="1" i="1" u="none" strike="noStrike" dirty="0">
                <a:effectLst/>
                <a:latin typeface="Inter"/>
              </a:rPr>
              <a:t>have</a:t>
            </a:r>
            <a:r>
              <a:rPr lang="en-US" b="1" i="0" u="none" strike="noStrike" dirty="0">
                <a:effectLst/>
                <a:latin typeface="Inter"/>
              </a:rPr>
              <a:t> tender grapes.</a:t>
            </a:r>
          </a:p>
          <a:p>
            <a:pPr marL="0" indent="0" algn="l">
              <a:buNone/>
            </a:pPr>
            <a:r>
              <a:rPr lang="en-US" b="1" i="0" u="none" strike="noStrike" dirty="0">
                <a:effectLst/>
                <a:latin typeface="Inter"/>
              </a:rPr>
              <a:t>16 My beloved </a:t>
            </a:r>
            <a:r>
              <a:rPr lang="en-US" b="1" i="1" u="none" strike="noStrike" dirty="0">
                <a:effectLst/>
                <a:latin typeface="Inter"/>
              </a:rPr>
              <a:t>is</a:t>
            </a:r>
            <a:r>
              <a:rPr lang="en-US" b="1" i="0" u="none" strike="noStrike" dirty="0">
                <a:effectLst/>
                <a:latin typeface="Inter"/>
              </a:rPr>
              <a:t> mine, and I </a:t>
            </a:r>
            <a:r>
              <a:rPr lang="en-US" b="1" i="1" u="none" strike="noStrike" dirty="0">
                <a:effectLst/>
                <a:latin typeface="Inter"/>
              </a:rPr>
              <a:t>am</a:t>
            </a:r>
            <a:r>
              <a:rPr lang="en-US" b="1" i="0" u="none" strike="noStrike" dirty="0">
                <a:effectLst/>
                <a:latin typeface="Inter"/>
              </a:rPr>
              <a:t> his. He feeds </a:t>
            </a:r>
            <a:r>
              <a:rPr lang="en-US" b="1" i="1" u="none" strike="noStrike" dirty="0">
                <a:effectLst/>
                <a:latin typeface="Inter"/>
              </a:rPr>
              <a:t>his</a:t>
            </a:r>
            <a:r>
              <a:rPr lang="en-US" b="1" i="0" u="none" strike="noStrike" dirty="0">
                <a:effectLst/>
                <a:latin typeface="Inter"/>
              </a:rPr>
              <a:t>  </a:t>
            </a:r>
            <a:r>
              <a:rPr lang="en-US" b="1" i="1" u="none" strike="noStrike" dirty="0">
                <a:effectLst/>
                <a:latin typeface="Inter"/>
              </a:rPr>
              <a:t>flock</a:t>
            </a:r>
            <a:r>
              <a:rPr lang="en-US" b="1" i="0" u="none" strike="noStrike" dirty="0">
                <a:effectLst/>
                <a:latin typeface="Inter"/>
              </a:rPr>
              <a:t> among the lilies.</a:t>
            </a:r>
          </a:p>
          <a:p>
            <a:pPr marL="0" indent="0" algn="l">
              <a:buNone/>
            </a:pPr>
            <a:r>
              <a:rPr lang="en-US" b="1" i="0" u="none" strike="noStrike" dirty="0">
                <a:effectLst/>
                <a:latin typeface="Inter"/>
              </a:rPr>
              <a:t>17 </a:t>
            </a:r>
            <a:r>
              <a:rPr lang="en-US" b="1" i="0" u="none" strike="noStrike" dirty="0">
                <a:solidFill>
                  <a:schemeClr val="accent1"/>
                </a:solidFill>
                <a:effectLst/>
                <a:latin typeface="Inter"/>
              </a:rPr>
              <a:t>Until the day breaks </a:t>
            </a:r>
            <a:r>
              <a:rPr lang="en-US" b="1" i="0" u="none" strike="noStrike" dirty="0">
                <a:effectLst/>
                <a:latin typeface="Inter"/>
              </a:rPr>
              <a:t>And the shadows flee away, </a:t>
            </a:r>
            <a:r>
              <a:rPr lang="en-US" b="1" i="0" u="none" strike="noStrike" dirty="0">
                <a:solidFill>
                  <a:schemeClr val="accent1"/>
                </a:solidFill>
                <a:effectLst/>
                <a:latin typeface="Inter"/>
              </a:rPr>
              <a:t>Turn, my beloved, </a:t>
            </a:r>
            <a:r>
              <a:rPr lang="en-US" b="1" i="0" u="none" strike="noStrike" dirty="0">
                <a:effectLst/>
                <a:latin typeface="Inter"/>
              </a:rPr>
              <a:t>And be like a gazelle Or a young stag Upon the mountains of </a:t>
            </a:r>
            <a:r>
              <a:rPr lang="en-US" b="1" i="0" u="none" strike="noStrike" dirty="0" err="1">
                <a:solidFill>
                  <a:schemeClr val="accent1"/>
                </a:solidFill>
                <a:effectLst/>
                <a:latin typeface="Inter"/>
              </a:rPr>
              <a:t>Bether</a:t>
            </a:r>
            <a:r>
              <a:rPr lang="en-US" b="1" i="0" u="none" strike="noStrike" dirty="0">
                <a:effectLst/>
                <a:latin typeface="Inter"/>
              </a:rPr>
              <a:t>.</a:t>
            </a:r>
          </a:p>
        </p:txBody>
      </p:sp>
    </p:spTree>
    <p:extLst>
      <p:ext uri="{BB962C8B-B14F-4D97-AF65-F5344CB8AC3E}">
        <p14:creationId xmlns:p14="http://schemas.microsoft.com/office/powerpoint/2010/main" val="3504769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C45392A-0A6C-1DDA-5D2A-18833C8968E5}"/>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1504AAD-51A1-F670-D59A-DE1A45E9C4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88EE7C60-0551-56BC-431D-56606EEA81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B07B4A5E-D4B0-AFF2-D552-9B701171B4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1DC2C51B-9BB7-308C-C7E5-20DAF3B663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F04A1022-EDBB-2D4C-49C8-5DD00E35B6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07178193-F463-F262-F4A2-806877DDC2F7}"/>
              </a:ext>
            </a:extLst>
          </p:cNvPr>
          <p:cNvSpPr>
            <a:spLocks noGrp="1"/>
          </p:cNvSpPr>
          <p:nvPr>
            <p:ph type="title"/>
          </p:nvPr>
        </p:nvSpPr>
        <p:spPr>
          <a:xfrm>
            <a:off x="1028699" y="294538"/>
            <a:ext cx="7421963" cy="1033669"/>
          </a:xfrm>
        </p:spPr>
        <p:txBody>
          <a:bodyPr>
            <a:normAutofit/>
          </a:bodyPr>
          <a:lstStyle/>
          <a:p>
            <a:r>
              <a:rPr lang="en-US" sz="3500" u="sng" dirty="0">
                <a:solidFill>
                  <a:srgbClr val="FFFFFF"/>
                </a:solidFill>
              </a:rPr>
              <a:t>Song of Solomon: Chapter 2</a:t>
            </a:r>
          </a:p>
        </p:txBody>
      </p:sp>
      <p:sp>
        <p:nvSpPr>
          <p:cNvPr id="3" name="Content Placeholder 2">
            <a:extLst>
              <a:ext uri="{FF2B5EF4-FFF2-40B4-BE49-F238E27FC236}">
                <a16:creationId xmlns:a16="http://schemas.microsoft.com/office/drawing/2014/main" id="{B13CC24F-DFA8-C957-D80F-F04988917ADE}"/>
              </a:ext>
            </a:extLst>
          </p:cNvPr>
          <p:cNvSpPr>
            <a:spLocks noGrp="1"/>
          </p:cNvSpPr>
          <p:nvPr>
            <p:ph idx="1"/>
          </p:nvPr>
        </p:nvSpPr>
        <p:spPr>
          <a:xfrm>
            <a:off x="344513" y="1710813"/>
            <a:ext cx="8494688" cy="4852649"/>
          </a:xfrm>
        </p:spPr>
        <p:txBody>
          <a:bodyPr anchor="ctr">
            <a:normAutofit fontScale="92500" lnSpcReduction="10000"/>
          </a:bodyPr>
          <a:lstStyle/>
          <a:p>
            <a:r>
              <a:rPr lang="en-US" b="1" i="0" u="none" strike="noStrike" dirty="0">
                <a:effectLst/>
                <a:latin typeface="Inter"/>
              </a:rPr>
              <a:t>“Before the dawn comes and the shadows flee away, come back to me, my love” </a:t>
            </a:r>
            <a:r>
              <a:rPr lang="en-US" b="1" dirty="0">
                <a:latin typeface="Inter"/>
              </a:rPr>
              <a:t>(</a:t>
            </a:r>
            <a:r>
              <a:rPr lang="en-US" b="1" i="0" u="none" strike="noStrike" dirty="0">
                <a:solidFill>
                  <a:schemeClr val="accent1"/>
                </a:solidFill>
                <a:effectLst/>
                <a:latin typeface="Inter"/>
              </a:rPr>
              <a:t>NLT</a:t>
            </a:r>
            <a:r>
              <a:rPr lang="en-US" b="1" i="0" u="none" strike="noStrike" dirty="0">
                <a:effectLst/>
                <a:latin typeface="Inter"/>
              </a:rPr>
              <a:t>).</a:t>
            </a:r>
          </a:p>
          <a:p>
            <a:r>
              <a:rPr lang="en-US" b="1" i="0" u="none" strike="noStrike" dirty="0" err="1">
                <a:solidFill>
                  <a:schemeClr val="accent1"/>
                </a:solidFill>
                <a:effectLst/>
                <a:latin typeface="Inter"/>
              </a:rPr>
              <a:t>Bether</a:t>
            </a:r>
            <a:r>
              <a:rPr lang="en-US" b="1" i="0" u="none" strike="noStrike" dirty="0">
                <a:solidFill>
                  <a:schemeClr val="accent1"/>
                </a:solidFill>
                <a:effectLst/>
                <a:latin typeface="Inter"/>
              </a:rPr>
              <a:t>:</a:t>
            </a:r>
          </a:p>
          <a:p>
            <a:pPr lvl="1"/>
            <a:r>
              <a:rPr lang="en-US" b="1" i="0" u="none" strike="noStrike" dirty="0">
                <a:effectLst/>
                <a:latin typeface="Inter"/>
              </a:rPr>
              <a:t>“</a:t>
            </a:r>
            <a:r>
              <a:rPr lang="en-US" b="1" i="0" u="none" strike="noStrike" dirty="0" err="1">
                <a:effectLst/>
                <a:latin typeface="Inter"/>
              </a:rPr>
              <a:t>Bether</a:t>
            </a:r>
            <a:r>
              <a:rPr lang="en-US" b="1" i="0" u="none" strike="noStrike" dirty="0">
                <a:effectLst/>
                <a:latin typeface="Inter"/>
              </a:rPr>
              <a:t> = cleft… a mountainous region in Palestine, site unknown.” (</a:t>
            </a:r>
            <a:r>
              <a:rPr lang="en-US" b="1" i="0" u="none" strike="noStrike" dirty="0">
                <a:solidFill>
                  <a:schemeClr val="accent1"/>
                </a:solidFill>
                <a:effectLst/>
                <a:latin typeface="Inter"/>
              </a:rPr>
              <a:t>Brown-Driver-Biggs</a:t>
            </a:r>
            <a:r>
              <a:rPr lang="en-US" b="1" i="0" u="none" strike="noStrike" dirty="0">
                <a:effectLst/>
                <a:latin typeface="Inter"/>
              </a:rPr>
              <a:t>)</a:t>
            </a:r>
          </a:p>
          <a:p>
            <a:pPr lvl="1"/>
            <a:r>
              <a:rPr lang="en-US" b="1" i="0" u="none" strike="noStrike" dirty="0">
                <a:effectLst/>
                <a:latin typeface="Inter"/>
              </a:rPr>
              <a:t>“It is doubtful if a proper name is intended.” </a:t>
            </a:r>
            <a:r>
              <a:rPr lang="en-US" b="1" dirty="0">
                <a:latin typeface="Inter"/>
              </a:rPr>
              <a:t>(</a:t>
            </a:r>
            <a:r>
              <a:rPr lang="en-US" b="1" i="0" u="none" strike="noStrike" dirty="0">
                <a:solidFill>
                  <a:schemeClr val="accent1"/>
                </a:solidFill>
                <a:effectLst/>
                <a:latin typeface="Inter"/>
              </a:rPr>
              <a:t>ISBE</a:t>
            </a:r>
            <a:r>
              <a:rPr lang="en-US" b="1" i="0" u="none" strike="noStrike" dirty="0">
                <a:effectLst/>
                <a:latin typeface="Inter"/>
              </a:rPr>
              <a:t>)</a:t>
            </a:r>
          </a:p>
          <a:p>
            <a:pPr lvl="1"/>
            <a:r>
              <a:rPr lang="en-US" b="1" i="0" u="none" strike="noStrike" dirty="0">
                <a:solidFill>
                  <a:schemeClr val="accent1"/>
                </a:solidFill>
                <a:effectLst/>
                <a:latin typeface="Inter"/>
              </a:rPr>
              <a:t>(ESV) </a:t>
            </a:r>
            <a:r>
              <a:rPr lang="en-US" b="1" i="0" u="none" strike="noStrike" dirty="0">
                <a:effectLst/>
                <a:latin typeface="Inter"/>
              </a:rPr>
              <a:t>Until the day breathes and the shadows flee, turn, my beloved, be like a gazelle or a young stag on </a:t>
            </a:r>
            <a:r>
              <a:rPr lang="en-US" b="1" i="0" u="none" strike="noStrike" dirty="0">
                <a:solidFill>
                  <a:schemeClr val="accent1"/>
                </a:solidFill>
                <a:effectLst/>
                <a:latin typeface="Inter"/>
              </a:rPr>
              <a:t>cleft mountains</a:t>
            </a:r>
            <a:r>
              <a:rPr lang="en-US" b="1" i="0" u="none" strike="noStrike" dirty="0">
                <a:effectLst/>
                <a:latin typeface="Inter"/>
              </a:rPr>
              <a:t>.</a:t>
            </a:r>
          </a:p>
          <a:p>
            <a:pPr lvl="1"/>
            <a:r>
              <a:rPr lang="en-US" b="1" i="0" u="none" strike="noStrike" dirty="0">
                <a:effectLst/>
                <a:latin typeface="Inter"/>
              </a:rPr>
              <a:t>“The mountains that separate us” could represent more than literal acreage.  </a:t>
            </a:r>
            <a:r>
              <a:rPr lang="en-US" b="1" i="0" u="none" strike="noStrike" dirty="0">
                <a:effectLst/>
                <a:highlight>
                  <a:srgbClr val="FFFF00"/>
                </a:highlight>
                <a:latin typeface="Inter"/>
              </a:rPr>
              <a:t>It is her plea to the Beloved to not give up, despite what divides them! Overcome!</a:t>
            </a:r>
          </a:p>
          <a:p>
            <a:pPr lvl="1"/>
            <a:r>
              <a:rPr lang="en-US" b="1" i="0" u="none" strike="noStrike" dirty="0">
                <a:effectLst/>
                <a:highlight>
                  <a:srgbClr val="FFFF00"/>
                </a:highlight>
                <a:latin typeface="Inter"/>
              </a:rPr>
              <a:t>Her plea/encouragement to her beloved not to give up on their relationship.  They were currently facing the night, but the dawn would come, a time when the troubles and dangers of the night are past (</a:t>
            </a:r>
            <a:r>
              <a:rPr lang="en-US" b="1" i="0" u="none" strike="noStrike" dirty="0">
                <a:solidFill>
                  <a:schemeClr val="accent1"/>
                </a:solidFill>
                <a:effectLst/>
                <a:highlight>
                  <a:srgbClr val="FFFF00"/>
                </a:highlight>
                <a:latin typeface="Inter"/>
              </a:rPr>
              <a:t>Wes Brown</a:t>
            </a:r>
            <a:r>
              <a:rPr lang="en-US" b="1" i="0" u="none" strike="noStrike" dirty="0">
                <a:effectLst/>
                <a:highlight>
                  <a:srgbClr val="FFFF00"/>
                </a:highlight>
                <a:latin typeface="Inter"/>
              </a:rPr>
              <a:t>).</a:t>
            </a:r>
          </a:p>
        </p:txBody>
      </p:sp>
    </p:spTree>
    <p:extLst>
      <p:ext uri="{BB962C8B-B14F-4D97-AF65-F5344CB8AC3E}">
        <p14:creationId xmlns:p14="http://schemas.microsoft.com/office/powerpoint/2010/main" val="428012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CFE0624-A69E-88E5-65B9-EA7887EB40D5}"/>
            </a:ext>
          </a:extLst>
        </p:cNvPr>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7045E70-DA41-77EC-E6A5-CE9C1886CF4F}"/>
              </a:ext>
            </a:extLst>
          </p:cNvPr>
          <p:cNvSpPr>
            <a:spLocks noGrp="1"/>
          </p:cNvSpPr>
          <p:nvPr>
            <p:ph type="title"/>
          </p:nvPr>
        </p:nvSpPr>
        <p:spPr>
          <a:xfrm>
            <a:off x="429369" y="238539"/>
            <a:ext cx="8263890" cy="1434415"/>
          </a:xfrm>
        </p:spPr>
        <p:txBody>
          <a:bodyPr anchor="b">
            <a:normAutofit/>
          </a:bodyPr>
          <a:lstStyle/>
          <a:p>
            <a:r>
              <a:rPr lang="en-US" sz="4700" b="1" dirty="0">
                <a:solidFill>
                  <a:schemeClr val="accent1"/>
                </a:solidFill>
              </a:rPr>
              <a:t>Song of Solomon: </a:t>
            </a:r>
            <a:br>
              <a:rPr lang="en-US" sz="4700" b="1" dirty="0">
                <a:solidFill>
                  <a:schemeClr val="accent1"/>
                </a:solidFill>
              </a:rPr>
            </a:br>
            <a:r>
              <a:rPr lang="en-US" sz="4700" b="1" dirty="0">
                <a:solidFill>
                  <a:schemeClr val="accent1"/>
                </a:solidFill>
              </a:rPr>
              <a:t>Lessons from Chapter 2</a:t>
            </a:r>
          </a:p>
        </p:txBody>
      </p:sp>
      <p:sp>
        <p:nvSpPr>
          <p:cNvPr id="1033"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9369" y="1681544"/>
            <a:ext cx="8229600" cy="18288"/>
          </a:xfrm>
          <a:custGeom>
            <a:avLst/>
            <a:gdLst>
              <a:gd name="connsiteX0" fmla="*/ 0 w 8229600"/>
              <a:gd name="connsiteY0" fmla="*/ 0 h 18288"/>
              <a:gd name="connsiteX1" fmla="*/ 521208 w 8229600"/>
              <a:gd name="connsiteY1" fmla="*/ 0 h 18288"/>
              <a:gd name="connsiteX2" fmla="*/ 1371600 w 8229600"/>
              <a:gd name="connsiteY2" fmla="*/ 0 h 18288"/>
              <a:gd name="connsiteX3" fmla="*/ 2221992 w 8229600"/>
              <a:gd name="connsiteY3" fmla="*/ 0 h 18288"/>
              <a:gd name="connsiteX4" fmla="*/ 3072384 w 8229600"/>
              <a:gd name="connsiteY4" fmla="*/ 0 h 18288"/>
              <a:gd name="connsiteX5" fmla="*/ 3511296 w 8229600"/>
              <a:gd name="connsiteY5" fmla="*/ 0 h 18288"/>
              <a:gd name="connsiteX6" fmla="*/ 4114800 w 8229600"/>
              <a:gd name="connsiteY6" fmla="*/ 0 h 18288"/>
              <a:gd name="connsiteX7" fmla="*/ 4553712 w 8229600"/>
              <a:gd name="connsiteY7" fmla="*/ 0 h 18288"/>
              <a:gd name="connsiteX8" fmla="*/ 5239512 w 8229600"/>
              <a:gd name="connsiteY8" fmla="*/ 0 h 18288"/>
              <a:gd name="connsiteX9" fmla="*/ 5843016 w 8229600"/>
              <a:gd name="connsiteY9" fmla="*/ 0 h 18288"/>
              <a:gd name="connsiteX10" fmla="*/ 6611112 w 8229600"/>
              <a:gd name="connsiteY10" fmla="*/ 0 h 18288"/>
              <a:gd name="connsiteX11" fmla="*/ 7461504 w 8229600"/>
              <a:gd name="connsiteY11" fmla="*/ 0 h 18288"/>
              <a:gd name="connsiteX12" fmla="*/ 8229600 w 8229600"/>
              <a:gd name="connsiteY12" fmla="*/ 0 h 18288"/>
              <a:gd name="connsiteX13" fmla="*/ 8229600 w 8229600"/>
              <a:gd name="connsiteY13" fmla="*/ 18288 h 18288"/>
              <a:gd name="connsiteX14" fmla="*/ 7461504 w 8229600"/>
              <a:gd name="connsiteY14" fmla="*/ 18288 h 18288"/>
              <a:gd name="connsiteX15" fmla="*/ 6940296 w 8229600"/>
              <a:gd name="connsiteY15" fmla="*/ 18288 h 18288"/>
              <a:gd name="connsiteX16" fmla="*/ 6419088 w 8229600"/>
              <a:gd name="connsiteY16" fmla="*/ 18288 h 18288"/>
              <a:gd name="connsiteX17" fmla="*/ 5650992 w 8229600"/>
              <a:gd name="connsiteY17" fmla="*/ 18288 h 18288"/>
              <a:gd name="connsiteX18" fmla="*/ 5129784 w 8229600"/>
              <a:gd name="connsiteY18" fmla="*/ 18288 h 18288"/>
              <a:gd name="connsiteX19" fmla="*/ 4690872 w 8229600"/>
              <a:gd name="connsiteY19" fmla="*/ 18288 h 18288"/>
              <a:gd name="connsiteX20" fmla="*/ 4087368 w 8229600"/>
              <a:gd name="connsiteY20" fmla="*/ 18288 h 18288"/>
              <a:gd name="connsiteX21" fmla="*/ 3401568 w 8229600"/>
              <a:gd name="connsiteY21" fmla="*/ 18288 h 18288"/>
              <a:gd name="connsiteX22" fmla="*/ 2798064 w 8229600"/>
              <a:gd name="connsiteY22" fmla="*/ 18288 h 18288"/>
              <a:gd name="connsiteX23" fmla="*/ 2276856 w 8229600"/>
              <a:gd name="connsiteY23" fmla="*/ 18288 h 18288"/>
              <a:gd name="connsiteX24" fmla="*/ 1426464 w 8229600"/>
              <a:gd name="connsiteY24" fmla="*/ 18288 h 18288"/>
              <a:gd name="connsiteX25" fmla="*/ 740664 w 8229600"/>
              <a:gd name="connsiteY25" fmla="*/ 18288 h 18288"/>
              <a:gd name="connsiteX26" fmla="*/ 0 w 8229600"/>
              <a:gd name="connsiteY26" fmla="*/ 18288 h 18288"/>
              <a:gd name="connsiteX27" fmla="*/ 0 w 8229600"/>
              <a:gd name="connsiteY2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229600" h="18288" fill="none" extrusionOk="0">
                <a:moveTo>
                  <a:pt x="0" y="0"/>
                </a:moveTo>
                <a:cubicBezTo>
                  <a:pt x="227594" y="-4267"/>
                  <a:pt x="329693" y="13251"/>
                  <a:pt x="521208" y="0"/>
                </a:cubicBezTo>
                <a:cubicBezTo>
                  <a:pt x="712723" y="-13251"/>
                  <a:pt x="1137373" y="-13618"/>
                  <a:pt x="1371600" y="0"/>
                </a:cubicBezTo>
                <a:cubicBezTo>
                  <a:pt x="1605827" y="13618"/>
                  <a:pt x="1975382" y="-27374"/>
                  <a:pt x="2221992" y="0"/>
                </a:cubicBezTo>
                <a:cubicBezTo>
                  <a:pt x="2468602" y="27374"/>
                  <a:pt x="2863316" y="-20517"/>
                  <a:pt x="3072384" y="0"/>
                </a:cubicBezTo>
                <a:cubicBezTo>
                  <a:pt x="3281452" y="20517"/>
                  <a:pt x="3331438" y="10793"/>
                  <a:pt x="3511296" y="0"/>
                </a:cubicBezTo>
                <a:cubicBezTo>
                  <a:pt x="3691154" y="-10793"/>
                  <a:pt x="3906405" y="-29737"/>
                  <a:pt x="4114800" y="0"/>
                </a:cubicBezTo>
                <a:cubicBezTo>
                  <a:pt x="4323195" y="29737"/>
                  <a:pt x="4428852" y="-2234"/>
                  <a:pt x="4553712" y="0"/>
                </a:cubicBezTo>
                <a:cubicBezTo>
                  <a:pt x="4678572" y="2234"/>
                  <a:pt x="5065629" y="29368"/>
                  <a:pt x="5239512" y="0"/>
                </a:cubicBezTo>
                <a:cubicBezTo>
                  <a:pt x="5413395" y="-29368"/>
                  <a:pt x="5703888" y="11839"/>
                  <a:pt x="5843016" y="0"/>
                </a:cubicBezTo>
                <a:cubicBezTo>
                  <a:pt x="5982144" y="-11839"/>
                  <a:pt x="6260765" y="24719"/>
                  <a:pt x="6611112" y="0"/>
                </a:cubicBezTo>
                <a:cubicBezTo>
                  <a:pt x="6961459" y="-24719"/>
                  <a:pt x="7228293" y="32959"/>
                  <a:pt x="7461504" y="0"/>
                </a:cubicBezTo>
                <a:cubicBezTo>
                  <a:pt x="7694715" y="-32959"/>
                  <a:pt x="7990029" y="-3422"/>
                  <a:pt x="8229600" y="0"/>
                </a:cubicBezTo>
                <a:cubicBezTo>
                  <a:pt x="8228940" y="5812"/>
                  <a:pt x="8229447" y="9773"/>
                  <a:pt x="8229600" y="18288"/>
                </a:cubicBezTo>
                <a:cubicBezTo>
                  <a:pt x="7940706" y="-9293"/>
                  <a:pt x="7792584" y="-16009"/>
                  <a:pt x="7461504" y="18288"/>
                </a:cubicBezTo>
                <a:cubicBezTo>
                  <a:pt x="7130424" y="52585"/>
                  <a:pt x="7080072" y="43845"/>
                  <a:pt x="6940296" y="18288"/>
                </a:cubicBezTo>
                <a:cubicBezTo>
                  <a:pt x="6800520" y="-7269"/>
                  <a:pt x="6672872" y="26671"/>
                  <a:pt x="6419088" y="18288"/>
                </a:cubicBezTo>
                <a:cubicBezTo>
                  <a:pt x="6165304" y="9905"/>
                  <a:pt x="5869721" y="4987"/>
                  <a:pt x="5650992" y="18288"/>
                </a:cubicBezTo>
                <a:cubicBezTo>
                  <a:pt x="5432263" y="31589"/>
                  <a:pt x="5308310" y="3023"/>
                  <a:pt x="5129784" y="18288"/>
                </a:cubicBezTo>
                <a:cubicBezTo>
                  <a:pt x="4951258" y="33553"/>
                  <a:pt x="4799696" y="15357"/>
                  <a:pt x="4690872" y="18288"/>
                </a:cubicBezTo>
                <a:cubicBezTo>
                  <a:pt x="4582048" y="21219"/>
                  <a:pt x="4311124" y="-7836"/>
                  <a:pt x="4087368" y="18288"/>
                </a:cubicBezTo>
                <a:cubicBezTo>
                  <a:pt x="3863612" y="44412"/>
                  <a:pt x="3730288" y="13374"/>
                  <a:pt x="3401568" y="18288"/>
                </a:cubicBezTo>
                <a:cubicBezTo>
                  <a:pt x="3072848" y="23202"/>
                  <a:pt x="3020684" y="32425"/>
                  <a:pt x="2798064" y="18288"/>
                </a:cubicBezTo>
                <a:cubicBezTo>
                  <a:pt x="2575444" y="4151"/>
                  <a:pt x="2440915" y="-7352"/>
                  <a:pt x="2276856" y="18288"/>
                </a:cubicBezTo>
                <a:cubicBezTo>
                  <a:pt x="2112797" y="43928"/>
                  <a:pt x="1726502" y="-9560"/>
                  <a:pt x="1426464" y="18288"/>
                </a:cubicBezTo>
                <a:cubicBezTo>
                  <a:pt x="1126426" y="46136"/>
                  <a:pt x="992925" y="21016"/>
                  <a:pt x="740664" y="18288"/>
                </a:cubicBezTo>
                <a:cubicBezTo>
                  <a:pt x="488403" y="15560"/>
                  <a:pt x="195650" y="-16061"/>
                  <a:pt x="0" y="18288"/>
                </a:cubicBezTo>
                <a:cubicBezTo>
                  <a:pt x="348" y="9455"/>
                  <a:pt x="654" y="3983"/>
                  <a:pt x="0" y="0"/>
                </a:cubicBezTo>
                <a:close/>
              </a:path>
              <a:path w="8229600" h="18288" stroke="0" extrusionOk="0">
                <a:moveTo>
                  <a:pt x="0" y="0"/>
                </a:moveTo>
                <a:cubicBezTo>
                  <a:pt x="259263" y="-9445"/>
                  <a:pt x="404731" y="4427"/>
                  <a:pt x="521208" y="0"/>
                </a:cubicBezTo>
                <a:cubicBezTo>
                  <a:pt x="637685" y="-4427"/>
                  <a:pt x="839187" y="564"/>
                  <a:pt x="960120" y="0"/>
                </a:cubicBezTo>
                <a:cubicBezTo>
                  <a:pt x="1081053" y="-564"/>
                  <a:pt x="1313469" y="-16481"/>
                  <a:pt x="1481328" y="0"/>
                </a:cubicBezTo>
                <a:cubicBezTo>
                  <a:pt x="1649187" y="16481"/>
                  <a:pt x="1885247" y="26161"/>
                  <a:pt x="2167128" y="0"/>
                </a:cubicBezTo>
                <a:cubicBezTo>
                  <a:pt x="2449009" y="-26161"/>
                  <a:pt x="2761875" y="-22202"/>
                  <a:pt x="2935224" y="0"/>
                </a:cubicBezTo>
                <a:cubicBezTo>
                  <a:pt x="3108573" y="22202"/>
                  <a:pt x="3540687" y="-2863"/>
                  <a:pt x="3785616" y="0"/>
                </a:cubicBezTo>
                <a:cubicBezTo>
                  <a:pt x="4030545" y="2863"/>
                  <a:pt x="4280774" y="-12442"/>
                  <a:pt x="4636008" y="0"/>
                </a:cubicBezTo>
                <a:cubicBezTo>
                  <a:pt x="4991242" y="12442"/>
                  <a:pt x="5025483" y="16914"/>
                  <a:pt x="5239512" y="0"/>
                </a:cubicBezTo>
                <a:cubicBezTo>
                  <a:pt x="5453541" y="-16914"/>
                  <a:pt x="5754008" y="16592"/>
                  <a:pt x="6007608" y="0"/>
                </a:cubicBezTo>
                <a:cubicBezTo>
                  <a:pt x="6261208" y="-16592"/>
                  <a:pt x="6407957" y="-11909"/>
                  <a:pt x="6693408" y="0"/>
                </a:cubicBezTo>
                <a:cubicBezTo>
                  <a:pt x="6978859" y="11909"/>
                  <a:pt x="7015437" y="-20890"/>
                  <a:pt x="7296912" y="0"/>
                </a:cubicBezTo>
                <a:cubicBezTo>
                  <a:pt x="7578387" y="20890"/>
                  <a:pt x="7859622" y="46406"/>
                  <a:pt x="8229600" y="0"/>
                </a:cubicBezTo>
                <a:cubicBezTo>
                  <a:pt x="8230508" y="6337"/>
                  <a:pt x="8228722" y="11778"/>
                  <a:pt x="8229600" y="18288"/>
                </a:cubicBezTo>
                <a:cubicBezTo>
                  <a:pt x="8075287" y="35054"/>
                  <a:pt x="7821366" y="21850"/>
                  <a:pt x="7626096" y="18288"/>
                </a:cubicBezTo>
                <a:cubicBezTo>
                  <a:pt x="7430826" y="14726"/>
                  <a:pt x="7320004" y="-9669"/>
                  <a:pt x="7022592" y="18288"/>
                </a:cubicBezTo>
                <a:cubicBezTo>
                  <a:pt x="6725180" y="46245"/>
                  <a:pt x="6348804" y="-14025"/>
                  <a:pt x="6172200" y="18288"/>
                </a:cubicBezTo>
                <a:cubicBezTo>
                  <a:pt x="5995596" y="50601"/>
                  <a:pt x="5788102" y="22890"/>
                  <a:pt x="5650992" y="18288"/>
                </a:cubicBezTo>
                <a:cubicBezTo>
                  <a:pt x="5513882" y="13686"/>
                  <a:pt x="5198399" y="29121"/>
                  <a:pt x="4882896" y="18288"/>
                </a:cubicBezTo>
                <a:cubicBezTo>
                  <a:pt x="4567393" y="7455"/>
                  <a:pt x="4557008" y="26965"/>
                  <a:pt x="4443984" y="18288"/>
                </a:cubicBezTo>
                <a:cubicBezTo>
                  <a:pt x="4330960" y="9611"/>
                  <a:pt x="4061674" y="28891"/>
                  <a:pt x="3758184" y="18288"/>
                </a:cubicBezTo>
                <a:cubicBezTo>
                  <a:pt x="3454694" y="7685"/>
                  <a:pt x="3380392" y="19119"/>
                  <a:pt x="3236976" y="18288"/>
                </a:cubicBezTo>
                <a:cubicBezTo>
                  <a:pt x="3093560" y="17457"/>
                  <a:pt x="2632116" y="37607"/>
                  <a:pt x="2386584" y="18288"/>
                </a:cubicBezTo>
                <a:cubicBezTo>
                  <a:pt x="2141052" y="-1031"/>
                  <a:pt x="2110884" y="28777"/>
                  <a:pt x="1947672" y="18288"/>
                </a:cubicBezTo>
                <a:cubicBezTo>
                  <a:pt x="1784460" y="7799"/>
                  <a:pt x="1535467" y="461"/>
                  <a:pt x="1261872" y="18288"/>
                </a:cubicBezTo>
                <a:cubicBezTo>
                  <a:pt x="988277" y="36115"/>
                  <a:pt x="1021096" y="10375"/>
                  <a:pt x="822960" y="18288"/>
                </a:cubicBezTo>
                <a:cubicBezTo>
                  <a:pt x="624824" y="26201"/>
                  <a:pt x="298309" y="1283"/>
                  <a:pt x="0" y="18288"/>
                </a:cubicBezTo>
                <a:cubicBezTo>
                  <a:pt x="-633" y="12278"/>
                  <a:pt x="-757" y="5867"/>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3B56BCB-0AAC-32DC-DF5C-5680A44DEAE8}"/>
              </a:ext>
            </a:extLst>
          </p:cNvPr>
          <p:cNvSpPr>
            <a:spLocks noGrp="1"/>
          </p:cNvSpPr>
          <p:nvPr>
            <p:ph idx="1"/>
          </p:nvPr>
        </p:nvSpPr>
        <p:spPr>
          <a:xfrm>
            <a:off x="174171" y="1820945"/>
            <a:ext cx="5582572" cy="4798516"/>
          </a:xfrm>
        </p:spPr>
        <p:txBody>
          <a:bodyPr anchor="t">
            <a:noAutofit/>
          </a:bodyPr>
          <a:lstStyle/>
          <a:p>
            <a:pPr>
              <a:buClr>
                <a:schemeClr val="accent2"/>
              </a:buClr>
            </a:pPr>
            <a:r>
              <a:rPr lang="en-US" sz="2200" b="1" dirty="0">
                <a:solidFill>
                  <a:schemeClr val="accent1"/>
                </a:solidFill>
                <a:latin typeface="Inter"/>
              </a:rPr>
              <a:t>You</a:t>
            </a:r>
            <a:r>
              <a:rPr lang="en-US" sz="2200" b="1" i="0" u="none" strike="noStrike" dirty="0">
                <a:solidFill>
                  <a:schemeClr val="accent1"/>
                </a:solidFill>
                <a:effectLst/>
                <a:latin typeface="Inter"/>
              </a:rPr>
              <a:t> may feel out of place; but NOT inferior!!</a:t>
            </a:r>
          </a:p>
          <a:p>
            <a:pPr>
              <a:buClr>
                <a:schemeClr val="accent2"/>
              </a:buClr>
            </a:pPr>
            <a:r>
              <a:rPr lang="en-US" sz="2200" b="1" i="0" u="none" strike="noStrike" dirty="0">
                <a:solidFill>
                  <a:schemeClr val="accent1"/>
                </a:solidFill>
                <a:effectLst/>
                <a:latin typeface="Inter"/>
              </a:rPr>
              <a:t>Men </a:t>
            </a:r>
            <a:r>
              <a:rPr lang="en-US" sz="2200" b="1" dirty="0">
                <a:solidFill>
                  <a:schemeClr val="accent1"/>
                </a:solidFill>
                <a:latin typeface="Inter"/>
              </a:rPr>
              <a:t>can either build/destroy woman’s self esteem.</a:t>
            </a:r>
          </a:p>
          <a:p>
            <a:pPr>
              <a:buClr>
                <a:schemeClr val="accent2"/>
              </a:buClr>
            </a:pPr>
            <a:r>
              <a:rPr lang="en-US" sz="2200" b="1" i="0" u="none" strike="noStrike" dirty="0">
                <a:solidFill>
                  <a:schemeClr val="accent1"/>
                </a:solidFill>
                <a:effectLst/>
                <a:latin typeface="Inter"/>
              </a:rPr>
              <a:t>Women value being protected </a:t>
            </a:r>
            <a:r>
              <a:rPr lang="en-US" sz="2200" b="1" dirty="0">
                <a:solidFill>
                  <a:schemeClr val="accent1"/>
                </a:solidFill>
                <a:latin typeface="Inter"/>
              </a:rPr>
              <a:t>&amp;</a:t>
            </a:r>
            <a:r>
              <a:rPr lang="en-US" sz="2200" b="1" i="0" u="none" strike="noStrike" dirty="0">
                <a:solidFill>
                  <a:schemeClr val="accent1"/>
                </a:solidFill>
                <a:effectLst/>
                <a:latin typeface="Inter"/>
              </a:rPr>
              <a:t> treasured.</a:t>
            </a:r>
          </a:p>
          <a:p>
            <a:pPr>
              <a:buClr>
                <a:schemeClr val="accent2"/>
              </a:buClr>
            </a:pPr>
            <a:r>
              <a:rPr lang="en-US" sz="2200" b="1" dirty="0">
                <a:solidFill>
                  <a:schemeClr val="accent1"/>
                </a:solidFill>
                <a:latin typeface="Inter"/>
              </a:rPr>
              <a:t>What is the banner over your mate?</a:t>
            </a:r>
          </a:p>
          <a:p>
            <a:pPr>
              <a:buClr>
                <a:schemeClr val="accent2"/>
              </a:buClr>
            </a:pPr>
            <a:r>
              <a:rPr lang="en-US" sz="2200" b="1" i="0" u="none" strike="noStrike" dirty="0">
                <a:solidFill>
                  <a:schemeClr val="accent1"/>
                </a:solidFill>
                <a:effectLst/>
                <a:latin typeface="Inter"/>
              </a:rPr>
              <a:t>Speak tenderly toward your </a:t>
            </a:r>
            <a:r>
              <a:rPr lang="en-US" sz="2200" b="1" dirty="0">
                <a:solidFill>
                  <a:schemeClr val="accent1"/>
                </a:solidFill>
                <a:latin typeface="Inter"/>
              </a:rPr>
              <a:t>significant other</a:t>
            </a:r>
            <a:r>
              <a:rPr lang="en-US" sz="2200" b="1" i="0" u="none" strike="noStrike" dirty="0">
                <a:solidFill>
                  <a:schemeClr val="accent1"/>
                </a:solidFill>
                <a:effectLst/>
                <a:latin typeface="Inter"/>
              </a:rPr>
              <a:t> (remember the time of courtship).</a:t>
            </a:r>
          </a:p>
          <a:p>
            <a:pPr>
              <a:buClr>
                <a:schemeClr val="accent2"/>
              </a:buClr>
            </a:pPr>
            <a:r>
              <a:rPr lang="en-US" sz="2200" b="1" dirty="0">
                <a:solidFill>
                  <a:schemeClr val="accent1"/>
                </a:solidFill>
                <a:latin typeface="Inter"/>
              </a:rPr>
              <a:t>Cherish those simple treasures of life!</a:t>
            </a:r>
          </a:p>
          <a:p>
            <a:pPr>
              <a:buClr>
                <a:schemeClr val="accent2"/>
              </a:buClr>
            </a:pPr>
            <a:r>
              <a:rPr lang="en-US" sz="2200" b="1" i="0" u="none" strike="noStrike" dirty="0">
                <a:solidFill>
                  <a:schemeClr val="accent1"/>
                </a:solidFill>
                <a:effectLst/>
                <a:latin typeface="Inter"/>
              </a:rPr>
              <a:t>Seek</a:t>
            </a:r>
            <a:r>
              <a:rPr lang="en-US" sz="2200" b="1" dirty="0">
                <a:solidFill>
                  <a:schemeClr val="accent1"/>
                </a:solidFill>
                <a:latin typeface="Inter"/>
              </a:rPr>
              <a:t>, </a:t>
            </a:r>
            <a:r>
              <a:rPr lang="en-US" sz="2200" b="1" i="0" u="none" strike="noStrike" dirty="0">
                <a:solidFill>
                  <a:schemeClr val="accent1"/>
                </a:solidFill>
                <a:effectLst/>
                <a:latin typeface="Inter"/>
              </a:rPr>
              <a:t>cherish, and nurture your trustworthy companion. </a:t>
            </a:r>
          </a:p>
          <a:p>
            <a:pPr>
              <a:buClr>
                <a:schemeClr val="accent2"/>
              </a:buClr>
            </a:pPr>
            <a:r>
              <a:rPr lang="en-US" sz="2200" b="1" dirty="0">
                <a:solidFill>
                  <a:schemeClr val="accent1"/>
                </a:solidFill>
                <a:latin typeface="Inter"/>
              </a:rPr>
              <a:t>True love/commitment demands weathering/overcoming of difficult times, challenges, etc. </a:t>
            </a:r>
            <a:endParaRPr lang="en-US" sz="2200" b="1" i="0" u="none" strike="noStrike" dirty="0">
              <a:solidFill>
                <a:schemeClr val="accent1"/>
              </a:solidFill>
              <a:effectLst/>
              <a:highlight>
                <a:srgbClr val="FFFF00"/>
              </a:highlight>
              <a:latin typeface="Inter"/>
            </a:endParaRPr>
          </a:p>
        </p:txBody>
      </p:sp>
      <p:pic>
        <p:nvPicPr>
          <p:cNvPr id="1026" name="Picture 2" descr="Women Feel Safest With Men Who Understand These 15 Things | by James  Michael Sama | Medium">
            <a:extLst>
              <a:ext uri="{FF2B5EF4-FFF2-40B4-BE49-F238E27FC236}">
                <a16:creationId xmlns:a16="http://schemas.microsoft.com/office/drawing/2014/main" id="{E2CD5457-CD6E-BC09-8EA9-0726FFDE52A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3162" r="26252" b="2"/>
          <a:stretch/>
        </p:blipFill>
        <p:spPr bwMode="auto">
          <a:xfrm>
            <a:off x="5756743" y="2093976"/>
            <a:ext cx="2955798" cy="4096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5721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Effect transition="in" filter="fade">
                                      <p:cBhvr>
                                        <p:cTn id="56" dur="1000"/>
                                        <p:tgtEl>
                                          <p:spTgt spid="3">
                                            <p:txEl>
                                              <p:pRg st="7" end="7"/>
                                            </p:txEl>
                                          </p:spTgt>
                                        </p:tgtEl>
                                      </p:cBhvr>
                                    </p:animEffect>
                                    <p:anim calcmode="lin" valueType="num">
                                      <p:cBhvr>
                                        <p:cTn id="5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5F06DFF-6A65-4E38-2E79-F8C3B293044B}"/>
            </a:ext>
          </a:extLst>
        </p:cNvPr>
        <p:cNvGrpSpPr/>
        <p:nvPr/>
      </p:nvGrpSpPr>
      <p:grpSpPr>
        <a:xfrm>
          <a:off x="0" y="0"/>
          <a:ext cx="0" cy="0"/>
          <a:chOff x="0" y="0"/>
          <a:chExt cx="0" cy="0"/>
        </a:xfrm>
      </p:grpSpPr>
      <p:sp useBgFill="1">
        <p:nvSpPr>
          <p:cNvPr id="1078" name="Rectangle 1077">
            <a:extLst>
              <a:ext uri="{FF2B5EF4-FFF2-40B4-BE49-F238E27FC236}">
                <a16:creationId xmlns:a16="http://schemas.microsoft.com/office/drawing/2014/main" id="{152D4E15-29FC-397B-DCC2-76D3DA998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80" name="Rectangle 1079">
            <a:extLst>
              <a:ext uri="{FF2B5EF4-FFF2-40B4-BE49-F238E27FC236}">
                <a16:creationId xmlns:a16="http://schemas.microsoft.com/office/drawing/2014/main" id="{99C0E0DF-5936-21AB-6625-3426459CA4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42713" y="-1142284"/>
            <a:ext cx="6858000" cy="9143425"/>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82" name="Rectangle 1081">
            <a:extLst>
              <a:ext uri="{FF2B5EF4-FFF2-40B4-BE49-F238E27FC236}">
                <a16:creationId xmlns:a16="http://schemas.microsoft.com/office/drawing/2014/main" id="{798F4A8E-890C-7FF8-8236-626B97D60E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733" y="0"/>
            <a:ext cx="6803134"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84" name="Rectangle 1083">
            <a:extLst>
              <a:ext uri="{FF2B5EF4-FFF2-40B4-BE49-F238E27FC236}">
                <a16:creationId xmlns:a16="http://schemas.microsoft.com/office/drawing/2014/main" id="{614BECCE-1F9C-E8D0-EFE7-CB7FC57DAE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125298" y="-161647"/>
            <a:ext cx="4894564" cy="9145160"/>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026" name="Picture 2" descr="Solomon (Old Testament) – Song Of Solomon (King James Version) | Genius">
            <a:extLst>
              <a:ext uri="{FF2B5EF4-FFF2-40B4-BE49-F238E27FC236}">
                <a16:creationId xmlns:a16="http://schemas.microsoft.com/office/drawing/2014/main" id="{EF3AB9A2-1AE0-E181-A4D6-4BC1029FE414}"/>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42900" y="1705642"/>
            <a:ext cx="8458200" cy="344671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B92F45F1-38A8-803D-13E1-510237C77D78}"/>
              </a:ext>
            </a:extLst>
          </p:cNvPr>
          <p:cNvSpPr txBox="1"/>
          <p:nvPr/>
        </p:nvSpPr>
        <p:spPr>
          <a:xfrm>
            <a:off x="6801401" y="5743355"/>
            <a:ext cx="2092228"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srgbClr val="E97132">
                    <a:lumMod val="20000"/>
                    <a:lumOff val="80000"/>
                  </a:srgbClr>
                </a:solidFill>
                <a:effectLst/>
                <a:uLnTx/>
                <a:uFillTx/>
                <a:latin typeface="Aptos" panose="02110004020202020204"/>
                <a:ea typeface="+mn-ea"/>
                <a:cs typeface="+mn-cs"/>
              </a:rPr>
              <a:t>~ Part 4</a:t>
            </a:r>
          </a:p>
        </p:txBody>
      </p:sp>
    </p:spTree>
    <p:extLst>
      <p:ext uri="{BB962C8B-B14F-4D97-AF65-F5344CB8AC3E}">
        <p14:creationId xmlns:p14="http://schemas.microsoft.com/office/powerpoint/2010/main" val="481485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4181FEC-115A-8342-5419-E018986A810E}"/>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D429A86-66F5-B20C-34E8-93A94C4207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C8621130-3489-BC1C-2A49-75833AEC3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8BFFBB56-C0B7-A0F0-FBD6-B66F48E7FC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184C9DA6-A1CC-9F3D-56EA-0FCF7F72E2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7E3AC0E0-D738-77AD-4BEF-09D3B72EA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07117198-B770-48E7-025B-BDFE6E98EBFA}"/>
              </a:ext>
            </a:extLst>
          </p:cNvPr>
          <p:cNvSpPr>
            <a:spLocks noGrp="1"/>
          </p:cNvSpPr>
          <p:nvPr>
            <p:ph type="title"/>
          </p:nvPr>
        </p:nvSpPr>
        <p:spPr>
          <a:xfrm>
            <a:off x="1028699" y="294538"/>
            <a:ext cx="7421963" cy="1033669"/>
          </a:xfrm>
        </p:spPr>
        <p:txBody>
          <a:bodyPr>
            <a:normAutofit/>
          </a:bodyPr>
          <a:lstStyle/>
          <a:p>
            <a:r>
              <a:rPr lang="en-US" sz="3500" u="sng" dirty="0">
                <a:solidFill>
                  <a:srgbClr val="FFFFFF"/>
                </a:solidFill>
              </a:rPr>
              <a:t>Song of Solomon: 3:1-5</a:t>
            </a:r>
          </a:p>
        </p:txBody>
      </p:sp>
      <p:sp>
        <p:nvSpPr>
          <p:cNvPr id="3" name="Content Placeholder 2">
            <a:extLst>
              <a:ext uri="{FF2B5EF4-FFF2-40B4-BE49-F238E27FC236}">
                <a16:creationId xmlns:a16="http://schemas.microsoft.com/office/drawing/2014/main" id="{CD643F47-468A-7A2F-62A7-2883DAE30CC4}"/>
              </a:ext>
            </a:extLst>
          </p:cNvPr>
          <p:cNvSpPr>
            <a:spLocks noGrp="1"/>
          </p:cNvSpPr>
          <p:nvPr>
            <p:ph idx="1"/>
          </p:nvPr>
        </p:nvSpPr>
        <p:spPr>
          <a:xfrm>
            <a:off x="344513" y="1710813"/>
            <a:ext cx="8494688" cy="4852649"/>
          </a:xfrm>
        </p:spPr>
        <p:txBody>
          <a:bodyPr anchor="ctr">
            <a:normAutofit fontScale="92500" lnSpcReduction="20000"/>
          </a:bodyPr>
          <a:lstStyle/>
          <a:p>
            <a:pPr marL="0" indent="0" algn="l">
              <a:buNone/>
            </a:pPr>
            <a:r>
              <a:rPr lang="en-US" b="1" i="0" u="none" strike="noStrike" dirty="0">
                <a:effectLst/>
                <a:latin typeface="Inter"/>
              </a:rPr>
              <a:t>1 </a:t>
            </a:r>
            <a:r>
              <a:rPr lang="en-US" b="1" i="0" u="none" strike="noStrike" dirty="0">
                <a:solidFill>
                  <a:schemeClr val="accent1"/>
                </a:solidFill>
                <a:effectLst/>
                <a:latin typeface="Inter"/>
              </a:rPr>
              <a:t>By night on my bed </a:t>
            </a:r>
            <a:r>
              <a:rPr lang="en-US" b="1" i="0" u="none" strike="noStrike" dirty="0">
                <a:effectLst/>
                <a:latin typeface="Inter"/>
              </a:rPr>
              <a:t>I sought the one I love; </a:t>
            </a:r>
            <a:r>
              <a:rPr lang="en-US" b="1" i="0" u="none" strike="noStrike" dirty="0">
                <a:solidFill>
                  <a:schemeClr val="accent1"/>
                </a:solidFill>
                <a:effectLst/>
                <a:latin typeface="Inter"/>
              </a:rPr>
              <a:t>I sought him, but I did not find him</a:t>
            </a:r>
            <a:r>
              <a:rPr lang="en-US" b="1" i="0" u="none" strike="noStrike" dirty="0">
                <a:effectLst/>
                <a:latin typeface="Inter"/>
              </a:rPr>
              <a:t>.</a:t>
            </a:r>
          </a:p>
          <a:p>
            <a:pPr marL="0" indent="0" algn="l">
              <a:buNone/>
            </a:pPr>
            <a:r>
              <a:rPr lang="en-US" b="1" i="0" u="none" strike="noStrike" dirty="0">
                <a:effectLst/>
                <a:latin typeface="Inter"/>
              </a:rPr>
              <a:t>2“I will rise now,” </a:t>
            </a:r>
            <a:r>
              <a:rPr lang="en-US" b="1" i="1" u="none" strike="noStrike" dirty="0">
                <a:effectLst/>
                <a:latin typeface="Inter"/>
              </a:rPr>
              <a:t>I</a:t>
            </a:r>
            <a:r>
              <a:rPr lang="en-US" b="1" i="0" u="none" strike="noStrike" dirty="0">
                <a:effectLst/>
                <a:latin typeface="Inter"/>
              </a:rPr>
              <a:t>  </a:t>
            </a:r>
            <a:r>
              <a:rPr lang="en-US" b="1" i="1" u="none" strike="noStrike" dirty="0">
                <a:effectLst/>
                <a:latin typeface="Inter"/>
              </a:rPr>
              <a:t>said,</a:t>
            </a:r>
            <a:r>
              <a:rPr lang="en-US" b="1" dirty="0">
                <a:latin typeface="Inter"/>
              </a:rPr>
              <a:t> </a:t>
            </a:r>
            <a:r>
              <a:rPr lang="en-US" b="1" i="0" u="none" strike="noStrike" dirty="0">
                <a:effectLst/>
                <a:latin typeface="Inter"/>
              </a:rPr>
              <a:t>“And go about the city; In the streets and in the squares I will seek the one I love.” I sought him, but I did not find him.</a:t>
            </a:r>
          </a:p>
          <a:p>
            <a:pPr marL="0" indent="0" algn="l">
              <a:buNone/>
            </a:pPr>
            <a:r>
              <a:rPr lang="en-US" b="1" i="0" u="none" strike="noStrike" dirty="0">
                <a:effectLst/>
                <a:latin typeface="Inter"/>
              </a:rPr>
              <a:t>3 The watchmen who go about the city found me; </a:t>
            </a:r>
            <a:r>
              <a:rPr lang="en-US" b="1" i="1" u="none" strike="noStrike" dirty="0">
                <a:effectLst/>
                <a:latin typeface="Inter"/>
              </a:rPr>
              <a:t>I</a:t>
            </a:r>
            <a:r>
              <a:rPr lang="en-US" b="1" i="0" u="none" strike="noStrike" dirty="0">
                <a:effectLst/>
                <a:latin typeface="Inter"/>
              </a:rPr>
              <a:t> </a:t>
            </a:r>
            <a:r>
              <a:rPr lang="en-US" b="1" i="1" u="none" strike="noStrike" dirty="0">
                <a:effectLst/>
                <a:latin typeface="Inter"/>
              </a:rPr>
              <a:t>said,</a:t>
            </a:r>
            <a:r>
              <a:rPr lang="en-US" b="1" dirty="0">
                <a:latin typeface="Inter"/>
              </a:rPr>
              <a:t> </a:t>
            </a:r>
            <a:r>
              <a:rPr lang="en-US" b="1" i="0" u="none" strike="noStrike" dirty="0">
                <a:effectLst/>
                <a:latin typeface="Inter"/>
              </a:rPr>
              <a:t>“Have you seen the one I love?”</a:t>
            </a:r>
          </a:p>
          <a:p>
            <a:pPr marL="0" indent="0" algn="l">
              <a:buNone/>
            </a:pPr>
            <a:r>
              <a:rPr lang="en-US" b="1" i="0" u="none" strike="noStrike" dirty="0">
                <a:effectLst/>
                <a:latin typeface="Inter"/>
              </a:rPr>
              <a:t>4 Scarcely had I passed by them, When </a:t>
            </a:r>
            <a:r>
              <a:rPr lang="en-US" b="1" i="0" u="none" strike="noStrike" dirty="0">
                <a:solidFill>
                  <a:schemeClr val="accent1"/>
                </a:solidFill>
                <a:effectLst/>
                <a:latin typeface="Inter"/>
              </a:rPr>
              <a:t>I found the one I love. I held him and would not let him go</a:t>
            </a:r>
            <a:r>
              <a:rPr lang="en-US" b="1" i="0" u="none" strike="noStrike" dirty="0">
                <a:effectLst/>
                <a:latin typeface="Inter"/>
              </a:rPr>
              <a:t>, Until I had brought him to the house of my mother, And into the chamber of her who conceived me.</a:t>
            </a:r>
          </a:p>
          <a:p>
            <a:pPr marL="0" indent="0" algn="l">
              <a:buNone/>
            </a:pPr>
            <a:r>
              <a:rPr lang="en-US" b="1" i="0" u="none" strike="noStrike" dirty="0">
                <a:effectLst/>
                <a:latin typeface="Inter"/>
              </a:rPr>
              <a:t>5 I charge you, O daughters of Jerusalem, By the gazelles or by the does of the field, </a:t>
            </a:r>
            <a:r>
              <a:rPr lang="en-US" b="1" i="0" u="none" strike="noStrike" dirty="0">
                <a:solidFill>
                  <a:schemeClr val="accent1"/>
                </a:solidFill>
                <a:effectLst/>
                <a:latin typeface="Inter"/>
              </a:rPr>
              <a:t>Do not stir up nor awaken love</a:t>
            </a:r>
            <a:r>
              <a:rPr lang="en-US" b="1" i="0" u="none" strike="noStrike" dirty="0">
                <a:effectLst/>
                <a:latin typeface="Inter"/>
              </a:rPr>
              <a:t> Until it pleases.</a:t>
            </a:r>
          </a:p>
        </p:txBody>
      </p:sp>
    </p:spTree>
    <p:extLst>
      <p:ext uri="{BB962C8B-B14F-4D97-AF65-F5344CB8AC3E}">
        <p14:creationId xmlns:p14="http://schemas.microsoft.com/office/powerpoint/2010/main" val="1693851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4181FEC-115A-8342-5419-E018986A810E}"/>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D429A86-66F5-B20C-34E8-93A94C4207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C8621130-3489-BC1C-2A49-75833AEC3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8BFFBB56-C0B7-A0F0-FBD6-B66F48E7FC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184C9DA6-A1CC-9F3D-56EA-0FCF7F72E2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7E3AC0E0-D738-77AD-4BEF-09D3B72EA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07117198-B770-48E7-025B-BDFE6E98EBFA}"/>
              </a:ext>
            </a:extLst>
          </p:cNvPr>
          <p:cNvSpPr>
            <a:spLocks noGrp="1"/>
          </p:cNvSpPr>
          <p:nvPr>
            <p:ph type="title"/>
          </p:nvPr>
        </p:nvSpPr>
        <p:spPr>
          <a:xfrm>
            <a:off x="1028699" y="294538"/>
            <a:ext cx="7421963" cy="1033669"/>
          </a:xfrm>
        </p:spPr>
        <p:txBody>
          <a:bodyPr>
            <a:normAutofit/>
          </a:bodyPr>
          <a:lstStyle/>
          <a:p>
            <a:r>
              <a:rPr lang="en-US" sz="3500" u="sng" dirty="0">
                <a:solidFill>
                  <a:srgbClr val="FFFFFF"/>
                </a:solidFill>
              </a:rPr>
              <a:t>Song of Solomon: 3:1-5</a:t>
            </a:r>
          </a:p>
        </p:txBody>
      </p:sp>
      <p:sp>
        <p:nvSpPr>
          <p:cNvPr id="3" name="Content Placeholder 2">
            <a:extLst>
              <a:ext uri="{FF2B5EF4-FFF2-40B4-BE49-F238E27FC236}">
                <a16:creationId xmlns:a16="http://schemas.microsoft.com/office/drawing/2014/main" id="{CD643F47-468A-7A2F-62A7-2883DAE30CC4}"/>
              </a:ext>
            </a:extLst>
          </p:cNvPr>
          <p:cNvSpPr>
            <a:spLocks noGrp="1"/>
          </p:cNvSpPr>
          <p:nvPr>
            <p:ph idx="1"/>
          </p:nvPr>
        </p:nvSpPr>
        <p:spPr>
          <a:xfrm>
            <a:off x="344513" y="1710813"/>
            <a:ext cx="8494688" cy="4852649"/>
          </a:xfrm>
        </p:spPr>
        <p:txBody>
          <a:bodyPr anchor="ctr">
            <a:normAutofit/>
          </a:bodyPr>
          <a:lstStyle/>
          <a:p>
            <a:pPr marL="0" indent="0">
              <a:buNone/>
            </a:pPr>
            <a:r>
              <a:rPr lang="en-US" i="1" dirty="0"/>
              <a:t>	</a:t>
            </a:r>
            <a:r>
              <a:rPr lang="en-US" i="1" dirty="0">
                <a:highlight>
                  <a:srgbClr val="FFFF00"/>
                </a:highlight>
              </a:rPr>
              <a:t>The maiden is dreaming</a:t>
            </a:r>
            <a:r>
              <a:rPr lang="en-US" i="1" dirty="0"/>
              <a:t>, and in her dream, she rises to find her lover. She goes out into the streets of the city, not the rural setting she speaks of so fondly, to search for him. </a:t>
            </a:r>
            <a:r>
              <a:rPr lang="en-US" i="1" u="sng" dirty="0">
                <a:solidFill>
                  <a:schemeClr val="accent1"/>
                </a:solidFill>
              </a:rPr>
              <a:t>It is highly unlikely that a young woman under the care of the Jerusalem’s daughters would actually have done such a thing</a:t>
            </a:r>
            <a:r>
              <a:rPr lang="en-US" i="1" dirty="0"/>
              <a:t>. </a:t>
            </a:r>
            <a:r>
              <a:rPr lang="en-US" i="1" dirty="0">
                <a:highlight>
                  <a:srgbClr val="FFFF00"/>
                </a:highlight>
              </a:rPr>
              <a:t>Also, if it were Solomon she was seeking, she looked for him in a strange place</a:t>
            </a:r>
            <a:r>
              <a:rPr lang="en-US" i="1" dirty="0"/>
              <a:t> - go out and look for the king, who lives in the palace, in the streets? </a:t>
            </a:r>
          </a:p>
          <a:p>
            <a:pPr marL="0" indent="0" algn="r">
              <a:buNone/>
            </a:pPr>
            <a:r>
              <a:rPr lang="en-US" b="1" i="1" dirty="0"/>
              <a:t>~ Bob Waldron</a:t>
            </a:r>
          </a:p>
          <a:p>
            <a:pPr marL="0" indent="0" algn="l">
              <a:buNone/>
            </a:pPr>
            <a:endParaRPr lang="en-US" b="1" i="0" u="none" strike="noStrike" dirty="0">
              <a:effectLst/>
              <a:latin typeface="Inter"/>
            </a:endParaRPr>
          </a:p>
        </p:txBody>
      </p:sp>
    </p:spTree>
    <p:extLst>
      <p:ext uri="{BB962C8B-B14F-4D97-AF65-F5344CB8AC3E}">
        <p14:creationId xmlns:p14="http://schemas.microsoft.com/office/powerpoint/2010/main" val="2633778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24450CA-44F6-1030-8A04-41B90AE36445}"/>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2BA6784-AA27-D101-7FE7-1F99CF580B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85152798-3D0E-BDEE-F8FF-47201DA5F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CAB92D18-407A-24C1-6D1D-AC1F44B596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BCFCC230-3220-09F5-D9C8-9D085ECE7D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40C16665-7A48-EA88-B270-7B608CFF64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C68524C4-A217-5FC5-BD0A-4D266199CE50}"/>
              </a:ext>
            </a:extLst>
          </p:cNvPr>
          <p:cNvSpPr>
            <a:spLocks noGrp="1"/>
          </p:cNvSpPr>
          <p:nvPr>
            <p:ph type="title"/>
          </p:nvPr>
        </p:nvSpPr>
        <p:spPr>
          <a:xfrm>
            <a:off x="1028699" y="294538"/>
            <a:ext cx="7421963" cy="1033669"/>
          </a:xfrm>
        </p:spPr>
        <p:txBody>
          <a:bodyPr>
            <a:normAutofit/>
          </a:bodyPr>
          <a:lstStyle/>
          <a:p>
            <a:r>
              <a:rPr lang="en-US" sz="3500" u="sng" dirty="0">
                <a:solidFill>
                  <a:srgbClr val="FFFFFF"/>
                </a:solidFill>
              </a:rPr>
              <a:t>Song of Solomon: 3:6-11</a:t>
            </a:r>
          </a:p>
        </p:txBody>
      </p:sp>
      <p:sp>
        <p:nvSpPr>
          <p:cNvPr id="3" name="Content Placeholder 2">
            <a:extLst>
              <a:ext uri="{FF2B5EF4-FFF2-40B4-BE49-F238E27FC236}">
                <a16:creationId xmlns:a16="http://schemas.microsoft.com/office/drawing/2014/main" id="{3061F035-4FAE-59FA-4256-CDF7DC5592AE}"/>
              </a:ext>
            </a:extLst>
          </p:cNvPr>
          <p:cNvSpPr>
            <a:spLocks noGrp="1"/>
          </p:cNvSpPr>
          <p:nvPr>
            <p:ph idx="1"/>
          </p:nvPr>
        </p:nvSpPr>
        <p:spPr>
          <a:xfrm>
            <a:off x="344513" y="1710813"/>
            <a:ext cx="8494688" cy="4852649"/>
          </a:xfrm>
        </p:spPr>
        <p:txBody>
          <a:bodyPr anchor="ctr">
            <a:normAutofit fontScale="85000" lnSpcReduction="20000"/>
          </a:bodyPr>
          <a:lstStyle/>
          <a:p>
            <a:pPr marL="0" indent="0" algn="l">
              <a:buNone/>
            </a:pPr>
            <a:r>
              <a:rPr lang="en-US" b="1" i="0" u="none" strike="noStrike" dirty="0">
                <a:effectLst/>
                <a:latin typeface="Inter"/>
              </a:rPr>
              <a:t>6 </a:t>
            </a:r>
            <a:r>
              <a:rPr lang="en-US" b="1" i="0" u="none" strike="noStrike" dirty="0">
                <a:solidFill>
                  <a:schemeClr val="accent1"/>
                </a:solidFill>
                <a:effectLst/>
                <a:latin typeface="Inter"/>
              </a:rPr>
              <a:t>Who </a:t>
            </a:r>
            <a:r>
              <a:rPr lang="en-US" b="1" i="1" u="none" strike="noStrike" dirty="0">
                <a:solidFill>
                  <a:schemeClr val="accent1"/>
                </a:solidFill>
                <a:effectLst/>
                <a:latin typeface="Inter"/>
              </a:rPr>
              <a:t>is</a:t>
            </a:r>
            <a:r>
              <a:rPr lang="en-US" b="1" i="0" u="none" strike="noStrike" dirty="0">
                <a:solidFill>
                  <a:schemeClr val="accent1"/>
                </a:solidFill>
                <a:effectLst/>
                <a:latin typeface="Inter"/>
              </a:rPr>
              <a:t> this coming </a:t>
            </a:r>
            <a:r>
              <a:rPr lang="en-US" b="1" i="0" u="none" strike="noStrike" dirty="0">
                <a:effectLst/>
                <a:latin typeface="Inter"/>
              </a:rPr>
              <a:t>out of the wilderness Like pillars of smoke, Perfumed with myrrh and frankincense, With all the merchant’s fragrant powders?</a:t>
            </a:r>
          </a:p>
          <a:p>
            <a:pPr marL="0" indent="0" algn="l">
              <a:buNone/>
            </a:pPr>
            <a:r>
              <a:rPr lang="en-US" b="1" i="0" u="none" strike="noStrike" dirty="0">
                <a:effectLst/>
                <a:latin typeface="Inter"/>
              </a:rPr>
              <a:t>7 </a:t>
            </a:r>
            <a:r>
              <a:rPr lang="en-US" b="1" i="0" u="none" strike="noStrike" dirty="0">
                <a:solidFill>
                  <a:schemeClr val="accent1"/>
                </a:solidFill>
                <a:effectLst/>
                <a:latin typeface="Inter"/>
              </a:rPr>
              <a:t>Behold, it </a:t>
            </a:r>
            <a:r>
              <a:rPr lang="en-US" b="1" i="1" u="none" strike="noStrike" dirty="0">
                <a:solidFill>
                  <a:schemeClr val="accent1"/>
                </a:solidFill>
                <a:effectLst/>
                <a:latin typeface="Inter"/>
              </a:rPr>
              <a:t>is</a:t>
            </a:r>
            <a:r>
              <a:rPr lang="en-US" b="1" i="0" u="none" strike="noStrike" dirty="0">
                <a:solidFill>
                  <a:schemeClr val="accent1"/>
                </a:solidFill>
                <a:effectLst/>
                <a:latin typeface="Inter"/>
              </a:rPr>
              <a:t> Solomon’s couch</a:t>
            </a:r>
            <a:r>
              <a:rPr lang="en-US" b="1" i="0" u="none" strike="noStrike" dirty="0">
                <a:effectLst/>
                <a:latin typeface="Inter"/>
              </a:rPr>
              <a:t>, </a:t>
            </a:r>
            <a:r>
              <a:rPr lang="en-US" b="1" i="1" u="none" strike="noStrike" dirty="0">
                <a:solidFill>
                  <a:schemeClr val="accent1"/>
                </a:solidFill>
                <a:effectLst/>
                <a:latin typeface="Inter"/>
              </a:rPr>
              <a:t>With</a:t>
            </a:r>
            <a:r>
              <a:rPr lang="en-US" b="1" i="0" u="none" strike="noStrike" dirty="0">
                <a:solidFill>
                  <a:schemeClr val="accent1"/>
                </a:solidFill>
                <a:effectLst/>
                <a:latin typeface="Inter"/>
              </a:rPr>
              <a:t> sixty valiant men </a:t>
            </a:r>
            <a:r>
              <a:rPr lang="en-US" b="1" i="0" u="none" strike="noStrike" dirty="0">
                <a:effectLst/>
                <a:latin typeface="Inter"/>
              </a:rPr>
              <a:t>around it, Of the valiant of Israel.</a:t>
            </a:r>
          </a:p>
          <a:p>
            <a:pPr marL="0" indent="0" algn="l">
              <a:buNone/>
            </a:pPr>
            <a:r>
              <a:rPr lang="en-US" b="1" i="0" u="none" strike="noStrike" dirty="0">
                <a:effectLst/>
                <a:latin typeface="Inter"/>
              </a:rPr>
              <a:t>8 They all hold swords, </a:t>
            </a:r>
            <a:r>
              <a:rPr lang="en-US" b="1" i="1" u="none" strike="noStrike" dirty="0">
                <a:effectLst/>
                <a:latin typeface="Inter"/>
              </a:rPr>
              <a:t>Being</a:t>
            </a:r>
            <a:r>
              <a:rPr lang="en-US" b="1" i="0" u="none" strike="noStrike" dirty="0">
                <a:effectLst/>
                <a:latin typeface="Inter"/>
              </a:rPr>
              <a:t> expert in war. Every man </a:t>
            </a:r>
            <a:r>
              <a:rPr lang="en-US" b="1" i="1" u="none" strike="noStrike" dirty="0">
                <a:effectLst/>
                <a:latin typeface="Inter"/>
              </a:rPr>
              <a:t>has</a:t>
            </a:r>
            <a:r>
              <a:rPr lang="en-US" b="1" i="0" u="none" strike="noStrike" dirty="0">
                <a:effectLst/>
                <a:latin typeface="Inter"/>
              </a:rPr>
              <a:t> his sword on his thigh Because of fear in the night.</a:t>
            </a:r>
          </a:p>
          <a:p>
            <a:pPr marL="0" indent="0" algn="l">
              <a:buNone/>
            </a:pPr>
            <a:r>
              <a:rPr lang="en-US" b="1" i="0" u="none" strike="noStrike" dirty="0">
                <a:effectLst/>
                <a:latin typeface="Inter"/>
              </a:rPr>
              <a:t>9 Of the wood of Lebanon Solomon the King Made himself a palanquin:</a:t>
            </a:r>
          </a:p>
          <a:p>
            <a:pPr marL="0" indent="0" algn="l">
              <a:buNone/>
            </a:pPr>
            <a:r>
              <a:rPr lang="en-US" b="1" i="0" u="none" strike="noStrike" dirty="0">
                <a:effectLst/>
                <a:latin typeface="Inter"/>
              </a:rPr>
              <a:t>10 He made its pillars </a:t>
            </a:r>
            <a:r>
              <a:rPr lang="en-US" b="1" i="1" u="none" strike="noStrike" dirty="0">
                <a:effectLst/>
                <a:latin typeface="Inter"/>
              </a:rPr>
              <a:t>of</a:t>
            </a:r>
            <a:r>
              <a:rPr lang="en-US" b="1" i="0" u="none" strike="noStrike" dirty="0">
                <a:effectLst/>
                <a:latin typeface="Inter"/>
              </a:rPr>
              <a:t> silver, Its support </a:t>
            </a:r>
            <a:r>
              <a:rPr lang="en-US" b="1" i="1" u="none" strike="noStrike" dirty="0">
                <a:effectLst/>
                <a:latin typeface="Inter"/>
              </a:rPr>
              <a:t>of</a:t>
            </a:r>
            <a:r>
              <a:rPr lang="en-US" b="1" i="0" u="none" strike="noStrike" dirty="0">
                <a:effectLst/>
                <a:latin typeface="Inter"/>
              </a:rPr>
              <a:t> gold, Its seat </a:t>
            </a:r>
            <a:r>
              <a:rPr lang="en-US" b="1" i="1" u="none" strike="noStrike" dirty="0">
                <a:effectLst/>
                <a:latin typeface="Inter"/>
              </a:rPr>
              <a:t>of</a:t>
            </a:r>
            <a:r>
              <a:rPr lang="en-US" b="1" i="0" u="none" strike="noStrike" dirty="0">
                <a:effectLst/>
                <a:latin typeface="Inter"/>
              </a:rPr>
              <a:t> purple, </a:t>
            </a:r>
            <a:r>
              <a:rPr lang="en-US" b="1" i="0" u="none" strike="noStrike" dirty="0">
                <a:solidFill>
                  <a:schemeClr val="accent1"/>
                </a:solidFill>
                <a:effectLst/>
                <a:latin typeface="Inter"/>
              </a:rPr>
              <a:t>Its interior paved </a:t>
            </a:r>
            <a:r>
              <a:rPr lang="en-US" b="1" i="1" u="none" strike="noStrike" dirty="0">
                <a:solidFill>
                  <a:schemeClr val="accent1"/>
                </a:solidFill>
                <a:effectLst/>
                <a:latin typeface="Inter"/>
              </a:rPr>
              <a:t>with</a:t>
            </a:r>
            <a:r>
              <a:rPr lang="en-US" b="1" i="0" u="none" strike="noStrike" dirty="0">
                <a:solidFill>
                  <a:schemeClr val="accent1"/>
                </a:solidFill>
                <a:effectLst/>
                <a:latin typeface="Inter"/>
              </a:rPr>
              <a:t> love </a:t>
            </a:r>
            <a:r>
              <a:rPr lang="en-US" b="1" i="0" u="none" strike="noStrike" dirty="0">
                <a:effectLst/>
                <a:latin typeface="Inter"/>
              </a:rPr>
              <a:t>By the daughters of Jerusalem.</a:t>
            </a:r>
          </a:p>
          <a:p>
            <a:pPr marL="0" indent="0" algn="l">
              <a:buNone/>
            </a:pPr>
            <a:r>
              <a:rPr lang="en-US" b="1" i="0" u="none" strike="noStrike" dirty="0">
                <a:effectLst/>
                <a:latin typeface="Inter"/>
              </a:rPr>
              <a:t>11 </a:t>
            </a:r>
            <a:r>
              <a:rPr lang="en-US" b="1" i="0" u="none" strike="noStrike" dirty="0">
                <a:solidFill>
                  <a:schemeClr val="accent1"/>
                </a:solidFill>
                <a:effectLst/>
                <a:latin typeface="Inter"/>
              </a:rPr>
              <a:t>Go forth, O daughters of Zion</a:t>
            </a:r>
            <a:r>
              <a:rPr lang="en-US" b="1" i="0" u="none" strike="noStrike" dirty="0">
                <a:effectLst/>
                <a:latin typeface="Inter"/>
              </a:rPr>
              <a:t>, And see King Solomon with the crown With which his mother crowned him On the day of his wedding, The day of the gladness of his heart.</a:t>
            </a:r>
          </a:p>
        </p:txBody>
      </p:sp>
    </p:spTree>
    <p:extLst>
      <p:ext uri="{BB962C8B-B14F-4D97-AF65-F5344CB8AC3E}">
        <p14:creationId xmlns:p14="http://schemas.microsoft.com/office/powerpoint/2010/main" val="2601492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24450CA-44F6-1030-8A04-41B90AE36445}"/>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2BA6784-AA27-D101-7FE7-1F99CF580B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85152798-3D0E-BDEE-F8FF-47201DA5F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CAB92D18-407A-24C1-6D1D-AC1F44B596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BCFCC230-3220-09F5-D9C8-9D085ECE7D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40C16665-7A48-EA88-B270-7B608CFF64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C68524C4-A217-5FC5-BD0A-4D266199CE50}"/>
              </a:ext>
            </a:extLst>
          </p:cNvPr>
          <p:cNvSpPr>
            <a:spLocks noGrp="1"/>
          </p:cNvSpPr>
          <p:nvPr>
            <p:ph type="title"/>
          </p:nvPr>
        </p:nvSpPr>
        <p:spPr>
          <a:xfrm>
            <a:off x="1028699" y="294538"/>
            <a:ext cx="7421963" cy="1033669"/>
          </a:xfrm>
        </p:spPr>
        <p:txBody>
          <a:bodyPr>
            <a:normAutofit/>
          </a:bodyPr>
          <a:lstStyle/>
          <a:p>
            <a:r>
              <a:rPr lang="en-US" sz="3500" u="sng" dirty="0">
                <a:solidFill>
                  <a:srgbClr val="FFFFFF"/>
                </a:solidFill>
              </a:rPr>
              <a:t>Song of Solomon: 3:6-11</a:t>
            </a:r>
          </a:p>
        </p:txBody>
      </p:sp>
      <p:sp>
        <p:nvSpPr>
          <p:cNvPr id="3" name="Content Placeholder 2">
            <a:extLst>
              <a:ext uri="{FF2B5EF4-FFF2-40B4-BE49-F238E27FC236}">
                <a16:creationId xmlns:a16="http://schemas.microsoft.com/office/drawing/2014/main" id="{3061F035-4FAE-59FA-4256-CDF7DC5592AE}"/>
              </a:ext>
            </a:extLst>
          </p:cNvPr>
          <p:cNvSpPr>
            <a:spLocks noGrp="1"/>
          </p:cNvSpPr>
          <p:nvPr>
            <p:ph idx="1"/>
          </p:nvPr>
        </p:nvSpPr>
        <p:spPr>
          <a:xfrm>
            <a:off x="174170" y="1807029"/>
            <a:ext cx="8799485" cy="4833257"/>
          </a:xfrm>
        </p:spPr>
        <p:txBody>
          <a:bodyPr anchor="ctr">
            <a:noAutofit/>
          </a:bodyPr>
          <a:lstStyle/>
          <a:p>
            <a:pPr marL="0" indent="0">
              <a:buNone/>
            </a:pPr>
            <a:r>
              <a:rPr lang="en-US" sz="2000" i="1" dirty="0">
                <a:effectLst/>
              </a:rPr>
              <a:t>	From the wilderness Solomon comes in stately procession. Does he come to the maiden's home? There is nothing to indicate this. Instead the daughters of Jerusalem are told to go out and behold King Solomon with the crown his mother has given him for his wedding. If there are only two main characters</a:t>
            </a:r>
            <a:r>
              <a:rPr lang="en-US" sz="2000" i="1" dirty="0"/>
              <a:t> in</a:t>
            </a:r>
            <a:r>
              <a:rPr lang="en-US" sz="2000" i="1" dirty="0">
                <a:effectLst/>
              </a:rPr>
              <a:t> the play, this might be when Solomon brough the </a:t>
            </a:r>
            <a:r>
              <a:rPr lang="en-US" sz="2000" i="1" dirty="0" err="1">
                <a:effectLst/>
              </a:rPr>
              <a:t>Shulammite</a:t>
            </a:r>
            <a:r>
              <a:rPr lang="en-US" sz="2000" i="1" dirty="0">
                <a:effectLst/>
              </a:rPr>
              <a:t> to become his wife. Is it a flashback to 1:4, when Solomon brought the </a:t>
            </a:r>
            <a:r>
              <a:rPr lang="en-US" sz="2000" i="1" dirty="0" err="1">
                <a:effectLst/>
              </a:rPr>
              <a:t>Shulammite</a:t>
            </a:r>
            <a:r>
              <a:rPr lang="en-US" sz="2000" i="1" dirty="0">
                <a:effectLst/>
              </a:rPr>
              <a:t> to his chambers? Or has there been some time, and now Solomon has fetched her to marry him? The word "espousal,” is best translated, “wedding, or "betrothal.” There is no mention whatever of his bride to be. </a:t>
            </a:r>
            <a:r>
              <a:rPr lang="en-US" sz="2000" i="1" u="sng" dirty="0">
                <a:effectLst/>
                <a:highlight>
                  <a:srgbClr val="FFFF00"/>
                </a:highlight>
              </a:rPr>
              <a:t>The attention is wholly upon the king</a:t>
            </a:r>
            <a:r>
              <a:rPr lang="en-US" sz="2000" i="1" dirty="0">
                <a:effectLst/>
                <a:highlight>
                  <a:srgbClr val="FFFF00"/>
                </a:highlight>
              </a:rPr>
              <a:t>. </a:t>
            </a:r>
            <a:r>
              <a:rPr lang="en-US" sz="2000" i="1" dirty="0">
                <a:effectLst/>
              </a:rPr>
              <a:t>Perhaps it is best to think that he has been gone and has returned, thinking to make the </a:t>
            </a:r>
            <a:r>
              <a:rPr lang="en-US" sz="2000" i="1" dirty="0" err="1">
                <a:effectLst/>
              </a:rPr>
              <a:t>Shulammite</a:t>
            </a:r>
            <a:r>
              <a:rPr lang="en-US" sz="2000" i="1" dirty="0">
                <a:effectLst/>
              </a:rPr>
              <a:t> his bride. Some would argue that this would explain the </a:t>
            </a:r>
            <a:r>
              <a:rPr lang="en-US" sz="2000" i="1" dirty="0" err="1">
                <a:effectLst/>
              </a:rPr>
              <a:t>Shulammite’s</a:t>
            </a:r>
            <a:r>
              <a:rPr lang="en-US" sz="2000" i="1" dirty="0">
                <a:effectLst/>
              </a:rPr>
              <a:t> lonesomeness and longing for her lover. The only problem is that the imagery she uses to express her longings does not fit Solomon at all. </a:t>
            </a:r>
            <a:r>
              <a:rPr lang="en-US" sz="2000" i="1" dirty="0">
                <a:effectLst/>
                <a:highlight>
                  <a:srgbClr val="FFFF00"/>
                </a:highlight>
              </a:rPr>
              <a:t>This scene simply plays up the tension that builds as </a:t>
            </a:r>
            <a:r>
              <a:rPr lang="en-US" sz="2000" i="1" dirty="0" err="1">
                <a:effectLst/>
                <a:highlight>
                  <a:srgbClr val="FFFF00"/>
                </a:highlight>
              </a:rPr>
              <a:t>Shulammith</a:t>
            </a:r>
            <a:r>
              <a:rPr lang="en-US" sz="2000" i="1" dirty="0">
                <a:effectLst/>
                <a:highlight>
                  <a:srgbClr val="FFFF00"/>
                </a:highlight>
              </a:rPr>
              <a:t> is pressured to become one of Solomon’s wives, while her shepherd remains her true love</a:t>
            </a:r>
            <a:r>
              <a:rPr lang="en-US" sz="2000" i="1" dirty="0">
                <a:effectLst/>
              </a:rPr>
              <a:t>. </a:t>
            </a:r>
          </a:p>
          <a:p>
            <a:pPr marL="0" indent="0" algn="r">
              <a:buNone/>
            </a:pPr>
            <a:r>
              <a:rPr lang="en-US" sz="2000" b="1" i="1" dirty="0">
                <a:solidFill>
                  <a:schemeClr val="accent1"/>
                </a:solidFill>
              </a:rPr>
              <a:t>~ Bob and Sandra Waldron</a:t>
            </a:r>
          </a:p>
        </p:txBody>
      </p:sp>
    </p:spTree>
    <p:extLst>
      <p:ext uri="{BB962C8B-B14F-4D97-AF65-F5344CB8AC3E}">
        <p14:creationId xmlns:p14="http://schemas.microsoft.com/office/powerpoint/2010/main" val="430386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24450CA-44F6-1030-8A04-41B90AE36445}"/>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2BA6784-AA27-D101-7FE7-1F99CF580B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85152798-3D0E-BDEE-F8FF-47201DA5F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CAB92D18-407A-24C1-6D1D-AC1F44B596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BCFCC230-3220-09F5-D9C8-9D085ECE7D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40C16665-7A48-EA88-B270-7B608CFF64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C68524C4-A217-5FC5-BD0A-4D266199CE50}"/>
              </a:ext>
            </a:extLst>
          </p:cNvPr>
          <p:cNvSpPr>
            <a:spLocks noGrp="1"/>
          </p:cNvSpPr>
          <p:nvPr>
            <p:ph type="title"/>
          </p:nvPr>
        </p:nvSpPr>
        <p:spPr>
          <a:xfrm>
            <a:off x="1028699" y="294538"/>
            <a:ext cx="7421963" cy="1033669"/>
          </a:xfrm>
        </p:spPr>
        <p:txBody>
          <a:bodyPr>
            <a:normAutofit/>
          </a:bodyPr>
          <a:lstStyle/>
          <a:p>
            <a:r>
              <a:rPr lang="en-US" sz="3500" u="sng" dirty="0">
                <a:solidFill>
                  <a:srgbClr val="FFFFFF"/>
                </a:solidFill>
              </a:rPr>
              <a:t>Song of Solomon: 3:6-11</a:t>
            </a:r>
          </a:p>
        </p:txBody>
      </p:sp>
      <p:sp>
        <p:nvSpPr>
          <p:cNvPr id="3" name="Content Placeholder 2">
            <a:extLst>
              <a:ext uri="{FF2B5EF4-FFF2-40B4-BE49-F238E27FC236}">
                <a16:creationId xmlns:a16="http://schemas.microsoft.com/office/drawing/2014/main" id="{3061F035-4FAE-59FA-4256-CDF7DC5592AE}"/>
              </a:ext>
            </a:extLst>
          </p:cNvPr>
          <p:cNvSpPr>
            <a:spLocks noGrp="1"/>
          </p:cNvSpPr>
          <p:nvPr>
            <p:ph idx="1"/>
          </p:nvPr>
        </p:nvSpPr>
        <p:spPr>
          <a:xfrm>
            <a:off x="344513" y="1710813"/>
            <a:ext cx="8494688" cy="4852649"/>
          </a:xfrm>
        </p:spPr>
        <p:txBody>
          <a:bodyPr anchor="ctr">
            <a:normAutofit fontScale="92500" lnSpcReduction="20000"/>
          </a:bodyPr>
          <a:lstStyle/>
          <a:p>
            <a:r>
              <a:rPr lang="en-US" sz="2800" b="1" u="sng" kern="100" dirty="0">
                <a:effectLst/>
                <a:ea typeface="Calibri" panose="020F0502020204030204" pitchFamily="34" charset="0"/>
                <a:cs typeface="Times New Roman" panose="02020603050405020304" pitchFamily="18" charset="0"/>
              </a:rPr>
              <a:t>Holman Illustrated Bible Dictionary on Polygamy</a:t>
            </a:r>
            <a:r>
              <a:rPr lang="en-US" sz="2800" b="1" kern="100" dirty="0">
                <a:effectLst/>
                <a:ea typeface="Calibri" panose="020F0502020204030204" pitchFamily="34" charset="0"/>
                <a:cs typeface="Times New Roman" panose="02020603050405020304" pitchFamily="18" charset="0"/>
              </a:rPr>
              <a:t> </a:t>
            </a:r>
            <a:br>
              <a:rPr lang="en-US" sz="2800" b="1" kern="100" dirty="0">
                <a:effectLst/>
                <a:ea typeface="Calibri" panose="020F0502020204030204" pitchFamily="34" charset="0"/>
                <a:cs typeface="Times New Roman" panose="02020603050405020304" pitchFamily="18" charset="0"/>
              </a:rPr>
            </a:br>
            <a:r>
              <a:rPr lang="en-US" sz="2800" b="1" kern="100" dirty="0">
                <a:effectLst/>
                <a:ea typeface="Calibri" panose="020F0502020204030204" pitchFamily="34" charset="0"/>
                <a:cs typeface="Times New Roman" panose="02020603050405020304" pitchFamily="18" charset="0"/>
              </a:rPr>
              <a:t>(</a:t>
            </a:r>
            <a:r>
              <a:rPr lang="en-US" sz="2800" kern="100" dirty="0">
                <a:effectLst/>
                <a:ea typeface="Calibri" panose="020F0502020204030204" pitchFamily="34" charset="0"/>
                <a:cs typeface="Times New Roman" panose="02020603050405020304" pitchFamily="18" charset="0"/>
              </a:rPr>
              <a:t>under heading of “Family,” p.557</a:t>
            </a:r>
            <a:r>
              <a:rPr lang="en-US" sz="2800" b="1" kern="100" dirty="0">
                <a:effectLst/>
                <a:ea typeface="Calibri" panose="020F0502020204030204" pitchFamily="34" charset="0"/>
                <a:cs typeface="Times New Roman" panose="02020603050405020304" pitchFamily="18" charset="0"/>
              </a:rPr>
              <a:t>)</a:t>
            </a:r>
            <a:r>
              <a:rPr lang="en-US" sz="2800" kern="100" dirty="0">
                <a:effectLst/>
                <a:ea typeface="Calibri" panose="020F0502020204030204" pitchFamily="34" charset="0"/>
                <a:cs typeface="Times New Roman" panose="02020603050405020304" pitchFamily="18" charset="0"/>
              </a:rPr>
              <a:t>:  </a:t>
            </a:r>
            <a:br>
              <a:rPr lang="en-US" sz="2800" kern="100" dirty="0">
                <a:effectLst/>
                <a:ea typeface="Calibri" panose="020F0502020204030204" pitchFamily="34" charset="0"/>
                <a:cs typeface="Times New Roman" panose="02020603050405020304" pitchFamily="18" charset="0"/>
              </a:rPr>
            </a:br>
            <a:r>
              <a:rPr lang="en-US" sz="2800" kern="100" dirty="0">
                <a:effectLst/>
                <a:ea typeface="Calibri" panose="020F0502020204030204" pitchFamily="34" charset="0"/>
                <a:cs typeface="Times New Roman" panose="02020603050405020304" pitchFamily="18" charset="0"/>
              </a:rPr>
              <a:t>“Polygamy (more specifically ‘polygyny’) was one of the abnormal developments of the family in the OT and was </a:t>
            </a:r>
            <a:r>
              <a:rPr lang="en-US" sz="2800" kern="100" dirty="0">
                <a:effectLst/>
                <a:highlight>
                  <a:srgbClr val="FFFF00"/>
                </a:highlight>
                <a:ea typeface="Calibri" panose="020F0502020204030204" pitchFamily="34" charset="0"/>
                <a:cs typeface="Times New Roman" panose="02020603050405020304" pitchFamily="18" charset="0"/>
              </a:rPr>
              <a:t>first practiced by Lamech, a descendant of Cain.  </a:t>
            </a:r>
            <a:r>
              <a:rPr lang="en-US" sz="2800" b="1" kern="100" dirty="0">
                <a:effectLst/>
                <a:highlight>
                  <a:srgbClr val="FFFF00"/>
                </a:highlight>
                <a:ea typeface="Calibri" panose="020F0502020204030204" pitchFamily="34" charset="0"/>
                <a:cs typeface="Times New Roman" panose="02020603050405020304" pitchFamily="18" charset="0"/>
              </a:rPr>
              <a:t>IT IS NEVER CAST IN A POSITIVE LIGHT IN SCRIPTURE BUT IS A SOURCE OF RIVALRY AND BICKERING</a:t>
            </a:r>
            <a:r>
              <a:rPr lang="en-US" sz="2800" b="1" kern="100" dirty="0">
                <a:effectLst/>
                <a:ea typeface="Calibri" panose="020F0502020204030204" pitchFamily="34" charset="0"/>
                <a:cs typeface="Times New Roman" panose="02020603050405020304" pitchFamily="18" charset="0"/>
              </a:rPr>
              <a:t>, </a:t>
            </a:r>
            <a:r>
              <a:rPr lang="en-US" sz="2800" kern="100" dirty="0">
                <a:effectLst/>
                <a:ea typeface="Calibri" panose="020F0502020204030204" pitchFamily="34" charset="0"/>
                <a:cs typeface="Times New Roman" panose="02020603050405020304" pitchFamily="18" charset="0"/>
              </a:rPr>
              <a:t>as it seen in the lives of </a:t>
            </a:r>
            <a:r>
              <a:rPr lang="en-US" sz="2800" b="1" kern="100" dirty="0">
                <a:solidFill>
                  <a:schemeClr val="accent1"/>
                </a:solidFill>
                <a:effectLst/>
                <a:ea typeface="Calibri" panose="020F0502020204030204" pitchFamily="34" charset="0"/>
                <a:cs typeface="Times New Roman" panose="02020603050405020304" pitchFamily="18" charset="0"/>
              </a:rPr>
              <a:t>Abraham and Jacob</a:t>
            </a:r>
            <a:r>
              <a:rPr lang="en-US" sz="2800" kern="100" dirty="0">
                <a:effectLst/>
                <a:ea typeface="Calibri" panose="020F0502020204030204" pitchFamily="34" charset="0"/>
                <a:cs typeface="Times New Roman" panose="02020603050405020304" pitchFamily="18" charset="0"/>
              </a:rPr>
              <a:t>… The </a:t>
            </a:r>
            <a:r>
              <a:rPr lang="en-US" sz="2800" b="1" kern="100" dirty="0">
                <a:solidFill>
                  <a:schemeClr val="accent1"/>
                </a:solidFill>
                <a:effectLst/>
                <a:ea typeface="Calibri" panose="020F0502020204030204" pitchFamily="34" charset="0"/>
                <a:cs typeface="Times New Roman" panose="02020603050405020304" pitchFamily="18" charset="0"/>
              </a:rPr>
              <a:t>harems of the kings</a:t>
            </a:r>
            <a:r>
              <a:rPr lang="en-US" sz="2800" kern="100" dirty="0">
                <a:solidFill>
                  <a:schemeClr val="accent1"/>
                </a:solidFill>
                <a:effectLst/>
                <a:ea typeface="Calibri" panose="020F0502020204030204" pitchFamily="34" charset="0"/>
                <a:cs typeface="Times New Roman" panose="02020603050405020304" pitchFamily="18" charset="0"/>
              </a:rPr>
              <a:t> </a:t>
            </a:r>
            <a:r>
              <a:rPr lang="en-US" sz="2800" kern="100" dirty="0">
                <a:effectLst/>
                <a:ea typeface="Calibri" panose="020F0502020204030204" pitchFamily="34" charset="0"/>
                <a:cs typeface="Times New Roman" panose="02020603050405020304" pitchFamily="18" charset="0"/>
              </a:rPr>
              <a:t>of Israel are presented as excess that is rebuked in the monarchy (Deut. 17:17).  Because of polygamy the kings of Israel were persuaded to worship false gods (1 Kings 11:1-10).  The </a:t>
            </a:r>
            <a:r>
              <a:rPr lang="en-US" sz="2800" b="1" kern="100" dirty="0">
                <a:solidFill>
                  <a:schemeClr val="accent1"/>
                </a:solidFill>
                <a:effectLst/>
                <a:ea typeface="Calibri" panose="020F0502020204030204" pitchFamily="34" charset="0"/>
                <a:cs typeface="Times New Roman" panose="02020603050405020304" pitchFamily="18" charset="0"/>
              </a:rPr>
              <a:t>normal family unit in Israel was never polygamous</a:t>
            </a:r>
            <a:r>
              <a:rPr lang="en-US" sz="2800" kern="100" dirty="0">
                <a:effectLst/>
                <a:ea typeface="Calibri" panose="020F0502020204030204" pitchFamily="34" charset="0"/>
                <a:cs typeface="Times New Roman" panose="02020603050405020304" pitchFamily="18" charset="0"/>
              </a:rPr>
              <a:t>, nor was polygamy widely practiced outside of the monarchy.”</a:t>
            </a:r>
          </a:p>
          <a:p>
            <a:r>
              <a:rPr lang="en-US" sz="3200" b="1" kern="100" dirty="0">
                <a:solidFill>
                  <a:schemeClr val="accent1"/>
                </a:solidFill>
                <a:ea typeface="Calibri" panose="020F0502020204030204" pitchFamily="34" charset="0"/>
                <a:cs typeface="Times New Roman" panose="02020603050405020304" pitchFamily="18" charset="0"/>
              </a:rPr>
              <a:t>Cf.</a:t>
            </a:r>
            <a:r>
              <a:rPr lang="en-US" sz="3200" b="1" kern="100" dirty="0">
                <a:solidFill>
                  <a:schemeClr val="accent1"/>
                </a:solidFill>
                <a:effectLst/>
                <a:ea typeface="Calibri" panose="020F0502020204030204" pitchFamily="34" charset="0"/>
                <a:cs typeface="Times New Roman" panose="02020603050405020304" pitchFamily="18" charset="0"/>
              </a:rPr>
              <a:t> Gen. 16:1-5; 29:30-34; 30:15, 19-20</a:t>
            </a:r>
          </a:p>
        </p:txBody>
      </p:sp>
    </p:spTree>
    <p:extLst>
      <p:ext uri="{BB962C8B-B14F-4D97-AF65-F5344CB8AC3E}">
        <p14:creationId xmlns:p14="http://schemas.microsoft.com/office/powerpoint/2010/main" val="3287688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24450CA-44F6-1030-8A04-41B90AE36445}"/>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2BA6784-AA27-D101-7FE7-1F99CF580B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85152798-3D0E-BDEE-F8FF-47201DA5F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CAB92D18-407A-24C1-6D1D-AC1F44B596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BCFCC230-3220-09F5-D9C8-9D085ECE7D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40C16665-7A48-EA88-B270-7B608CFF64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C68524C4-A217-5FC5-BD0A-4D266199CE50}"/>
              </a:ext>
            </a:extLst>
          </p:cNvPr>
          <p:cNvSpPr>
            <a:spLocks noGrp="1"/>
          </p:cNvSpPr>
          <p:nvPr>
            <p:ph type="title"/>
          </p:nvPr>
        </p:nvSpPr>
        <p:spPr>
          <a:xfrm>
            <a:off x="1028699" y="294538"/>
            <a:ext cx="7421963" cy="1033669"/>
          </a:xfrm>
        </p:spPr>
        <p:txBody>
          <a:bodyPr>
            <a:normAutofit/>
          </a:bodyPr>
          <a:lstStyle/>
          <a:p>
            <a:r>
              <a:rPr lang="en-US" sz="3500" u="sng" dirty="0">
                <a:solidFill>
                  <a:srgbClr val="FFFFFF"/>
                </a:solidFill>
              </a:rPr>
              <a:t>Song of Solomon: 3:6-11</a:t>
            </a:r>
          </a:p>
        </p:txBody>
      </p:sp>
      <p:sp>
        <p:nvSpPr>
          <p:cNvPr id="3" name="Content Placeholder 2">
            <a:extLst>
              <a:ext uri="{FF2B5EF4-FFF2-40B4-BE49-F238E27FC236}">
                <a16:creationId xmlns:a16="http://schemas.microsoft.com/office/drawing/2014/main" id="{3061F035-4FAE-59FA-4256-CDF7DC5592AE}"/>
              </a:ext>
            </a:extLst>
          </p:cNvPr>
          <p:cNvSpPr>
            <a:spLocks noGrp="1"/>
          </p:cNvSpPr>
          <p:nvPr>
            <p:ph idx="1"/>
          </p:nvPr>
        </p:nvSpPr>
        <p:spPr>
          <a:xfrm>
            <a:off x="344513" y="1710813"/>
            <a:ext cx="8494688" cy="4852649"/>
          </a:xfrm>
        </p:spPr>
        <p:txBody>
          <a:bodyPr anchor="ctr">
            <a:normAutofit fontScale="85000" lnSpcReduction="20000"/>
          </a:bodyPr>
          <a:lstStyle/>
          <a:p>
            <a:pPr marL="0" indent="0">
              <a:buNone/>
            </a:pPr>
            <a:r>
              <a:rPr lang="en-US" b="1" u="sng" kern="100" dirty="0">
                <a:latin typeface="Calibri" panose="020F0502020204030204" pitchFamily="34" charset="0"/>
                <a:ea typeface="Calibri" panose="020F0502020204030204" pitchFamily="34" charset="0"/>
                <a:cs typeface="Times New Roman" panose="02020603050405020304" pitchFamily="18" charset="0"/>
              </a:rPr>
              <a:t>T</a:t>
            </a:r>
            <a:r>
              <a:rPr lang="en-US" sz="2800" b="1" u="sng" kern="100" dirty="0">
                <a:effectLst/>
                <a:latin typeface="Calibri" panose="020F0502020204030204" pitchFamily="34" charset="0"/>
                <a:ea typeface="Calibri" panose="020F0502020204030204" pitchFamily="34" charset="0"/>
                <a:cs typeface="Times New Roman" panose="02020603050405020304" pitchFamily="18" charset="0"/>
              </a:rPr>
              <a:t>he New Bible Dictionary on “Marriage”:</a:t>
            </a: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 </a:t>
            </a:r>
            <a:br>
              <a:rPr lang="en-US" sz="2800" kern="100" dirty="0">
                <a:effectLst/>
                <a:latin typeface="Calibri" panose="020F0502020204030204" pitchFamily="34" charset="0"/>
                <a:ea typeface="Calibri" panose="020F0502020204030204" pitchFamily="34" charset="0"/>
                <a:cs typeface="Times New Roman" panose="02020603050405020304" pitchFamily="18" charset="0"/>
              </a:rPr>
            </a:b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a:t>
            </a:r>
            <a:r>
              <a:rPr lang="en-US" sz="2800" kern="100" dirty="0">
                <a:solidFill>
                  <a:schemeClr val="accent1"/>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Monogamy is implicit in the story of Adam and Eve, since God created only </a:t>
            </a:r>
            <a:r>
              <a:rPr lang="en-US" sz="2800" b="1" kern="100" dirty="0">
                <a:solidFill>
                  <a:schemeClr val="accent1"/>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ONE</a:t>
            </a:r>
            <a:r>
              <a:rPr lang="en-US" sz="2800" kern="100" dirty="0">
                <a:solidFill>
                  <a:schemeClr val="accent1"/>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 wife for Adam.  Yet polygamy is adopted from the time of Lamech (Genesis 4:19), </a:t>
            </a: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and is not forbidden in Scripture.  It would seem that </a:t>
            </a:r>
            <a:r>
              <a:rPr lang="en-US" sz="2800" kern="100" dirty="0">
                <a:solidFill>
                  <a:schemeClr val="accent1"/>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God left it to man to discover by experience that His original institution of monogamy was the proper relationship.</a:t>
            </a:r>
            <a:r>
              <a:rPr lang="en-US" sz="2800" kern="1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It is shown that polygamy brings trouble, and often results in sin, e.g. </a:t>
            </a:r>
            <a:r>
              <a:rPr lang="en-US" sz="2800" b="1" kern="100" dirty="0">
                <a:effectLst/>
                <a:latin typeface="Calibri" panose="020F0502020204030204" pitchFamily="34" charset="0"/>
                <a:ea typeface="Calibri" panose="020F0502020204030204" pitchFamily="34" charset="0"/>
                <a:cs typeface="Times New Roman" panose="02020603050405020304" pitchFamily="18" charset="0"/>
              </a:rPr>
              <a:t>Abraham</a:t>
            </a: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 (Gen. 21); </a:t>
            </a:r>
            <a:r>
              <a:rPr lang="en-US" sz="2800" b="1" kern="100" dirty="0">
                <a:effectLst/>
                <a:latin typeface="Calibri" panose="020F0502020204030204" pitchFamily="34" charset="0"/>
                <a:ea typeface="Calibri" panose="020F0502020204030204" pitchFamily="34" charset="0"/>
                <a:cs typeface="Times New Roman" panose="02020603050405020304" pitchFamily="18" charset="0"/>
              </a:rPr>
              <a:t>Gideon</a:t>
            </a: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 (Judges 8:29—9:57); </a:t>
            </a:r>
            <a:r>
              <a:rPr lang="en-US" sz="2800" b="1" kern="100" dirty="0">
                <a:effectLst/>
                <a:latin typeface="Calibri" panose="020F0502020204030204" pitchFamily="34" charset="0"/>
                <a:ea typeface="Calibri" panose="020F0502020204030204" pitchFamily="34" charset="0"/>
                <a:cs typeface="Times New Roman" panose="02020603050405020304" pitchFamily="18" charset="0"/>
              </a:rPr>
              <a:t>David</a:t>
            </a: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 (2 Samuel 11; 13); </a:t>
            </a:r>
            <a:r>
              <a:rPr lang="en-US" sz="2800" b="1" kern="100" dirty="0">
                <a:effectLst/>
                <a:latin typeface="Calibri" panose="020F0502020204030204" pitchFamily="34" charset="0"/>
                <a:ea typeface="Calibri" panose="020F0502020204030204" pitchFamily="34" charset="0"/>
                <a:cs typeface="Times New Roman" panose="02020603050405020304" pitchFamily="18" charset="0"/>
              </a:rPr>
              <a:t>Solomon</a:t>
            </a: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 (1 Kings 11:1-8).  In view of oriental customs Hebrew kings are warned against it (Dt. 17:17)…</a:t>
            </a:r>
          </a:p>
          <a:p>
            <a:pPr marL="0" indent="0">
              <a:buNone/>
            </a:pP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Family jealousies arise from it, as with </a:t>
            </a:r>
            <a:r>
              <a:rPr lang="en-US" sz="2800" kern="100" dirty="0" err="1">
                <a:effectLst/>
                <a:latin typeface="Calibri" panose="020F0502020204030204" pitchFamily="34" charset="0"/>
                <a:ea typeface="Calibri" panose="020F0502020204030204" pitchFamily="34" charset="0"/>
                <a:cs typeface="Times New Roman" panose="02020603050405020304" pitchFamily="18" charset="0"/>
              </a:rPr>
              <a:t>Elkanah’s</a:t>
            </a: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 two wives, one of whom </a:t>
            </a:r>
            <a:r>
              <a:rPr lang="en-US" sz="2800" kern="100" dirty="0">
                <a:latin typeface="Calibri" panose="020F0502020204030204" pitchFamily="34" charset="0"/>
                <a:ea typeface="Calibri" panose="020F0502020204030204" pitchFamily="34" charset="0"/>
                <a:cs typeface="Times New Roman" panose="02020603050405020304" pitchFamily="18" charset="0"/>
              </a:rPr>
              <a:t>was</a:t>
            </a: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 an adversary to the other (1 Sam. 1:6; cf. Lv. 18:18).  It is difficult to know how far polygamy was practiced, but on economic grounds it is probable that it was found more among the well-to-do than among the ordinary people.”</a:t>
            </a:r>
            <a:endParaRPr lang="en-US" sz="2800" b="1"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1176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24450CA-44F6-1030-8A04-41B90AE36445}"/>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2BA6784-AA27-D101-7FE7-1F99CF580B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85152798-3D0E-BDEE-F8FF-47201DA5F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CAB92D18-407A-24C1-6D1D-AC1F44B596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BCFCC230-3220-09F5-D9C8-9D085ECE7D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40C16665-7A48-EA88-B270-7B608CFF64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C68524C4-A217-5FC5-BD0A-4D266199CE50}"/>
              </a:ext>
            </a:extLst>
          </p:cNvPr>
          <p:cNvSpPr>
            <a:spLocks noGrp="1"/>
          </p:cNvSpPr>
          <p:nvPr>
            <p:ph type="title"/>
          </p:nvPr>
        </p:nvSpPr>
        <p:spPr>
          <a:xfrm>
            <a:off x="1028699" y="294538"/>
            <a:ext cx="7421963" cy="1033669"/>
          </a:xfrm>
        </p:spPr>
        <p:txBody>
          <a:bodyPr>
            <a:normAutofit/>
          </a:bodyPr>
          <a:lstStyle/>
          <a:p>
            <a:r>
              <a:rPr lang="en-US" sz="3500" u="sng" dirty="0">
                <a:solidFill>
                  <a:srgbClr val="FFFFFF"/>
                </a:solidFill>
              </a:rPr>
              <a:t>Song of Solomon: 3:6-11</a:t>
            </a:r>
          </a:p>
        </p:txBody>
      </p:sp>
      <p:sp>
        <p:nvSpPr>
          <p:cNvPr id="3" name="Content Placeholder 2">
            <a:extLst>
              <a:ext uri="{FF2B5EF4-FFF2-40B4-BE49-F238E27FC236}">
                <a16:creationId xmlns:a16="http://schemas.microsoft.com/office/drawing/2014/main" id="{3061F035-4FAE-59FA-4256-CDF7DC5592AE}"/>
              </a:ext>
            </a:extLst>
          </p:cNvPr>
          <p:cNvSpPr>
            <a:spLocks noGrp="1"/>
          </p:cNvSpPr>
          <p:nvPr>
            <p:ph idx="1"/>
          </p:nvPr>
        </p:nvSpPr>
        <p:spPr>
          <a:xfrm>
            <a:off x="275669" y="1622745"/>
            <a:ext cx="8592658" cy="5016558"/>
          </a:xfrm>
        </p:spPr>
        <p:txBody>
          <a:bodyPr anchor="ctr">
            <a:normAutofit fontScale="77500" lnSpcReduction="20000"/>
          </a:bodyPr>
          <a:lstStyle/>
          <a:p>
            <a:pPr marL="342900" marR="0" lvl="0" indent="-342900">
              <a:lnSpc>
                <a:spcPct val="107000"/>
              </a:lnSpc>
              <a:spcBef>
                <a:spcPts val="0"/>
              </a:spcBef>
              <a:spcAft>
                <a:spcPts val="800"/>
              </a:spcAft>
              <a:buFont typeface="Symbol" panose="05050102010706020507" pitchFamily="18" charset="2"/>
              <a:buChar char=""/>
            </a:pPr>
            <a:r>
              <a:rPr lang="en-US" b="1" u="sng" kern="100" dirty="0">
                <a:effectLst/>
                <a:latin typeface="Calibri" panose="020F0502020204030204" pitchFamily="34" charset="0"/>
                <a:ea typeface="Calibri" panose="020F0502020204030204" pitchFamily="34" charset="0"/>
                <a:cs typeface="Times New Roman" panose="02020603050405020304" pitchFamily="18" charset="0"/>
              </a:rPr>
              <a:t>ISBE on “Polygamy”</a:t>
            </a:r>
            <a:r>
              <a:rPr lang="en-US" kern="100" dirty="0">
                <a:effectLst/>
                <a:latin typeface="Calibri" panose="020F0502020204030204" pitchFamily="34" charset="0"/>
                <a:ea typeface="Calibri" panose="020F0502020204030204" pitchFamily="34" charset="0"/>
                <a:cs typeface="Times New Roman" panose="02020603050405020304" pitchFamily="18" charset="0"/>
              </a:rPr>
              <a:t>: </a:t>
            </a:r>
            <a:br>
              <a:rPr lang="en-US" kern="100" dirty="0">
                <a:effectLst/>
                <a:latin typeface="Calibri" panose="020F0502020204030204" pitchFamily="34" charset="0"/>
                <a:ea typeface="Calibri" panose="020F0502020204030204" pitchFamily="34" charset="0"/>
                <a:cs typeface="Times New Roman" panose="02020603050405020304" pitchFamily="18" charset="0"/>
              </a:rPr>
            </a:br>
            <a:r>
              <a:rPr lang="en-US" i="1" kern="100" dirty="0">
                <a:effectLst/>
                <a:latin typeface="Calibri" panose="020F0502020204030204" pitchFamily="34" charset="0"/>
                <a:ea typeface="Calibri" panose="020F0502020204030204" pitchFamily="34" charset="0"/>
                <a:cs typeface="Times New Roman" panose="02020603050405020304" pitchFamily="18" charset="0"/>
              </a:rPr>
              <a:t>“</a:t>
            </a:r>
            <a:r>
              <a:rPr lang="en-US" i="1" kern="1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Polygamy has been and is the open blazon by the human race of sex vice</a:t>
            </a:r>
            <a:r>
              <a:rPr lang="en-US" i="1" kern="100" dirty="0">
                <a:effectLst/>
                <a:latin typeface="Calibri" panose="020F0502020204030204" pitchFamily="34" charset="0"/>
                <a:ea typeface="Calibri" panose="020F0502020204030204" pitchFamily="34" charset="0"/>
                <a:cs typeface="Times New Roman" panose="02020603050405020304" pitchFamily="18" charset="0"/>
              </a:rPr>
              <a:t>. </a:t>
            </a:r>
            <a:r>
              <a:rPr lang="en-US" b="1" i="1" kern="1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The very term is a misnomer... It is an attempt to cover up by the term ‘plural marriage’ what is not marriage and cannot be marriage</a:t>
            </a:r>
            <a:r>
              <a:rPr lang="en-US" i="1" kern="100" dirty="0">
                <a:effectLst/>
                <a:latin typeface="Calibri" panose="020F0502020204030204" pitchFamily="34" charset="0"/>
                <a:ea typeface="Calibri" panose="020F0502020204030204" pitchFamily="34" charset="0"/>
                <a:cs typeface="Times New Roman" panose="02020603050405020304" pitchFamily="18" charset="0"/>
              </a:rPr>
              <a:t>… We have now no longer the ‘</a:t>
            </a:r>
            <a:r>
              <a:rPr lang="en-US" b="1" i="1" kern="100" dirty="0">
                <a:effectLst/>
                <a:latin typeface="Calibri" panose="020F0502020204030204" pitchFamily="34" charset="0"/>
                <a:ea typeface="Calibri" panose="020F0502020204030204" pitchFamily="34" charset="0"/>
                <a:cs typeface="Times New Roman" panose="02020603050405020304" pitchFamily="18" charset="0"/>
              </a:rPr>
              <a:t>HELP-MEET’</a:t>
            </a:r>
            <a:r>
              <a:rPr lang="en-US" i="1" kern="100" dirty="0">
                <a:effectLst/>
                <a:latin typeface="Calibri" panose="020F0502020204030204" pitchFamily="34" charset="0"/>
                <a:ea typeface="Calibri" panose="020F0502020204030204" pitchFamily="34" charset="0"/>
                <a:cs typeface="Times New Roman" panose="02020603050405020304" pitchFamily="18" charset="0"/>
              </a:rPr>
              <a:t> originally destined for man – ‘</a:t>
            </a:r>
            <a:r>
              <a:rPr lang="en-US" b="1" i="1" kern="100" dirty="0">
                <a:effectLst/>
                <a:latin typeface="Calibri" panose="020F0502020204030204" pitchFamily="34" charset="0"/>
                <a:ea typeface="Calibri" panose="020F0502020204030204" pitchFamily="34" charset="0"/>
                <a:cs typeface="Times New Roman" panose="02020603050405020304" pitchFamily="18" charset="0"/>
              </a:rPr>
              <a:t>BONE OF MY BONES AND FLESH OF MY FLESH</a:t>
            </a:r>
            <a:r>
              <a:rPr lang="en-US" i="1" kern="100" dirty="0">
                <a:effectLst/>
                <a:latin typeface="Calibri" panose="020F0502020204030204" pitchFamily="34" charset="0"/>
                <a:ea typeface="Calibri" panose="020F0502020204030204" pitchFamily="34" charset="0"/>
                <a:cs typeface="Times New Roman" panose="02020603050405020304" pitchFamily="18" charset="0"/>
              </a:rPr>
              <a:t>’ - for whom he would ‘leave his father and his mother’ and to whose single self he would ‘</a:t>
            </a:r>
            <a:r>
              <a:rPr lang="en-US" b="1" i="1" kern="100" dirty="0">
                <a:effectLst/>
                <a:latin typeface="Calibri" panose="020F0502020204030204" pitchFamily="34" charset="0"/>
                <a:ea typeface="Calibri" panose="020F0502020204030204" pitchFamily="34" charset="0"/>
                <a:cs typeface="Times New Roman" panose="02020603050405020304" pitchFamily="18" charset="0"/>
              </a:rPr>
              <a:t>CLEAVE</a:t>
            </a:r>
            <a:r>
              <a:rPr lang="en-US" i="1" kern="100" dirty="0">
                <a:effectLst/>
                <a:latin typeface="Calibri" panose="020F0502020204030204" pitchFamily="34" charset="0"/>
                <a:ea typeface="Calibri" panose="020F0502020204030204" pitchFamily="34" charset="0"/>
                <a:cs typeface="Times New Roman" panose="02020603050405020304" pitchFamily="18" charset="0"/>
              </a:rPr>
              <a:t>’ for life (Gen_2:18, Gen_2:24; Mat_19:5, Mat_19:6)… </a:t>
            </a:r>
          </a:p>
          <a:p>
            <a:pPr marL="342900" marR="0" lvl="0" indent="-342900">
              <a:lnSpc>
                <a:spcPct val="107000"/>
              </a:lnSpc>
              <a:spcBef>
                <a:spcPts val="0"/>
              </a:spcBef>
              <a:spcAft>
                <a:spcPts val="800"/>
              </a:spcAft>
              <a:buFont typeface="Symbol" panose="05050102010706020507" pitchFamily="18" charset="2"/>
              <a:buChar char=""/>
            </a:pPr>
            <a:r>
              <a:rPr lang="en-US" i="1" kern="100" dirty="0">
                <a:effectLst/>
                <a:latin typeface="Calibri" panose="020F0502020204030204" pitchFamily="34" charset="0"/>
                <a:ea typeface="Calibri" panose="020F0502020204030204" pitchFamily="34" charset="0"/>
                <a:cs typeface="Times New Roman" panose="02020603050405020304" pitchFamily="18" charset="0"/>
              </a:rPr>
              <a:t>Monogamy, with its </a:t>
            </a:r>
            <a:r>
              <a:rPr lang="en-US" b="1" i="1" kern="100" dirty="0">
                <a:effectLst/>
                <a:latin typeface="Calibri" panose="020F0502020204030204" pitchFamily="34" charset="0"/>
                <a:ea typeface="Calibri" panose="020F0502020204030204" pitchFamily="34" charset="0"/>
                <a:cs typeface="Times New Roman" panose="02020603050405020304" pitchFamily="18" charset="0"/>
              </a:rPr>
              <a:t>unity</a:t>
            </a:r>
            <a:r>
              <a:rPr lang="en-US" i="1" kern="100" dirty="0">
                <a:effectLst/>
                <a:latin typeface="Calibri" panose="020F0502020204030204" pitchFamily="34" charset="0"/>
                <a:ea typeface="Calibri" panose="020F0502020204030204" pitchFamily="34" charset="0"/>
                <a:cs typeface="Times New Roman" panose="02020603050405020304" pitchFamily="18" charset="0"/>
              </a:rPr>
              <a:t> in labor, thought and feeling, with its immeasurable </a:t>
            </a:r>
            <a:r>
              <a:rPr lang="en-US" b="1" i="1" kern="100" dirty="0">
                <a:effectLst/>
                <a:latin typeface="Calibri" panose="020F0502020204030204" pitchFamily="34" charset="0"/>
                <a:ea typeface="Calibri" panose="020F0502020204030204" pitchFamily="34" charset="0"/>
                <a:cs typeface="Times New Roman" panose="02020603050405020304" pitchFamily="18" charset="0"/>
              </a:rPr>
              <a:t>modifying influences </a:t>
            </a:r>
            <a:r>
              <a:rPr lang="en-US" i="1" kern="100" dirty="0">
                <a:effectLst/>
                <a:latin typeface="Calibri" panose="020F0502020204030204" pitchFamily="34" charset="0"/>
                <a:ea typeface="Calibri" panose="020F0502020204030204" pitchFamily="34" charset="0"/>
                <a:cs typeface="Times New Roman" panose="02020603050405020304" pitchFamily="18" charset="0"/>
              </a:rPr>
              <a:t>of moral, ideal and spiritual cast, is gone. </a:t>
            </a:r>
            <a:r>
              <a:rPr lang="en-US" i="1" kern="1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WOMAN is reduced to the position of ministrant to man's unmodified sensuality…. </a:t>
            </a:r>
            <a:r>
              <a:rPr lang="en-US" i="1" kern="100" dirty="0">
                <a:effectLst/>
                <a:latin typeface="Calibri" panose="020F0502020204030204" pitchFamily="34" charset="0"/>
                <a:ea typeface="Calibri" panose="020F0502020204030204" pitchFamily="34" charset="0"/>
                <a:cs typeface="Times New Roman" panose="02020603050405020304" pitchFamily="18" charset="0"/>
              </a:rPr>
              <a:t>It can be demonstrated scientifically, even mathematically, that polygamy is </a:t>
            </a:r>
            <a:r>
              <a:rPr lang="en-US" b="1" i="1" kern="1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a moral wrong… the wrong to woman in denying to her the rights and privileges of monogamous marriage, the interference with the rights of MAN </a:t>
            </a:r>
            <a:r>
              <a:rPr lang="en-US" b="1" i="1" u="sng" kern="1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to</a:t>
            </a:r>
            <a:r>
              <a:rPr lang="en-US" b="1" i="1" kern="1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 such marriage</a:t>
            </a:r>
            <a:r>
              <a:rPr lang="en-US" i="1" kern="100" dirty="0">
                <a:effectLst/>
                <a:latin typeface="Calibri" panose="020F0502020204030204" pitchFamily="34" charset="0"/>
                <a:ea typeface="Calibri" panose="020F0502020204030204" pitchFamily="34" charset="0"/>
                <a:cs typeface="Times New Roman" panose="02020603050405020304" pitchFamily="18" charset="0"/>
              </a:rPr>
              <a:t>.”</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34440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24450CA-44F6-1030-8A04-41B90AE36445}"/>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2BA6784-AA27-D101-7FE7-1F99CF580B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85152798-3D0E-BDEE-F8FF-47201DA5F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CAB92D18-407A-24C1-6D1D-AC1F44B596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BCFCC230-3220-09F5-D9C8-9D085ECE7D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40C16665-7A48-EA88-B270-7B608CFF64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C68524C4-A217-5FC5-BD0A-4D266199CE50}"/>
              </a:ext>
            </a:extLst>
          </p:cNvPr>
          <p:cNvSpPr>
            <a:spLocks noGrp="1"/>
          </p:cNvSpPr>
          <p:nvPr>
            <p:ph type="title"/>
          </p:nvPr>
        </p:nvSpPr>
        <p:spPr>
          <a:xfrm>
            <a:off x="1028699" y="294538"/>
            <a:ext cx="7421963" cy="1033669"/>
          </a:xfrm>
        </p:spPr>
        <p:txBody>
          <a:bodyPr>
            <a:normAutofit/>
          </a:bodyPr>
          <a:lstStyle/>
          <a:p>
            <a:r>
              <a:rPr lang="en-US" sz="3500" u="sng" dirty="0">
                <a:solidFill>
                  <a:srgbClr val="FFFFFF"/>
                </a:solidFill>
              </a:rPr>
              <a:t>Song of Solomon: 4:1-5</a:t>
            </a:r>
          </a:p>
        </p:txBody>
      </p:sp>
      <p:sp>
        <p:nvSpPr>
          <p:cNvPr id="3" name="Content Placeholder 2">
            <a:extLst>
              <a:ext uri="{FF2B5EF4-FFF2-40B4-BE49-F238E27FC236}">
                <a16:creationId xmlns:a16="http://schemas.microsoft.com/office/drawing/2014/main" id="{3061F035-4FAE-59FA-4256-CDF7DC5592AE}"/>
              </a:ext>
            </a:extLst>
          </p:cNvPr>
          <p:cNvSpPr>
            <a:spLocks noGrp="1"/>
          </p:cNvSpPr>
          <p:nvPr>
            <p:ph idx="1"/>
          </p:nvPr>
        </p:nvSpPr>
        <p:spPr>
          <a:xfrm>
            <a:off x="344513" y="1710813"/>
            <a:ext cx="8494688" cy="4852649"/>
          </a:xfrm>
        </p:spPr>
        <p:txBody>
          <a:bodyPr anchor="ctr">
            <a:normAutofit fontScale="92500" lnSpcReduction="20000"/>
          </a:bodyPr>
          <a:lstStyle/>
          <a:p>
            <a:pPr marL="0" indent="0" algn="l">
              <a:buNone/>
            </a:pPr>
            <a:r>
              <a:rPr lang="en-US" b="1" i="0" u="none" strike="noStrike" dirty="0">
                <a:effectLst/>
                <a:latin typeface="Inter"/>
              </a:rPr>
              <a:t>1 Behold, you </a:t>
            </a:r>
            <a:r>
              <a:rPr lang="en-US" b="1" i="1" u="none" strike="noStrike" dirty="0">
                <a:effectLst/>
                <a:latin typeface="Inter"/>
              </a:rPr>
              <a:t>are</a:t>
            </a:r>
            <a:r>
              <a:rPr lang="en-US" b="1" i="0" u="none" strike="noStrike" dirty="0">
                <a:effectLst/>
                <a:latin typeface="Inter"/>
              </a:rPr>
              <a:t> fair, my love! Behold, you </a:t>
            </a:r>
            <a:r>
              <a:rPr lang="en-US" b="1" i="1" u="none" strike="noStrike" dirty="0">
                <a:effectLst/>
                <a:latin typeface="Inter"/>
              </a:rPr>
              <a:t>are</a:t>
            </a:r>
            <a:r>
              <a:rPr lang="en-US" b="1" i="0" u="none" strike="noStrike" dirty="0">
                <a:effectLst/>
                <a:latin typeface="Inter"/>
              </a:rPr>
              <a:t> fair! You </a:t>
            </a:r>
            <a:r>
              <a:rPr lang="en-US" b="1" i="1" u="none" strike="noStrike" dirty="0">
                <a:effectLst/>
                <a:latin typeface="Inter"/>
              </a:rPr>
              <a:t>have</a:t>
            </a:r>
            <a:r>
              <a:rPr lang="en-US" b="1" i="0" u="none" strike="noStrike" dirty="0">
                <a:effectLst/>
                <a:latin typeface="Inter"/>
              </a:rPr>
              <a:t> dove’s </a:t>
            </a:r>
            <a:r>
              <a:rPr lang="en-US" b="1" i="0" u="sng" strike="noStrike" dirty="0">
                <a:solidFill>
                  <a:schemeClr val="accent1"/>
                </a:solidFill>
                <a:effectLst/>
                <a:latin typeface="Inter"/>
              </a:rPr>
              <a:t>eyes</a:t>
            </a:r>
            <a:r>
              <a:rPr lang="en-US" b="1" i="0" u="none" strike="noStrike" dirty="0">
                <a:effectLst/>
                <a:latin typeface="Inter"/>
              </a:rPr>
              <a:t> behind your veil. Your </a:t>
            </a:r>
            <a:r>
              <a:rPr lang="en-US" b="1" i="0" u="sng" strike="noStrike" dirty="0">
                <a:solidFill>
                  <a:schemeClr val="accent1"/>
                </a:solidFill>
                <a:effectLst/>
                <a:latin typeface="Inter"/>
              </a:rPr>
              <a:t>hair</a:t>
            </a:r>
            <a:r>
              <a:rPr lang="en-US" b="1" i="0" u="none" strike="noStrike" dirty="0">
                <a:effectLst/>
                <a:latin typeface="Inter"/>
              </a:rPr>
              <a:t> </a:t>
            </a:r>
            <a:r>
              <a:rPr lang="en-US" b="1" i="1" u="none" strike="noStrike" dirty="0">
                <a:effectLst/>
                <a:latin typeface="Inter"/>
              </a:rPr>
              <a:t>is</a:t>
            </a:r>
            <a:r>
              <a:rPr lang="en-US" b="1" i="0" u="none" strike="noStrike" dirty="0">
                <a:effectLst/>
                <a:latin typeface="Inter"/>
              </a:rPr>
              <a:t> like a flock of goats, Going down from Mount Gilead.</a:t>
            </a:r>
          </a:p>
          <a:p>
            <a:pPr marL="0" indent="0" algn="l">
              <a:buNone/>
            </a:pPr>
            <a:r>
              <a:rPr lang="en-US" b="1" i="0" u="none" strike="noStrike" dirty="0">
                <a:effectLst/>
                <a:latin typeface="Inter"/>
              </a:rPr>
              <a:t>2 Your </a:t>
            </a:r>
            <a:r>
              <a:rPr lang="en-US" b="1" i="0" u="sng" strike="noStrike" dirty="0">
                <a:solidFill>
                  <a:schemeClr val="accent1"/>
                </a:solidFill>
                <a:effectLst/>
                <a:latin typeface="Inter"/>
              </a:rPr>
              <a:t>teeth</a:t>
            </a:r>
            <a:r>
              <a:rPr lang="en-US" b="1" i="0" u="none" strike="noStrike" dirty="0">
                <a:effectLst/>
                <a:latin typeface="Inter"/>
              </a:rPr>
              <a:t> </a:t>
            </a:r>
            <a:r>
              <a:rPr lang="en-US" b="1" i="1" u="none" strike="noStrike" dirty="0">
                <a:effectLst/>
                <a:latin typeface="Inter"/>
              </a:rPr>
              <a:t>are</a:t>
            </a:r>
            <a:r>
              <a:rPr lang="en-US" b="1" i="0" u="none" strike="noStrike" dirty="0">
                <a:effectLst/>
                <a:latin typeface="Inter"/>
              </a:rPr>
              <a:t> like a flock of shorn </a:t>
            </a:r>
            <a:r>
              <a:rPr lang="en-US" b="1" i="1" u="none" strike="noStrike" dirty="0">
                <a:effectLst/>
                <a:latin typeface="Inter"/>
              </a:rPr>
              <a:t>sheep</a:t>
            </a:r>
            <a:r>
              <a:rPr lang="en-US" b="1" dirty="0">
                <a:latin typeface="Inter"/>
              </a:rPr>
              <a:t> </a:t>
            </a:r>
            <a:r>
              <a:rPr lang="en-US" b="1" i="0" u="none" strike="noStrike" dirty="0">
                <a:effectLst/>
                <a:latin typeface="Inter"/>
              </a:rPr>
              <a:t>Which have come up from the washing, Every one of which bears twins, And none </a:t>
            </a:r>
            <a:r>
              <a:rPr lang="en-US" b="1" i="1" u="none" strike="noStrike" dirty="0">
                <a:effectLst/>
                <a:latin typeface="Inter"/>
              </a:rPr>
              <a:t>is</a:t>
            </a:r>
            <a:r>
              <a:rPr lang="en-US" b="1" i="0" u="none" strike="noStrike" dirty="0">
                <a:effectLst/>
                <a:latin typeface="Inter"/>
              </a:rPr>
              <a:t> barren among them.</a:t>
            </a:r>
          </a:p>
          <a:p>
            <a:pPr marL="0" indent="0" algn="l">
              <a:buNone/>
            </a:pPr>
            <a:r>
              <a:rPr lang="en-US" b="1" i="0" u="none" strike="noStrike" dirty="0">
                <a:effectLst/>
                <a:latin typeface="Inter"/>
              </a:rPr>
              <a:t>3 Your </a:t>
            </a:r>
            <a:r>
              <a:rPr lang="en-US" b="1" i="0" u="sng" strike="noStrike" dirty="0">
                <a:solidFill>
                  <a:schemeClr val="accent1"/>
                </a:solidFill>
                <a:effectLst/>
                <a:latin typeface="Inter"/>
              </a:rPr>
              <a:t>lips</a:t>
            </a:r>
            <a:r>
              <a:rPr lang="en-US" b="1" i="0" u="none" strike="noStrike" dirty="0">
                <a:effectLst/>
                <a:latin typeface="Inter"/>
              </a:rPr>
              <a:t> </a:t>
            </a:r>
            <a:r>
              <a:rPr lang="en-US" b="1" i="1" u="none" strike="noStrike" dirty="0">
                <a:effectLst/>
                <a:latin typeface="Inter"/>
              </a:rPr>
              <a:t>are</a:t>
            </a:r>
            <a:r>
              <a:rPr lang="en-US" b="1" i="0" u="none" strike="noStrike" dirty="0">
                <a:effectLst/>
                <a:latin typeface="Inter"/>
              </a:rPr>
              <a:t> like a strand of scarlet, And your </a:t>
            </a:r>
            <a:r>
              <a:rPr lang="en-US" b="1" i="0" u="sng" strike="noStrike" dirty="0">
                <a:solidFill>
                  <a:schemeClr val="accent1"/>
                </a:solidFill>
                <a:effectLst/>
                <a:latin typeface="Inter"/>
              </a:rPr>
              <a:t>mouth</a:t>
            </a:r>
            <a:r>
              <a:rPr lang="en-US" b="1" i="0" u="none" strike="noStrike" dirty="0">
                <a:effectLst/>
                <a:latin typeface="Inter"/>
              </a:rPr>
              <a:t> is lovely. Your </a:t>
            </a:r>
            <a:r>
              <a:rPr lang="en-US" b="1" i="0" u="sng" strike="noStrike" dirty="0">
                <a:solidFill>
                  <a:schemeClr val="accent1"/>
                </a:solidFill>
                <a:effectLst/>
                <a:latin typeface="Inter"/>
              </a:rPr>
              <a:t>temples</a:t>
            </a:r>
            <a:r>
              <a:rPr lang="en-US" b="1" i="0" u="none" strike="noStrike" dirty="0">
                <a:effectLst/>
                <a:latin typeface="Inter"/>
              </a:rPr>
              <a:t> behind your veil </a:t>
            </a:r>
            <a:r>
              <a:rPr lang="en-US" b="1" i="1" u="none" strike="noStrike" dirty="0">
                <a:effectLst/>
                <a:latin typeface="Inter"/>
              </a:rPr>
              <a:t>Are</a:t>
            </a:r>
            <a:r>
              <a:rPr lang="en-US" b="1" i="0" u="none" strike="noStrike" dirty="0">
                <a:effectLst/>
                <a:latin typeface="Inter"/>
              </a:rPr>
              <a:t> like a piece of pomegranate.</a:t>
            </a:r>
          </a:p>
          <a:p>
            <a:pPr marL="0" indent="0" algn="l">
              <a:buNone/>
            </a:pPr>
            <a:r>
              <a:rPr lang="en-US" b="1" i="0" u="none" strike="noStrike" dirty="0">
                <a:effectLst/>
                <a:latin typeface="Inter"/>
              </a:rPr>
              <a:t>4 Your </a:t>
            </a:r>
            <a:r>
              <a:rPr lang="en-US" b="1" i="0" u="sng" strike="noStrike" dirty="0">
                <a:solidFill>
                  <a:schemeClr val="accent1"/>
                </a:solidFill>
                <a:effectLst/>
                <a:latin typeface="Inter"/>
              </a:rPr>
              <a:t>neck</a:t>
            </a:r>
            <a:r>
              <a:rPr lang="en-US" b="1" i="0" u="none" strike="noStrike" dirty="0">
                <a:effectLst/>
                <a:latin typeface="Inter"/>
              </a:rPr>
              <a:t> </a:t>
            </a:r>
            <a:r>
              <a:rPr lang="en-US" b="1" i="1" u="none" strike="noStrike" dirty="0">
                <a:effectLst/>
                <a:latin typeface="Inter"/>
              </a:rPr>
              <a:t>is</a:t>
            </a:r>
            <a:r>
              <a:rPr lang="en-US" b="1" i="0" u="none" strike="noStrike" dirty="0">
                <a:effectLst/>
                <a:latin typeface="Inter"/>
              </a:rPr>
              <a:t> like the tower of David, Built for an armory, On which hang a thousand bucklers, All shields of mighty men.</a:t>
            </a:r>
          </a:p>
          <a:p>
            <a:pPr marL="0" indent="0" algn="l">
              <a:buNone/>
            </a:pPr>
            <a:r>
              <a:rPr lang="en-US" b="1" i="0" u="none" strike="noStrike" dirty="0">
                <a:effectLst/>
                <a:latin typeface="Inter"/>
              </a:rPr>
              <a:t>5 Your two </a:t>
            </a:r>
            <a:r>
              <a:rPr lang="en-US" b="1" i="0" u="sng" strike="noStrike" dirty="0">
                <a:solidFill>
                  <a:schemeClr val="accent1"/>
                </a:solidFill>
                <a:effectLst/>
                <a:latin typeface="Inter"/>
              </a:rPr>
              <a:t>breasts</a:t>
            </a:r>
            <a:r>
              <a:rPr lang="en-US" b="1" i="0" u="none" strike="noStrike" dirty="0">
                <a:effectLst/>
                <a:latin typeface="Inter"/>
              </a:rPr>
              <a:t> </a:t>
            </a:r>
            <a:r>
              <a:rPr lang="en-US" b="1" i="1" u="none" strike="noStrike" dirty="0">
                <a:effectLst/>
                <a:latin typeface="Inter"/>
              </a:rPr>
              <a:t>are</a:t>
            </a:r>
            <a:r>
              <a:rPr lang="en-US" b="1" i="0" u="none" strike="noStrike" dirty="0">
                <a:effectLst/>
                <a:latin typeface="Inter"/>
              </a:rPr>
              <a:t> like two fawns, Twins of a gazelle, Which feed among the lilies.</a:t>
            </a:r>
          </a:p>
          <a:p>
            <a:pPr marL="0" indent="0" algn="l">
              <a:buNone/>
            </a:pPr>
            <a:endParaRPr lang="en-US" b="1" i="0" u="none" strike="noStrike" dirty="0">
              <a:effectLst/>
              <a:latin typeface="Inter"/>
            </a:endParaRPr>
          </a:p>
        </p:txBody>
      </p:sp>
    </p:spTree>
    <p:extLst>
      <p:ext uri="{BB962C8B-B14F-4D97-AF65-F5344CB8AC3E}">
        <p14:creationId xmlns:p14="http://schemas.microsoft.com/office/powerpoint/2010/main" val="3148786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24450CA-44F6-1030-8A04-41B90AE36445}"/>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2BA6784-AA27-D101-7FE7-1F99CF580B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85152798-3D0E-BDEE-F8FF-47201DA5F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CAB92D18-407A-24C1-6D1D-AC1F44B596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BCFCC230-3220-09F5-D9C8-9D085ECE7D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40C16665-7A48-EA88-B270-7B608CFF64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C68524C4-A217-5FC5-BD0A-4D266199CE50}"/>
              </a:ext>
            </a:extLst>
          </p:cNvPr>
          <p:cNvSpPr>
            <a:spLocks noGrp="1"/>
          </p:cNvSpPr>
          <p:nvPr>
            <p:ph type="title"/>
          </p:nvPr>
        </p:nvSpPr>
        <p:spPr>
          <a:xfrm>
            <a:off x="1028699" y="294538"/>
            <a:ext cx="7421963" cy="1033669"/>
          </a:xfrm>
        </p:spPr>
        <p:txBody>
          <a:bodyPr>
            <a:normAutofit/>
          </a:bodyPr>
          <a:lstStyle/>
          <a:p>
            <a:r>
              <a:rPr lang="en-US" sz="3500" u="sng" dirty="0">
                <a:solidFill>
                  <a:srgbClr val="FFFFFF"/>
                </a:solidFill>
              </a:rPr>
              <a:t>Song of Solomon: 4:1-5</a:t>
            </a:r>
          </a:p>
        </p:txBody>
      </p:sp>
      <p:sp>
        <p:nvSpPr>
          <p:cNvPr id="3" name="Content Placeholder 2">
            <a:extLst>
              <a:ext uri="{FF2B5EF4-FFF2-40B4-BE49-F238E27FC236}">
                <a16:creationId xmlns:a16="http://schemas.microsoft.com/office/drawing/2014/main" id="{3061F035-4FAE-59FA-4256-CDF7DC5592AE}"/>
              </a:ext>
            </a:extLst>
          </p:cNvPr>
          <p:cNvSpPr>
            <a:spLocks noGrp="1"/>
          </p:cNvSpPr>
          <p:nvPr>
            <p:ph idx="1"/>
          </p:nvPr>
        </p:nvSpPr>
        <p:spPr>
          <a:xfrm>
            <a:off x="344512" y="1885279"/>
            <a:ext cx="8494688" cy="4852649"/>
          </a:xfrm>
        </p:spPr>
        <p:txBody>
          <a:bodyPr anchor="ctr">
            <a:normAutofit lnSpcReduction="10000"/>
          </a:bodyPr>
          <a:lstStyle/>
          <a:p>
            <a:pPr marL="0" indent="0">
              <a:buNone/>
            </a:pPr>
            <a:r>
              <a:rPr lang="en-US" sz="2400" i="1" dirty="0">
                <a:effectLst/>
              </a:rPr>
              <a:t>	Solomon praises </a:t>
            </a:r>
            <a:r>
              <a:rPr lang="en-US" sz="2400" i="1" dirty="0" err="1">
                <a:effectLst/>
              </a:rPr>
              <a:t>Shulammith's</a:t>
            </a:r>
            <a:r>
              <a:rPr lang="en-US" sz="2400" i="1" dirty="0">
                <a:effectLst/>
              </a:rPr>
              <a:t> beauty, her teeth, her lips, her mouth, her neck, and her breasts. He compares her neck to the tower of David. In this chapter there are two passages praising the </a:t>
            </a:r>
            <a:r>
              <a:rPr lang="en-US" sz="2400" i="1" dirty="0" err="1">
                <a:effectLst/>
              </a:rPr>
              <a:t>Shulammite’s</a:t>
            </a:r>
            <a:r>
              <a:rPr lang="en-US" sz="2400" i="1" dirty="0">
                <a:effectLst/>
              </a:rPr>
              <a:t> beauty: verses 1-5,and verses 7-15.  Does all this praise come from Solomon, or from the shepherd, or does part of it come from one and part from the other? Note there is no direct response from the </a:t>
            </a:r>
            <a:r>
              <a:rPr lang="en-US" sz="2400" i="1" dirty="0" err="1">
                <a:effectLst/>
              </a:rPr>
              <a:t>Shulammite</a:t>
            </a:r>
            <a:r>
              <a:rPr lang="en-US" sz="2400" i="1" dirty="0">
                <a:effectLst/>
              </a:rPr>
              <a:t> to the praise in verses1-5. Compare her statement in verse 6 with her reply to the praise in verses7-15. </a:t>
            </a:r>
            <a:r>
              <a:rPr lang="en-US" sz="2400" i="1" dirty="0">
                <a:effectLst/>
                <a:highlight>
                  <a:srgbClr val="FFFF00"/>
                </a:highlight>
              </a:rPr>
              <a:t>One must believe that she does not care for the praise of the first lover. </a:t>
            </a:r>
            <a:r>
              <a:rPr lang="en-US" sz="2400" i="1" dirty="0">
                <a:effectLst/>
              </a:rPr>
              <a:t>The figures in verses1-5 contain </a:t>
            </a:r>
            <a:r>
              <a:rPr lang="en-US" sz="2400" i="1">
                <a:effectLst/>
              </a:rPr>
              <a:t>a mixture </a:t>
            </a:r>
            <a:r>
              <a:rPr lang="en-US" sz="2400" i="1" dirty="0">
                <a:effectLst/>
              </a:rPr>
              <a:t>of some agricultural features, but there is also the reference to the tower of David, upon which there hang a thousand bucklers. </a:t>
            </a:r>
            <a:r>
              <a:rPr lang="en-US" sz="2400" i="1" dirty="0">
                <a:effectLst/>
                <a:highlight>
                  <a:srgbClr val="FFFF00"/>
                </a:highlight>
              </a:rPr>
              <a:t>This imagery sounds much more as if it comes from Solomon.</a:t>
            </a:r>
            <a:r>
              <a:rPr lang="en-US" sz="2400" i="1" dirty="0">
                <a:effectLst/>
              </a:rPr>
              <a:t> </a:t>
            </a:r>
          </a:p>
          <a:p>
            <a:pPr marL="0" indent="0" algn="r">
              <a:buNone/>
            </a:pPr>
            <a:r>
              <a:rPr lang="en-US" sz="2400" b="1" i="1" dirty="0">
                <a:solidFill>
                  <a:schemeClr val="accent1"/>
                </a:solidFill>
              </a:rPr>
              <a:t>~ Bob &amp; Sandra Waldron</a:t>
            </a:r>
          </a:p>
          <a:p>
            <a:pPr marL="0" indent="0" algn="l">
              <a:buNone/>
            </a:pPr>
            <a:endParaRPr lang="en-US" b="1" i="0" u="none" strike="noStrike" dirty="0">
              <a:effectLst/>
              <a:latin typeface="Inter"/>
            </a:endParaRPr>
          </a:p>
        </p:txBody>
      </p:sp>
    </p:spTree>
    <p:extLst>
      <p:ext uri="{BB962C8B-B14F-4D97-AF65-F5344CB8AC3E}">
        <p14:creationId xmlns:p14="http://schemas.microsoft.com/office/powerpoint/2010/main" val="1384518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24450CA-44F6-1030-8A04-41B90AE36445}"/>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2BA6784-AA27-D101-7FE7-1F99CF580B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85152798-3D0E-BDEE-F8FF-47201DA5F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CAB92D18-407A-24C1-6D1D-AC1F44B596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BCFCC230-3220-09F5-D9C8-9D085ECE7D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40C16665-7A48-EA88-B270-7B608CFF64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C68524C4-A217-5FC5-BD0A-4D266199CE50}"/>
              </a:ext>
            </a:extLst>
          </p:cNvPr>
          <p:cNvSpPr>
            <a:spLocks noGrp="1"/>
          </p:cNvSpPr>
          <p:nvPr>
            <p:ph type="title"/>
          </p:nvPr>
        </p:nvSpPr>
        <p:spPr>
          <a:xfrm>
            <a:off x="1028699" y="294538"/>
            <a:ext cx="7421963" cy="1033669"/>
          </a:xfrm>
        </p:spPr>
        <p:txBody>
          <a:bodyPr>
            <a:normAutofit/>
          </a:bodyPr>
          <a:lstStyle/>
          <a:p>
            <a:r>
              <a:rPr lang="en-US" sz="3500" u="sng" dirty="0">
                <a:solidFill>
                  <a:srgbClr val="FFFFFF"/>
                </a:solidFill>
              </a:rPr>
              <a:t>Song of Solomon: 4:1-5</a:t>
            </a:r>
          </a:p>
        </p:txBody>
      </p:sp>
      <p:sp>
        <p:nvSpPr>
          <p:cNvPr id="3" name="Content Placeholder 2">
            <a:extLst>
              <a:ext uri="{FF2B5EF4-FFF2-40B4-BE49-F238E27FC236}">
                <a16:creationId xmlns:a16="http://schemas.microsoft.com/office/drawing/2014/main" id="{3061F035-4FAE-59FA-4256-CDF7DC5592AE}"/>
              </a:ext>
            </a:extLst>
          </p:cNvPr>
          <p:cNvSpPr>
            <a:spLocks noGrp="1"/>
          </p:cNvSpPr>
          <p:nvPr>
            <p:ph idx="1"/>
          </p:nvPr>
        </p:nvSpPr>
        <p:spPr>
          <a:xfrm>
            <a:off x="-2" y="1590741"/>
            <a:ext cx="9143999" cy="5267259"/>
          </a:xfrm>
        </p:spPr>
        <p:txBody>
          <a:bodyPr anchor="ctr">
            <a:noAutofit/>
          </a:bodyPr>
          <a:lstStyle/>
          <a:p>
            <a:pPr>
              <a:lnSpc>
                <a:spcPct val="107000"/>
              </a:lnSpc>
              <a:spcBef>
                <a:spcPts val="0"/>
              </a:spcBef>
            </a:pPr>
            <a:r>
              <a:rPr lang="en-US" sz="2400" b="1" dirty="0">
                <a:solidFill>
                  <a:schemeClr val="accent1"/>
                </a:solidFill>
                <a:effectLst/>
                <a:ea typeface="Calibri" panose="020F0502020204030204" pitchFamily="34" charset="0"/>
                <a:cs typeface="Times New Roman" panose="02020603050405020304" pitchFamily="18" charset="0"/>
              </a:rPr>
              <a:t>COMPLIMENTS:</a:t>
            </a:r>
          </a:p>
          <a:p>
            <a:pPr marL="742950" marR="0" lvl="1" indent="-285750">
              <a:lnSpc>
                <a:spcPct val="107000"/>
              </a:lnSpc>
              <a:spcBef>
                <a:spcPts val="0"/>
              </a:spcBef>
              <a:spcAft>
                <a:spcPts val="0"/>
              </a:spcAft>
              <a:buFont typeface="Courier New" panose="02070309020205020404" pitchFamily="49" charset="0"/>
              <a:buChar char="o"/>
            </a:pPr>
            <a:r>
              <a:rPr lang="en-US" sz="1600" dirty="0">
                <a:solidFill>
                  <a:schemeClr val="accent1"/>
                </a:solidFill>
                <a:effectLst/>
                <a:ea typeface="Calibri" panose="020F0502020204030204" pitchFamily="34" charset="0"/>
                <a:cs typeface="Times New Roman" panose="02020603050405020304" pitchFamily="18" charset="0"/>
              </a:rPr>
              <a:t>(ESV) </a:t>
            </a:r>
            <a:r>
              <a:rPr lang="en-US" sz="1600" b="1" i="1" dirty="0">
                <a:solidFill>
                  <a:schemeClr val="accent1"/>
                </a:solidFill>
                <a:effectLst/>
                <a:ea typeface="Calibri" panose="020F0502020204030204" pitchFamily="34" charset="0"/>
                <a:cs typeface="Times New Roman" panose="02020603050405020304" pitchFamily="18" charset="0"/>
              </a:rPr>
              <a:t> </a:t>
            </a:r>
            <a:r>
              <a:rPr lang="en-US" sz="1600" b="1" i="1" dirty="0">
                <a:effectLst/>
                <a:ea typeface="Calibri" panose="020F0502020204030204" pitchFamily="34" charset="0"/>
                <a:cs typeface="Times New Roman" panose="02020603050405020304" pitchFamily="18" charset="0"/>
              </a:rPr>
              <a:t>Behold, </a:t>
            </a:r>
            <a:r>
              <a:rPr lang="en-US" sz="1600" b="1" i="1" u="sng" dirty="0">
                <a:effectLst/>
                <a:ea typeface="Calibri" panose="020F0502020204030204" pitchFamily="34" charset="0"/>
                <a:cs typeface="Times New Roman" panose="02020603050405020304" pitchFamily="18" charset="0"/>
              </a:rPr>
              <a:t>you are beautiful</a:t>
            </a:r>
            <a:r>
              <a:rPr lang="en-US" sz="1600" b="1" i="1" dirty="0">
                <a:effectLst/>
                <a:ea typeface="Calibri" panose="020F0502020204030204" pitchFamily="34" charset="0"/>
                <a:cs typeface="Times New Roman" panose="02020603050405020304" pitchFamily="18" charset="0"/>
              </a:rPr>
              <a:t>, my love, behold, you are beautiful!</a:t>
            </a:r>
            <a:endParaRPr lang="en-US" sz="1600" dirty="0">
              <a:effectLst/>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600" dirty="0">
                <a:solidFill>
                  <a:schemeClr val="accent1"/>
                </a:solidFill>
                <a:effectLst/>
                <a:ea typeface="Calibri" panose="020F0502020204030204" pitchFamily="34" charset="0"/>
                <a:cs typeface="Times New Roman" panose="02020603050405020304" pitchFamily="18" charset="0"/>
              </a:rPr>
              <a:t>(ASV)  </a:t>
            </a:r>
            <a:r>
              <a:rPr lang="en-US" sz="1600" b="1" i="1" dirty="0">
                <a:effectLst/>
                <a:ea typeface="Calibri" panose="020F0502020204030204" pitchFamily="34" charset="0"/>
                <a:cs typeface="Times New Roman" panose="02020603050405020304" pitchFamily="18" charset="0"/>
              </a:rPr>
              <a:t>Thine </a:t>
            </a:r>
            <a:r>
              <a:rPr lang="en-US" sz="1600" b="1" i="1" u="sng" dirty="0">
                <a:effectLst/>
                <a:ea typeface="Calibri" panose="020F0502020204030204" pitchFamily="34" charset="0"/>
                <a:cs typeface="Times New Roman" panose="02020603050405020304" pitchFamily="18" charset="0"/>
              </a:rPr>
              <a:t>eyes</a:t>
            </a:r>
            <a:r>
              <a:rPr lang="en-US" sz="1600" b="1" i="1" dirty="0">
                <a:effectLst/>
                <a:ea typeface="Calibri" panose="020F0502020204030204" pitchFamily="34" charset="0"/>
                <a:cs typeface="Times New Roman" panose="02020603050405020304" pitchFamily="18" charset="0"/>
              </a:rPr>
              <a:t> are as doves behind thy veil.</a:t>
            </a:r>
            <a:endParaRPr lang="en-US" sz="1600" dirty="0">
              <a:effectLst/>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600" dirty="0">
                <a:solidFill>
                  <a:schemeClr val="accent1"/>
                </a:solidFill>
                <a:effectLst/>
                <a:ea typeface="Calibri" panose="020F0502020204030204" pitchFamily="34" charset="0"/>
                <a:cs typeface="Times New Roman" panose="02020603050405020304" pitchFamily="18" charset="0"/>
              </a:rPr>
              <a:t>(CEV)  </a:t>
            </a:r>
            <a:r>
              <a:rPr lang="en-US" sz="1600" b="1" i="1" dirty="0">
                <a:effectLst/>
                <a:ea typeface="Calibri" panose="020F0502020204030204" pitchFamily="34" charset="0"/>
                <a:cs typeface="Times New Roman" panose="02020603050405020304" pitchFamily="18" charset="0"/>
              </a:rPr>
              <a:t>Your </a:t>
            </a:r>
            <a:r>
              <a:rPr lang="en-US" sz="1600" b="1" i="1" u="sng" dirty="0">
                <a:effectLst/>
                <a:ea typeface="Calibri" panose="020F0502020204030204" pitchFamily="34" charset="0"/>
                <a:cs typeface="Times New Roman" panose="02020603050405020304" pitchFamily="18" charset="0"/>
              </a:rPr>
              <a:t>hair</a:t>
            </a:r>
            <a:r>
              <a:rPr lang="en-US" sz="1600" b="1" i="1" dirty="0">
                <a:effectLst/>
                <a:ea typeface="Calibri" panose="020F0502020204030204" pitchFamily="34" charset="0"/>
                <a:cs typeface="Times New Roman" panose="02020603050405020304" pitchFamily="18" charset="0"/>
              </a:rPr>
              <a:t> tosses about as gracefully as goats coming down from Gilead.</a:t>
            </a:r>
            <a:endParaRPr lang="en-US" sz="1600" dirty="0">
              <a:effectLst/>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600" dirty="0">
                <a:solidFill>
                  <a:schemeClr val="accent1"/>
                </a:solidFill>
                <a:effectLst/>
                <a:ea typeface="Calibri" panose="020F0502020204030204" pitchFamily="34" charset="0"/>
                <a:cs typeface="Times New Roman" panose="02020603050405020304" pitchFamily="18" charset="0"/>
              </a:rPr>
              <a:t>(CEV)  </a:t>
            </a:r>
            <a:r>
              <a:rPr lang="en-US" sz="1600" b="1" i="1" dirty="0">
                <a:effectLst/>
                <a:ea typeface="Calibri" panose="020F0502020204030204" pitchFamily="34" charset="0"/>
                <a:cs typeface="Times New Roman" panose="02020603050405020304" pitchFamily="18" charset="0"/>
              </a:rPr>
              <a:t>Your </a:t>
            </a:r>
            <a:r>
              <a:rPr lang="en-US" sz="1600" b="1" i="1" u="sng" dirty="0">
                <a:effectLst/>
                <a:ea typeface="Calibri" panose="020F0502020204030204" pitchFamily="34" charset="0"/>
                <a:cs typeface="Times New Roman" panose="02020603050405020304" pitchFamily="18" charset="0"/>
              </a:rPr>
              <a:t>teeth</a:t>
            </a:r>
            <a:r>
              <a:rPr lang="en-US" sz="1600" b="1" i="1" dirty="0">
                <a:effectLst/>
                <a:ea typeface="Calibri" panose="020F0502020204030204" pitchFamily="34" charset="0"/>
                <a:cs typeface="Times New Roman" panose="02020603050405020304" pitchFamily="18" charset="0"/>
              </a:rPr>
              <a:t> are whiter than sheep freshly washed; they match perfectly, </a:t>
            </a:r>
            <a:r>
              <a:rPr lang="en-US" sz="1600" b="1" i="1" u="sng" dirty="0">
                <a:effectLst/>
                <a:ea typeface="Calibri" panose="020F0502020204030204" pitchFamily="34" charset="0"/>
                <a:cs typeface="Times New Roman" panose="02020603050405020304" pitchFamily="18" charset="0"/>
              </a:rPr>
              <a:t>not one is missing</a:t>
            </a:r>
            <a:r>
              <a:rPr lang="en-US" sz="1600" b="1" i="1" dirty="0">
                <a:effectLst/>
                <a:ea typeface="Calibri" panose="020F0502020204030204" pitchFamily="34" charset="0"/>
                <a:cs typeface="Times New Roman" panose="02020603050405020304" pitchFamily="18" charset="0"/>
              </a:rPr>
              <a:t>.</a:t>
            </a:r>
            <a:endParaRPr lang="en-US" sz="1600" dirty="0">
              <a:effectLst/>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600" dirty="0">
                <a:solidFill>
                  <a:schemeClr val="accent1"/>
                </a:solidFill>
                <a:effectLst/>
                <a:ea typeface="Calibri" panose="020F0502020204030204" pitchFamily="34" charset="0"/>
                <a:cs typeface="Times New Roman" panose="02020603050405020304" pitchFamily="18" charset="0"/>
              </a:rPr>
              <a:t>(CEV)  </a:t>
            </a:r>
            <a:r>
              <a:rPr lang="en-US" sz="1600" b="1" i="1" dirty="0">
                <a:effectLst/>
                <a:ea typeface="Calibri" panose="020F0502020204030204" pitchFamily="34" charset="0"/>
                <a:cs typeface="Times New Roman" panose="02020603050405020304" pitchFamily="18" charset="0"/>
              </a:rPr>
              <a:t>Your </a:t>
            </a:r>
            <a:r>
              <a:rPr lang="en-US" sz="1600" b="1" i="1" u="sng" dirty="0">
                <a:effectLst/>
                <a:ea typeface="Calibri" panose="020F0502020204030204" pitchFamily="34" charset="0"/>
                <a:cs typeface="Times New Roman" panose="02020603050405020304" pitchFamily="18" charset="0"/>
              </a:rPr>
              <a:t>lips</a:t>
            </a:r>
            <a:r>
              <a:rPr lang="en-US" sz="1600" b="1" i="1" dirty="0">
                <a:effectLst/>
                <a:ea typeface="Calibri" panose="020F0502020204030204" pitchFamily="34" charset="0"/>
                <a:cs typeface="Times New Roman" panose="02020603050405020304" pitchFamily="18" charset="0"/>
              </a:rPr>
              <a:t> are crimson cords, your mouth is shapely; behind your veil are hidden beautiful </a:t>
            </a:r>
            <a:r>
              <a:rPr lang="en-US" sz="1600" b="1" i="1" u="sng" dirty="0">
                <a:effectLst/>
                <a:ea typeface="Calibri" panose="020F0502020204030204" pitchFamily="34" charset="0"/>
                <a:cs typeface="Times New Roman" panose="02020603050405020304" pitchFamily="18" charset="0"/>
              </a:rPr>
              <a:t>rosy cheeks</a:t>
            </a:r>
            <a:r>
              <a:rPr lang="en-US" sz="1600" b="1" i="1" dirty="0">
                <a:effectLst/>
                <a:ea typeface="Calibri" panose="020F0502020204030204" pitchFamily="34" charset="0"/>
                <a:cs typeface="Times New Roman" panose="02020603050405020304" pitchFamily="18" charset="0"/>
              </a:rPr>
              <a:t>.</a:t>
            </a:r>
            <a:endParaRPr lang="en-US" sz="1600" dirty="0">
              <a:effectLst/>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600" dirty="0">
                <a:solidFill>
                  <a:schemeClr val="accent1"/>
                </a:solidFill>
                <a:effectLst/>
                <a:ea typeface="Calibri" panose="020F0502020204030204" pitchFamily="34" charset="0"/>
                <a:cs typeface="Times New Roman" panose="02020603050405020304" pitchFamily="18" charset="0"/>
              </a:rPr>
              <a:t>(GNB)  </a:t>
            </a:r>
            <a:r>
              <a:rPr lang="en-US" sz="1600" b="1" i="1" dirty="0">
                <a:effectLst/>
                <a:ea typeface="Calibri" panose="020F0502020204030204" pitchFamily="34" charset="0"/>
                <a:cs typeface="Times New Roman" panose="02020603050405020304" pitchFamily="18" charset="0"/>
              </a:rPr>
              <a:t>Your </a:t>
            </a:r>
            <a:r>
              <a:rPr lang="en-US" sz="1600" b="1" i="1" u="sng" dirty="0">
                <a:effectLst/>
                <a:ea typeface="Calibri" panose="020F0502020204030204" pitchFamily="34" charset="0"/>
                <a:cs typeface="Times New Roman" panose="02020603050405020304" pitchFamily="18" charset="0"/>
              </a:rPr>
              <a:t>neck is like the tower of David</a:t>
            </a:r>
            <a:r>
              <a:rPr lang="en-US" sz="1600" b="1" i="1" dirty="0">
                <a:effectLst/>
                <a:ea typeface="Calibri" panose="020F0502020204030204" pitchFamily="34" charset="0"/>
                <a:cs typeface="Times New Roman" panose="02020603050405020304" pitchFamily="18" charset="0"/>
              </a:rPr>
              <a:t>, round and smooth, with a </a:t>
            </a:r>
            <a:r>
              <a:rPr lang="en-US" sz="1600" b="1" i="1" u="sng" dirty="0">
                <a:effectLst/>
                <a:ea typeface="Calibri" panose="020F0502020204030204" pitchFamily="34" charset="0"/>
                <a:cs typeface="Times New Roman" panose="02020603050405020304" pitchFamily="18" charset="0"/>
              </a:rPr>
              <a:t>necklace like a thousand shields hung around it</a:t>
            </a:r>
            <a:r>
              <a:rPr lang="en-US" sz="1600" b="1" i="1" dirty="0">
                <a:effectLst/>
                <a:ea typeface="Calibri" panose="020F0502020204030204" pitchFamily="34" charset="0"/>
                <a:cs typeface="Times New Roman" panose="02020603050405020304" pitchFamily="18" charset="0"/>
              </a:rPr>
              <a:t>.</a:t>
            </a:r>
            <a:endParaRPr lang="en-US" sz="1600" dirty="0">
              <a:effectLst/>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600" dirty="0">
                <a:solidFill>
                  <a:schemeClr val="accent1"/>
                </a:solidFill>
                <a:effectLst/>
                <a:ea typeface="Calibri" panose="020F0502020204030204" pitchFamily="34" charset="0"/>
                <a:cs typeface="Times New Roman" panose="02020603050405020304" pitchFamily="18" charset="0"/>
              </a:rPr>
              <a:t>(ESV)  </a:t>
            </a:r>
            <a:r>
              <a:rPr lang="en-US" sz="1600" b="1" i="1" dirty="0">
                <a:effectLst/>
                <a:ea typeface="Calibri" panose="020F0502020204030204" pitchFamily="34" charset="0"/>
                <a:cs typeface="Times New Roman" panose="02020603050405020304" pitchFamily="18" charset="0"/>
              </a:rPr>
              <a:t>Your two </a:t>
            </a:r>
            <a:r>
              <a:rPr lang="en-US" sz="1600" b="1" i="1" u="sng" dirty="0">
                <a:effectLst/>
                <a:ea typeface="Calibri" panose="020F0502020204030204" pitchFamily="34" charset="0"/>
                <a:cs typeface="Times New Roman" panose="02020603050405020304" pitchFamily="18" charset="0"/>
              </a:rPr>
              <a:t>breasts</a:t>
            </a:r>
            <a:r>
              <a:rPr lang="en-US" sz="1600" b="1" i="1" dirty="0">
                <a:effectLst/>
                <a:ea typeface="Calibri" panose="020F0502020204030204" pitchFamily="34" charset="0"/>
                <a:cs typeface="Times New Roman" panose="02020603050405020304" pitchFamily="18" charset="0"/>
              </a:rPr>
              <a:t> are like two fawns, twins of a gazelle, that graze among the lilies.</a:t>
            </a:r>
            <a:endParaRPr lang="en-US" sz="1600" dirty="0">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2000" b="1" dirty="0">
                <a:solidFill>
                  <a:schemeClr val="accent1"/>
                </a:solidFill>
                <a:effectLst/>
                <a:highlight>
                  <a:srgbClr val="FFFF00"/>
                </a:highlight>
                <a:ea typeface="Calibri" panose="020F0502020204030204" pitchFamily="34" charset="0"/>
                <a:cs typeface="Times New Roman" panose="02020603050405020304" pitchFamily="18" charset="0"/>
              </a:rPr>
              <a:t>Solomon notes her perfect proportion, symmetry, aesthetic beauty.  </a:t>
            </a:r>
          </a:p>
          <a:p>
            <a:pPr marL="742950" marR="0" lvl="1" indent="-285750">
              <a:lnSpc>
                <a:spcPct val="107000"/>
              </a:lnSpc>
              <a:spcBef>
                <a:spcPts val="0"/>
              </a:spcBef>
              <a:spcAft>
                <a:spcPts val="0"/>
              </a:spcAft>
              <a:buFont typeface="Courier New" panose="02070309020205020404" pitchFamily="49" charset="0"/>
              <a:buChar char="o"/>
            </a:pPr>
            <a:r>
              <a:rPr lang="en-US" sz="1600" dirty="0">
                <a:effectLst/>
                <a:highlight>
                  <a:srgbClr val="FFFF00"/>
                </a:highlight>
                <a:ea typeface="Calibri" panose="020F0502020204030204" pitchFamily="34" charset="0"/>
                <a:cs typeface="Times New Roman" panose="02020603050405020304" pitchFamily="18" charset="0"/>
              </a:rPr>
              <a:t>That is what he sees (and he may be correct!)  It is NOT wrong (in some circumstances) to NOTICE!  Physical attraction IS a God-given phenomenon.</a:t>
            </a:r>
          </a:p>
          <a:p>
            <a:pPr marL="742950" marR="0" lvl="1" indent="-285750">
              <a:lnSpc>
                <a:spcPct val="107000"/>
              </a:lnSpc>
              <a:spcBef>
                <a:spcPts val="0"/>
              </a:spcBef>
              <a:spcAft>
                <a:spcPts val="800"/>
              </a:spcAft>
              <a:buFont typeface="Courier New" panose="02070309020205020404" pitchFamily="49" charset="0"/>
              <a:buChar char="o"/>
            </a:pPr>
            <a:r>
              <a:rPr lang="en-US" sz="1600" dirty="0">
                <a:effectLst/>
                <a:highlight>
                  <a:srgbClr val="FFFF00"/>
                </a:highlight>
                <a:ea typeface="Calibri" panose="020F0502020204030204" pitchFamily="34" charset="0"/>
                <a:cs typeface="Times New Roman" panose="02020603050405020304" pitchFamily="18" charset="0"/>
              </a:rPr>
              <a:t>But the OUTWARD seems to be ALL he sees.  </a:t>
            </a:r>
            <a:r>
              <a:rPr lang="en-US" sz="1600" b="1" dirty="0">
                <a:effectLst/>
                <a:highlight>
                  <a:srgbClr val="FFFF00"/>
                </a:highlight>
                <a:ea typeface="Calibri" panose="020F0502020204030204" pitchFamily="34" charset="0"/>
                <a:cs typeface="Times New Roman" panose="02020603050405020304" pitchFamily="18" charset="0"/>
              </a:rPr>
              <a:t>(No intellectual compatibility.  No spiritual connection. Rather a trophy, a conquest).</a:t>
            </a:r>
          </a:p>
          <a:p>
            <a:pPr marL="742950" marR="0" lvl="1" indent="-285750">
              <a:lnSpc>
                <a:spcPct val="107000"/>
              </a:lnSpc>
              <a:spcBef>
                <a:spcPts val="0"/>
              </a:spcBef>
              <a:spcAft>
                <a:spcPts val="800"/>
              </a:spcAft>
              <a:buFont typeface="Courier New" panose="02070309020205020404" pitchFamily="49" charset="0"/>
              <a:buChar char="o"/>
            </a:pPr>
            <a:r>
              <a:rPr lang="en-US" sz="1600" dirty="0">
                <a:highlight>
                  <a:srgbClr val="FFFF00"/>
                </a:highlight>
              </a:rPr>
              <a:t>It is at this moment the </a:t>
            </a:r>
            <a:r>
              <a:rPr lang="en-US" sz="1600" b="1" i="1" dirty="0">
                <a:highlight>
                  <a:srgbClr val="FFFF00"/>
                </a:highlight>
              </a:rPr>
              <a:t>words of her BELOVED </a:t>
            </a:r>
            <a:r>
              <a:rPr lang="en-US" sz="1600" dirty="0">
                <a:highlight>
                  <a:srgbClr val="FFFF00"/>
                </a:highlight>
              </a:rPr>
              <a:t>call to the Shulamite…</a:t>
            </a:r>
          </a:p>
        </p:txBody>
      </p:sp>
    </p:spTree>
    <p:extLst>
      <p:ext uri="{BB962C8B-B14F-4D97-AF65-F5344CB8AC3E}">
        <p14:creationId xmlns:p14="http://schemas.microsoft.com/office/powerpoint/2010/main" val="2606085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24450CA-44F6-1030-8A04-41B90AE36445}"/>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2BA6784-AA27-D101-7FE7-1F99CF580B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85152798-3D0E-BDEE-F8FF-47201DA5F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CAB92D18-407A-24C1-6D1D-AC1F44B596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BCFCC230-3220-09F5-D9C8-9D085ECE7D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40C16665-7A48-EA88-B270-7B608CFF64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C68524C4-A217-5FC5-BD0A-4D266199CE50}"/>
              </a:ext>
            </a:extLst>
          </p:cNvPr>
          <p:cNvSpPr>
            <a:spLocks noGrp="1"/>
          </p:cNvSpPr>
          <p:nvPr>
            <p:ph type="title"/>
          </p:nvPr>
        </p:nvSpPr>
        <p:spPr>
          <a:xfrm>
            <a:off x="1028699" y="294538"/>
            <a:ext cx="7421963" cy="1033669"/>
          </a:xfrm>
        </p:spPr>
        <p:txBody>
          <a:bodyPr>
            <a:normAutofit/>
          </a:bodyPr>
          <a:lstStyle/>
          <a:p>
            <a:r>
              <a:rPr lang="en-US" sz="3500" u="sng" dirty="0">
                <a:solidFill>
                  <a:srgbClr val="FFFFFF"/>
                </a:solidFill>
              </a:rPr>
              <a:t>Song of Solomon: 4:6-8</a:t>
            </a:r>
          </a:p>
        </p:txBody>
      </p:sp>
      <p:sp>
        <p:nvSpPr>
          <p:cNvPr id="3" name="Content Placeholder 2">
            <a:extLst>
              <a:ext uri="{FF2B5EF4-FFF2-40B4-BE49-F238E27FC236}">
                <a16:creationId xmlns:a16="http://schemas.microsoft.com/office/drawing/2014/main" id="{3061F035-4FAE-59FA-4256-CDF7DC5592AE}"/>
              </a:ext>
            </a:extLst>
          </p:cNvPr>
          <p:cNvSpPr>
            <a:spLocks noGrp="1"/>
          </p:cNvSpPr>
          <p:nvPr>
            <p:ph idx="1"/>
          </p:nvPr>
        </p:nvSpPr>
        <p:spPr>
          <a:xfrm>
            <a:off x="239486" y="1710813"/>
            <a:ext cx="8799485" cy="4994787"/>
          </a:xfrm>
        </p:spPr>
        <p:txBody>
          <a:bodyPr anchor="ctr">
            <a:normAutofit lnSpcReduction="10000"/>
          </a:bodyPr>
          <a:lstStyle/>
          <a:p>
            <a:pPr marL="0" indent="0" algn="l">
              <a:buNone/>
            </a:pPr>
            <a:r>
              <a:rPr lang="en-US" b="1" i="0" u="none" strike="noStrike" dirty="0">
                <a:effectLst/>
                <a:latin typeface="Inter"/>
              </a:rPr>
              <a:t>6 Until the day breaks And the shadows flee away, </a:t>
            </a:r>
            <a:r>
              <a:rPr lang="en-US" b="1" i="0" u="none" strike="noStrike" dirty="0">
                <a:solidFill>
                  <a:schemeClr val="accent1"/>
                </a:solidFill>
                <a:effectLst/>
                <a:latin typeface="Inter"/>
              </a:rPr>
              <a:t>I will go my way to the mountain</a:t>
            </a:r>
            <a:r>
              <a:rPr lang="en-US" b="1" i="0" u="none" strike="noStrike" dirty="0">
                <a:effectLst/>
                <a:latin typeface="Inter"/>
              </a:rPr>
              <a:t> of myrrh And to the hill of frankincense.</a:t>
            </a:r>
          </a:p>
          <a:p>
            <a:pPr marL="0" indent="0" algn="l">
              <a:buNone/>
            </a:pPr>
            <a:r>
              <a:rPr lang="en-US" b="1" i="0" u="none" strike="noStrike" dirty="0">
                <a:effectLst/>
                <a:latin typeface="Inter"/>
              </a:rPr>
              <a:t>7 You </a:t>
            </a:r>
            <a:r>
              <a:rPr lang="en-US" b="1" i="1" u="none" strike="noStrike" dirty="0">
                <a:effectLst/>
                <a:latin typeface="Inter"/>
              </a:rPr>
              <a:t>are</a:t>
            </a:r>
            <a:r>
              <a:rPr lang="en-US" b="1" i="0" u="none" strike="noStrike" dirty="0">
                <a:effectLst/>
                <a:latin typeface="Inter"/>
              </a:rPr>
              <a:t> all fair, my love, And </a:t>
            </a:r>
            <a:r>
              <a:rPr lang="en-US" b="1" i="1" u="none" strike="noStrike" dirty="0">
                <a:solidFill>
                  <a:schemeClr val="accent1"/>
                </a:solidFill>
                <a:effectLst/>
                <a:latin typeface="Inter"/>
              </a:rPr>
              <a:t>there</a:t>
            </a:r>
            <a:r>
              <a:rPr lang="en-US" b="1" i="0" u="none" strike="noStrike" dirty="0">
                <a:solidFill>
                  <a:schemeClr val="accent1"/>
                </a:solidFill>
                <a:effectLst/>
                <a:latin typeface="Inter"/>
              </a:rPr>
              <a:t> </a:t>
            </a:r>
            <a:r>
              <a:rPr lang="en-US" b="1" i="1" u="none" strike="noStrike" dirty="0">
                <a:solidFill>
                  <a:schemeClr val="accent1"/>
                </a:solidFill>
                <a:effectLst/>
                <a:latin typeface="Inter"/>
              </a:rPr>
              <a:t>is</a:t>
            </a:r>
            <a:r>
              <a:rPr lang="en-US" b="1" i="0" u="none" strike="noStrike" dirty="0">
                <a:solidFill>
                  <a:schemeClr val="accent1"/>
                </a:solidFill>
                <a:effectLst/>
                <a:latin typeface="Inter"/>
              </a:rPr>
              <a:t> no spot in you</a:t>
            </a:r>
            <a:r>
              <a:rPr lang="en-US" b="1" i="0" u="none" strike="noStrike" dirty="0">
                <a:effectLst/>
                <a:latin typeface="Inter"/>
              </a:rPr>
              <a:t>.</a:t>
            </a:r>
          </a:p>
          <a:p>
            <a:pPr marL="0" indent="0" algn="l">
              <a:buNone/>
            </a:pPr>
            <a:r>
              <a:rPr lang="en-US" b="1" i="0" u="none" strike="noStrike" dirty="0">
                <a:effectLst/>
                <a:latin typeface="Inter"/>
              </a:rPr>
              <a:t>8 Come with me from Lebanon, </a:t>
            </a:r>
            <a:r>
              <a:rPr lang="en-US" b="1" i="1" u="none" strike="noStrike" dirty="0">
                <a:solidFill>
                  <a:schemeClr val="accent1"/>
                </a:solidFill>
                <a:effectLst/>
                <a:latin typeface="Inter"/>
              </a:rPr>
              <a:t>my</a:t>
            </a:r>
            <a:r>
              <a:rPr lang="en-US" b="1" i="0" u="none" strike="noStrike" dirty="0">
                <a:solidFill>
                  <a:schemeClr val="accent1"/>
                </a:solidFill>
                <a:effectLst/>
                <a:latin typeface="Inter"/>
              </a:rPr>
              <a:t> </a:t>
            </a:r>
            <a:r>
              <a:rPr lang="en-US" b="1" i="0" u="sng" strike="noStrike" dirty="0">
                <a:solidFill>
                  <a:schemeClr val="accent1"/>
                </a:solidFill>
                <a:effectLst/>
                <a:latin typeface="Inter"/>
              </a:rPr>
              <a:t>spouse</a:t>
            </a:r>
            <a:r>
              <a:rPr lang="en-US" b="1" i="0" u="none" strike="noStrike" dirty="0">
                <a:effectLst/>
                <a:latin typeface="Inter"/>
              </a:rPr>
              <a:t>, With me </a:t>
            </a:r>
            <a:r>
              <a:rPr lang="en-US" b="1" i="0" u="none" strike="noStrike" dirty="0">
                <a:solidFill>
                  <a:schemeClr val="accent1"/>
                </a:solidFill>
                <a:effectLst/>
                <a:latin typeface="Inter"/>
              </a:rPr>
              <a:t>from Lebanon</a:t>
            </a:r>
            <a:r>
              <a:rPr lang="en-US" b="1" i="0" u="none" strike="noStrike" dirty="0">
                <a:effectLst/>
                <a:latin typeface="Inter"/>
              </a:rPr>
              <a:t>. Look from the top of </a:t>
            </a:r>
            <a:r>
              <a:rPr lang="en-US" b="1" i="0" u="none" strike="noStrike" dirty="0">
                <a:solidFill>
                  <a:schemeClr val="accent1"/>
                </a:solidFill>
                <a:effectLst/>
                <a:latin typeface="Inter"/>
              </a:rPr>
              <a:t>Amana</a:t>
            </a:r>
            <a:r>
              <a:rPr lang="en-US" b="1" i="0" u="none" strike="noStrike" dirty="0">
                <a:effectLst/>
                <a:latin typeface="Inter"/>
              </a:rPr>
              <a:t>, From the top of </a:t>
            </a:r>
            <a:r>
              <a:rPr lang="en-US" b="1" i="0" u="none" strike="noStrike" dirty="0" err="1">
                <a:effectLst/>
                <a:latin typeface="Inter"/>
              </a:rPr>
              <a:t>Senir</a:t>
            </a:r>
            <a:r>
              <a:rPr lang="en-US" b="1" i="0" u="none" strike="noStrike" dirty="0">
                <a:effectLst/>
                <a:latin typeface="Inter"/>
              </a:rPr>
              <a:t> and </a:t>
            </a:r>
            <a:r>
              <a:rPr lang="en-US" b="1" i="0" u="none" strike="noStrike" dirty="0">
                <a:solidFill>
                  <a:schemeClr val="accent1"/>
                </a:solidFill>
                <a:effectLst/>
                <a:latin typeface="Inter"/>
              </a:rPr>
              <a:t>Hermon</a:t>
            </a:r>
            <a:r>
              <a:rPr lang="en-US" b="1" i="0" u="none" strike="noStrike" dirty="0">
                <a:effectLst/>
                <a:latin typeface="Inter"/>
              </a:rPr>
              <a:t>, From the lions’ dens, </a:t>
            </a:r>
            <a:r>
              <a:rPr lang="en-US" b="1" i="0" u="none" strike="noStrike" dirty="0">
                <a:solidFill>
                  <a:schemeClr val="accent1"/>
                </a:solidFill>
                <a:effectLst/>
                <a:latin typeface="Inter"/>
              </a:rPr>
              <a:t>From the mountains of the leopards</a:t>
            </a:r>
            <a:r>
              <a:rPr lang="en-US" b="1" i="0" u="none" strike="noStrike" dirty="0">
                <a:effectLst/>
                <a:latin typeface="Inter"/>
              </a:rPr>
              <a:t>.</a:t>
            </a:r>
          </a:p>
          <a:p>
            <a:pPr marL="0" indent="0" algn="l">
              <a:buNone/>
            </a:pPr>
            <a:endParaRPr lang="en-US" sz="1800" dirty="0">
              <a:latin typeface="Inter"/>
            </a:endParaRPr>
          </a:p>
          <a:p>
            <a:pPr marL="285750" indent="-285750">
              <a:buFont typeface="Arial" panose="020B0604020202020204" pitchFamily="34" charset="0"/>
              <a:buChar char="•"/>
            </a:pPr>
            <a:r>
              <a:rPr lang="en-US" sz="2600" b="1" dirty="0">
                <a:solidFill>
                  <a:schemeClr val="accent1"/>
                </a:solidFill>
              </a:rPr>
              <a:t>SPOUSE </a:t>
            </a:r>
          </a:p>
          <a:p>
            <a:pPr marL="742950" lvl="1" indent="-285750">
              <a:buFont typeface="Arial" panose="020B0604020202020204" pitchFamily="34" charset="0"/>
              <a:buChar char="•"/>
            </a:pPr>
            <a:r>
              <a:rPr lang="en-US" sz="2600" dirty="0"/>
              <a:t>A married woman or one to be married (Cf. Joel 2:16).</a:t>
            </a:r>
          </a:p>
          <a:p>
            <a:pPr marL="742950" lvl="1" indent="-285750">
              <a:buFont typeface="Arial" panose="020B0604020202020204" pitchFamily="34" charset="0"/>
              <a:buChar char="•"/>
            </a:pPr>
            <a:r>
              <a:rPr lang="en-US" sz="2600" i="1" dirty="0"/>
              <a:t>“My PROMISED bride” </a:t>
            </a:r>
            <a:r>
              <a:rPr lang="en-US" sz="2600" dirty="0"/>
              <a:t>(Amp.).</a:t>
            </a:r>
          </a:p>
          <a:p>
            <a:pPr marL="0" indent="0" algn="l">
              <a:buNone/>
            </a:pPr>
            <a:endParaRPr lang="en-US" b="0" i="0" u="none" strike="noStrike" dirty="0">
              <a:effectLst/>
              <a:latin typeface="Inter"/>
            </a:endParaRPr>
          </a:p>
        </p:txBody>
      </p:sp>
    </p:spTree>
    <p:extLst>
      <p:ext uri="{BB962C8B-B14F-4D97-AF65-F5344CB8AC3E}">
        <p14:creationId xmlns:p14="http://schemas.microsoft.com/office/powerpoint/2010/main" val="21731371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24450CA-44F6-1030-8A04-41B90AE36445}"/>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2BA6784-AA27-D101-7FE7-1F99CF580B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85152798-3D0E-BDEE-F8FF-47201DA5F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CAB92D18-407A-24C1-6D1D-AC1F44B596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BCFCC230-3220-09F5-D9C8-9D085ECE7D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40C16665-7A48-EA88-B270-7B608CFF64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C68524C4-A217-5FC5-BD0A-4D266199CE50}"/>
              </a:ext>
            </a:extLst>
          </p:cNvPr>
          <p:cNvSpPr>
            <a:spLocks noGrp="1"/>
          </p:cNvSpPr>
          <p:nvPr>
            <p:ph type="title"/>
          </p:nvPr>
        </p:nvSpPr>
        <p:spPr>
          <a:xfrm>
            <a:off x="1028699" y="294538"/>
            <a:ext cx="7421963" cy="1033669"/>
          </a:xfrm>
        </p:spPr>
        <p:txBody>
          <a:bodyPr>
            <a:normAutofit/>
          </a:bodyPr>
          <a:lstStyle/>
          <a:p>
            <a:r>
              <a:rPr lang="en-US" sz="3500" u="sng" dirty="0">
                <a:solidFill>
                  <a:srgbClr val="FFFFFF"/>
                </a:solidFill>
              </a:rPr>
              <a:t>Song of Solomon: 4:9-15</a:t>
            </a:r>
          </a:p>
        </p:txBody>
      </p:sp>
      <p:sp>
        <p:nvSpPr>
          <p:cNvPr id="3" name="Content Placeholder 2">
            <a:extLst>
              <a:ext uri="{FF2B5EF4-FFF2-40B4-BE49-F238E27FC236}">
                <a16:creationId xmlns:a16="http://schemas.microsoft.com/office/drawing/2014/main" id="{3061F035-4FAE-59FA-4256-CDF7DC5592AE}"/>
              </a:ext>
            </a:extLst>
          </p:cNvPr>
          <p:cNvSpPr>
            <a:spLocks noGrp="1"/>
          </p:cNvSpPr>
          <p:nvPr>
            <p:ph idx="1"/>
          </p:nvPr>
        </p:nvSpPr>
        <p:spPr>
          <a:xfrm>
            <a:off x="88900" y="1590741"/>
            <a:ext cx="9055100" cy="5267259"/>
          </a:xfrm>
        </p:spPr>
        <p:txBody>
          <a:bodyPr anchor="ctr">
            <a:noAutofit/>
          </a:bodyPr>
          <a:lstStyle/>
          <a:p>
            <a:pPr marL="0" indent="0" algn="l">
              <a:buNone/>
            </a:pPr>
            <a:r>
              <a:rPr lang="en-US" sz="2200" b="1" i="0" u="none" strike="noStrike" dirty="0">
                <a:effectLst/>
                <a:latin typeface="Inter"/>
              </a:rPr>
              <a:t>9 You have ravished my heart, </a:t>
            </a:r>
            <a:r>
              <a:rPr lang="en-US" sz="2200" b="1" i="0" u="sng" strike="noStrike" dirty="0">
                <a:solidFill>
                  <a:schemeClr val="accent1"/>
                </a:solidFill>
                <a:effectLst/>
                <a:latin typeface="Inter"/>
              </a:rPr>
              <a:t>My sister</a:t>
            </a:r>
            <a:r>
              <a:rPr lang="en-US" sz="2200" b="1" i="0" u="none" strike="noStrike" dirty="0">
                <a:effectLst/>
                <a:latin typeface="Inter"/>
              </a:rPr>
              <a:t>, </a:t>
            </a:r>
            <a:r>
              <a:rPr lang="en-US" sz="2200" b="1" i="1" u="none" strike="noStrike" dirty="0">
                <a:effectLst/>
                <a:latin typeface="Inter"/>
              </a:rPr>
              <a:t>my</a:t>
            </a:r>
            <a:r>
              <a:rPr lang="en-US" sz="2200" b="1" i="0" u="none" strike="noStrike" dirty="0">
                <a:effectLst/>
                <a:latin typeface="Inter"/>
              </a:rPr>
              <a:t> </a:t>
            </a:r>
            <a:r>
              <a:rPr lang="en-US" sz="2200" b="1" i="0" u="sng" strike="noStrike" dirty="0">
                <a:solidFill>
                  <a:schemeClr val="accent1"/>
                </a:solidFill>
                <a:effectLst/>
                <a:latin typeface="Inter"/>
              </a:rPr>
              <a:t>spouse</a:t>
            </a:r>
            <a:r>
              <a:rPr lang="en-US" sz="2200" b="1" i="0" u="none" strike="noStrike" dirty="0">
                <a:effectLst/>
                <a:latin typeface="Inter"/>
              </a:rPr>
              <a:t>; You have ravished my heart With one </a:t>
            </a:r>
            <a:r>
              <a:rPr lang="en-US" sz="2200" b="1" i="1" u="none" strike="noStrike" dirty="0">
                <a:effectLst/>
                <a:latin typeface="Inter"/>
              </a:rPr>
              <a:t>look</a:t>
            </a:r>
            <a:r>
              <a:rPr lang="en-US" sz="2200" b="1" i="0" u="none" strike="noStrike" dirty="0">
                <a:effectLst/>
                <a:latin typeface="Inter"/>
              </a:rPr>
              <a:t> of your eyes, With one link of your necklace.</a:t>
            </a:r>
          </a:p>
          <a:p>
            <a:pPr marL="0" indent="0" algn="l">
              <a:buNone/>
            </a:pPr>
            <a:r>
              <a:rPr lang="en-US" sz="2200" b="1" i="0" u="none" strike="noStrike" dirty="0">
                <a:effectLst/>
                <a:latin typeface="Inter"/>
              </a:rPr>
              <a:t>10 How fair is your love, </a:t>
            </a:r>
            <a:r>
              <a:rPr lang="en-US" sz="2200" b="1" i="0" u="sng" strike="noStrike" dirty="0">
                <a:solidFill>
                  <a:schemeClr val="accent1"/>
                </a:solidFill>
                <a:effectLst/>
                <a:latin typeface="Inter"/>
              </a:rPr>
              <a:t>My sister</a:t>
            </a:r>
            <a:r>
              <a:rPr lang="en-US" sz="2200" b="1" i="0" u="none" strike="noStrike" dirty="0">
                <a:effectLst/>
                <a:latin typeface="Inter"/>
              </a:rPr>
              <a:t>, </a:t>
            </a:r>
            <a:r>
              <a:rPr lang="en-US" sz="2200" b="1" i="1" u="none" strike="noStrike" dirty="0">
                <a:effectLst/>
                <a:latin typeface="Inter"/>
              </a:rPr>
              <a:t>my</a:t>
            </a:r>
            <a:r>
              <a:rPr lang="en-US" sz="2200" b="1" i="0" u="none" strike="noStrike" dirty="0">
                <a:effectLst/>
                <a:latin typeface="Inter"/>
              </a:rPr>
              <a:t> </a:t>
            </a:r>
            <a:r>
              <a:rPr lang="en-US" sz="2200" b="1" i="0" u="sng" strike="noStrike" dirty="0">
                <a:solidFill>
                  <a:schemeClr val="accent1"/>
                </a:solidFill>
                <a:effectLst/>
                <a:latin typeface="Inter"/>
              </a:rPr>
              <a:t>spouse</a:t>
            </a:r>
            <a:r>
              <a:rPr lang="en-US" sz="2200" b="1" i="0" u="none" strike="noStrike" dirty="0">
                <a:effectLst/>
                <a:latin typeface="Inter"/>
              </a:rPr>
              <a:t>! </a:t>
            </a:r>
            <a:r>
              <a:rPr lang="en-US" sz="2200" b="1" i="0" u="none" strike="noStrike" dirty="0">
                <a:solidFill>
                  <a:schemeClr val="accent1"/>
                </a:solidFill>
                <a:effectLst/>
                <a:latin typeface="Inter"/>
              </a:rPr>
              <a:t>How much better than wine is your love</a:t>
            </a:r>
            <a:r>
              <a:rPr lang="en-US" sz="2200" b="1" i="0" u="none" strike="noStrike" dirty="0">
                <a:effectLst/>
                <a:latin typeface="Inter"/>
              </a:rPr>
              <a:t>, And the scent of your perfumes Than all spices!</a:t>
            </a:r>
          </a:p>
          <a:p>
            <a:pPr marL="0" indent="0" algn="l">
              <a:buNone/>
            </a:pPr>
            <a:r>
              <a:rPr lang="en-US" sz="2200" b="1" i="0" u="none" strike="noStrike" dirty="0">
                <a:effectLst/>
                <a:latin typeface="Inter"/>
              </a:rPr>
              <a:t>11 Your lips, O </a:t>
            </a:r>
            <a:r>
              <a:rPr lang="en-US" sz="2200" b="1" i="1" u="none" strike="noStrike" dirty="0">
                <a:effectLst/>
                <a:latin typeface="Inter"/>
              </a:rPr>
              <a:t>my</a:t>
            </a:r>
            <a:r>
              <a:rPr lang="en-US" sz="2200" b="1" i="0" u="none" strike="noStrike" dirty="0">
                <a:effectLst/>
                <a:latin typeface="Inter"/>
              </a:rPr>
              <a:t> spouse, Drip as the honeycomb; Honey and milk </a:t>
            </a:r>
            <a:r>
              <a:rPr lang="en-US" sz="2200" b="1" i="1" u="none" strike="noStrike" dirty="0">
                <a:effectLst/>
                <a:latin typeface="Inter"/>
              </a:rPr>
              <a:t>are</a:t>
            </a:r>
            <a:r>
              <a:rPr lang="en-US" sz="2200" b="1" i="0" u="none" strike="noStrike" dirty="0">
                <a:effectLst/>
                <a:latin typeface="Inter"/>
              </a:rPr>
              <a:t> under your tongue; And the fragrance of your garments </a:t>
            </a:r>
            <a:r>
              <a:rPr lang="en-US" sz="2200" b="1" i="1" u="none" strike="noStrike" dirty="0">
                <a:effectLst/>
                <a:latin typeface="Inter"/>
              </a:rPr>
              <a:t>Is</a:t>
            </a:r>
            <a:r>
              <a:rPr lang="en-US" sz="2200" b="1" i="0" u="none" strike="noStrike" dirty="0">
                <a:effectLst/>
                <a:latin typeface="Inter"/>
              </a:rPr>
              <a:t>  like the fragrance of Lebanon.</a:t>
            </a:r>
          </a:p>
          <a:p>
            <a:pPr marL="0" indent="0" algn="l">
              <a:buNone/>
            </a:pPr>
            <a:r>
              <a:rPr lang="en-US" sz="2200" b="1" i="0" u="none" strike="noStrike" dirty="0">
                <a:effectLst/>
                <a:latin typeface="Inter"/>
              </a:rPr>
              <a:t>12 A garden enclosed </a:t>
            </a:r>
            <a:r>
              <a:rPr lang="en-US" sz="2200" b="1" i="1" u="none" strike="noStrike" dirty="0">
                <a:effectLst/>
                <a:latin typeface="Inter"/>
              </a:rPr>
              <a:t>Is</a:t>
            </a:r>
            <a:r>
              <a:rPr lang="en-US" sz="2200" b="1" i="0" u="none" strike="noStrike" dirty="0">
                <a:effectLst/>
                <a:latin typeface="Inter"/>
              </a:rPr>
              <a:t> my sister, </a:t>
            </a:r>
            <a:r>
              <a:rPr lang="en-US" sz="2200" b="1" i="1" u="none" strike="noStrike" dirty="0">
                <a:effectLst/>
                <a:latin typeface="Inter"/>
              </a:rPr>
              <a:t>my</a:t>
            </a:r>
            <a:r>
              <a:rPr lang="en-US" sz="2200" b="1" i="0" u="none" strike="noStrike" dirty="0">
                <a:effectLst/>
                <a:latin typeface="Inter"/>
              </a:rPr>
              <a:t> spouse, A spring shut up, A fountain sealed.</a:t>
            </a:r>
          </a:p>
          <a:p>
            <a:pPr marL="0" indent="0" algn="l">
              <a:buNone/>
            </a:pPr>
            <a:r>
              <a:rPr lang="en-US" sz="2200" b="1" i="0" u="none" strike="noStrike" dirty="0">
                <a:effectLst/>
                <a:latin typeface="Inter"/>
              </a:rPr>
              <a:t>13 Your plants </a:t>
            </a:r>
            <a:r>
              <a:rPr lang="en-US" sz="2200" b="1" i="1" u="none" strike="noStrike" dirty="0">
                <a:effectLst/>
                <a:latin typeface="Inter"/>
              </a:rPr>
              <a:t>are</a:t>
            </a:r>
            <a:r>
              <a:rPr lang="en-US" sz="2200" b="1" i="0" u="none" strike="noStrike" dirty="0">
                <a:effectLst/>
                <a:latin typeface="Inter"/>
              </a:rPr>
              <a:t> an orchard of pomegranates With pleasant fruits, Fragrant henna with spikenard,</a:t>
            </a:r>
          </a:p>
          <a:p>
            <a:pPr marL="0" indent="0" algn="l">
              <a:buNone/>
            </a:pPr>
            <a:r>
              <a:rPr lang="en-US" sz="2200" b="1" i="0" u="none" strike="noStrike" dirty="0">
                <a:effectLst/>
                <a:latin typeface="Inter"/>
              </a:rPr>
              <a:t>14 Spikenard and saffron, Calamus and cinnamon, With all trees of frankincense, Myrrh and aloes, With all the chief spices—</a:t>
            </a:r>
          </a:p>
          <a:p>
            <a:pPr marL="0" indent="0" algn="l">
              <a:buNone/>
            </a:pPr>
            <a:r>
              <a:rPr lang="en-US" sz="2200" b="1" i="0" u="none" strike="noStrike" dirty="0">
                <a:effectLst/>
                <a:latin typeface="Inter"/>
              </a:rPr>
              <a:t>15 A fountain of gardens, A well of living waters, And streams from Lebanon.</a:t>
            </a:r>
          </a:p>
        </p:txBody>
      </p:sp>
    </p:spTree>
    <p:extLst>
      <p:ext uri="{BB962C8B-B14F-4D97-AF65-F5344CB8AC3E}">
        <p14:creationId xmlns:p14="http://schemas.microsoft.com/office/powerpoint/2010/main" val="2598608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24450CA-44F6-1030-8A04-41B90AE36445}"/>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2BA6784-AA27-D101-7FE7-1F99CF580B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85152798-3D0E-BDEE-F8FF-47201DA5F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CAB92D18-407A-24C1-6D1D-AC1F44B596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BCFCC230-3220-09F5-D9C8-9D085ECE7D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40C16665-7A48-EA88-B270-7B608CFF64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C68524C4-A217-5FC5-BD0A-4D266199CE50}"/>
              </a:ext>
            </a:extLst>
          </p:cNvPr>
          <p:cNvSpPr>
            <a:spLocks noGrp="1"/>
          </p:cNvSpPr>
          <p:nvPr>
            <p:ph type="title"/>
          </p:nvPr>
        </p:nvSpPr>
        <p:spPr>
          <a:xfrm>
            <a:off x="1028699" y="294538"/>
            <a:ext cx="7421963" cy="1033669"/>
          </a:xfrm>
        </p:spPr>
        <p:txBody>
          <a:bodyPr>
            <a:normAutofit/>
          </a:bodyPr>
          <a:lstStyle/>
          <a:p>
            <a:r>
              <a:rPr lang="en-US" sz="3500" u="sng" dirty="0">
                <a:solidFill>
                  <a:srgbClr val="FFFFFF"/>
                </a:solidFill>
              </a:rPr>
              <a:t>Song of Solomon: 4:9-15</a:t>
            </a:r>
          </a:p>
        </p:txBody>
      </p:sp>
      <p:sp>
        <p:nvSpPr>
          <p:cNvPr id="3" name="Content Placeholder 2">
            <a:extLst>
              <a:ext uri="{FF2B5EF4-FFF2-40B4-BE49-F238E27FC236}">
                <a16:creationId xmlns:a16="http://schemas.microsoft.com/office/drawing/2014/main" id="{3061F035-4FAE-59FA-4256-CDF7DC5592AE}"/>
              </a:ext>
            </a:extLst>
          </p:cNvPr>
          <p:cNvSpPr>
            <a:spLocks noGrp="1"/>
          </p:cNvSpPr>
          <p:nvPr>
            <p:ph idx="1"/>
          </p:nvPr>
        </p:nvSpPr>
        <p:spPr>
          <a:xfrm>
            <a:off x="88900" y="1590741"/>
            <a:ext cx="9055100" cy="5267259"/>
          </a:xfrm>
        </p:spPr>
        <p:txBody>
          <a:bodyPr anchor="ctr">
            <a:noAutofit/>
          </a:bodyPr>
          <a:lstStyle/>
          <a:p>
            <a:r>
              <a:rPr lang="en-US" sz="2400" b="1" i="0" u="none" strike="noStrike" dirty="0">
                <a:solidFill>
                  <a:schemeClr val="accent1"/>
                </a:solidFill>
                <a:effectLst/>
                <a:latin typeface="Inter"/>
              </a:rPr>
              <a:t>Again, MY SPOUSE (“My promised bride”—JB).</a:t>
            </a:r>
          </a:p>
          <a:p>
            <a:r>
              <a:rPr lang="en-US" sz="2400" b="1" i="0" u="none" strike="noStrike" dirty="0">
                <a:solidFill>
                  <a:schemeClr val="accent1"/>
                </a:solidFill>
                <a:effectLst/>
                <a:latin typeface="Inter"/>
              </a:rPr>
              <a:t>MY SISTER  ('</a:t>
            </a:r>
            <a:r>
              <a:rPr lang="en-US" sz="2400" b="1" i="0" u="none" strike="noStrike" dirty="0" err="1">
                <a:solidFill>
                  <a:schemeClr val="accent1"/>
                </a:solidFill>
                <a:effectLst/>
                <a:latin typeface="Inter"/>
              </a:rPr>
              <a:t>âchôth</a:t>
            </a:r>
            <a:r>
              <a:rPr lang="en-US" sz="2400" b="1" i="0" u="none" strike="noStrike" dirty="0">
                <a:solidFill>
                  <a:schemeClr val="accent1"/>
                </a:solidFill>
                <a:effectLst/>
                <a:latin typeface="Inter"/>
              </a:rPr>
              <a:t>/aw-</a:t>
            </a:r>
            <a:r>
              <a:rPr lang="en-US" sz="2400" b="1" i="0" u="none" strike="noStrike" dirty="0" err="1">
                <a:solidFill>
                  <a:schemeClr val="accent1"/>
                </a:solidFill>
                <a:effectLst/>
                <a:latin typeface="Inter"/>
              </a:rPr>
              <a:t>khoth</a:t>
            </a:r>
            <a:r>
              <a:rPr lang="en-US" sz="2400" b="1" i="0" u="none" strike="noStrike" dirty="0">
                <a:solidFill>
                  <a:schemeClr val="accent1"/>
                </a:solidFill>
                <a:effectLst/>
                <a:latin typeface="Inter"/>
              </a:rPr>
              <a:t>')</a:t>
            </a:r>
          </a:p>
          <a:p>
            <a:pPr lvl="1"/>
            <a:r>
              <a:rPr lang="en-US" sz="2300" b="1" i="0" u="none" strike="noStrike" dirty="0">
                <a:effectLst/>
                <a:latin typeface="Inter"/>
              </a:rPr>
              <a:t>“BROTHER and SISTER as </a:t>
            </a:r>
            <a:r>
              <a:rPr lang="en-US" sz="2300" b="1" i="0" u="none" strike="noStrike" dirty="0">
                <a:solidFill>
                  <a:schemeClr val="accent1"/>
                </a:solidFill>
                <a:effectLst/>
                <a:highlight>
                  <a:srgbClr val="FFFF00"/>
                </a:highlight>
                <a:latin typeface="Inter"/>
              </a:rPr>
              <a:t>terms of endearment between lovers is well attested in the literature from the ancient Near East</a:t>
            </a:r>
            <a:r>
              <a:rPr lang="en-US" sz="2300" b="1" i="0" u="none" strike="noStrike" dirty="0">
                <a:effectLst/>
                <a:latin typeface="Inter"/>
              </a:rPr>
              <a:t>.  There is no incestuous relationship being discussed here.  This is simply conventional </a:t>
            </a:r>
            <a:r>
              <a:rPr lang="en-US" sz="2300" b="1" i="0" u="none" strike="noStrike" dirty="0">
                <a:effectLst/>
                <a:highlight>
                  <a:srgbClr val="FFFF00"/>
                </a:highlight>
                <a:latin typeface="Inter"/>
              </a:rPr>
              <a:t>lover’s talk to express the closeness and permanence they desire in their union</a:t>
            </a:r>
            <a:r>
              <a:rPr lang="en-US" sz="2300" b="1" i="0" u="none" strike="noStrike" dirty="0">
                <a:effectLst/>
                <a:latin typeface="Inter"/>
              </a:rPr>
              <a:t>.  In 8:1 the free expression of familiarity between siblings expresses the girl’s feelings” [Carr].</a:t>
            </a:r>
          </a:p>
          <a:p>
            <a:pPr lvl="1"/>
            <a:r>
              <a:rPr lang="en-US" sz="2300" b="1" i="0" u="none" strike="noStrike" dirty="0">
                <a:effectLst/>
                <a:latin typeface="Inter"/>
              </a:rPr>
              <a:t>It is </a:t>
            </a:r>
            <a:r>
              <a:rPr lang="en-US" sz="2300" b="1" i="0" u="none" strike="noStrike" dirty="0">
                <a:effectLst/>
                <a:highlight>
                  <a:srgbClr val="FFFF00"/>
                </a:highlight>
                <a:latin typeface="Inter"/>
              </a:rPr>
              <a:t>a word that takes us outside of sexuality.  It suggests familial bond, belonging, partnership, fellowship on a deep level</a:t>
            </a:r>
            <a:r>
              <a:rPr lang="en-US" sz="2300" b="1" i="0" u="none" strike="noStrike" dirty="0">
                <a:effectLst/>
                <a:latin typeface="Inter"/>
              </a:rPr>
              <a:t>.</a:t>
            </a:r>
          </a:p>
          <a:p>
            <a:pPr lvl="1"/>
            <a:r>
              <a:rPr lang="en-US" sz="2300" b="1" i="0" u="none" strike="noStrike" dirty="0">
                <a:effectLst/>
                <a:latin typeface="Inter"/>
              </a:rPr>
              <a:t>Used in Ezekiel 1:23 of “the OTHER” outstretched wing of the Cherub (a true match!)</a:t>
            </a:r>
          </a:p>
          <a:p>
            <a:pPr lvl="1"/>
            <a:r>
              <a:rPr lang="en-US" sz="2300" b="1" i="0" u="none" strike="noStrike" dirty="0">
                <a:effectLst/>
                <a:highlight>
                  <a:srgbClr val="FFFF00"/>
                </a:highlight>
                <a:latin typeface="Inter"/>
              </a:rPr>
              <a:t>In this context it suggests a long and focused relationship of a devoted pair.  </a:t>
            </a:r>
          </a:p>
        </p:txBody>
      </p:sp>
    </p:spTree>
    <p:extLst>
      <p:ext uri="{BB962C8B-B14F-4D97-AF65-F5344CB8AC3E}">
        <p14:creationId xmlns:p14="http://schemas.microsoft.com/office/powerpoint/2010/main" val="1707364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24450CA-44F6-1030-8A04-41B90AE36445}"/>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2BA6784-AA27-D101-7FE7-1F99CF580B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85152798-3D0E-BDEE-F8FF-47201DA5F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CAB92D18-407A-24C1-6D1D-AC1F44B596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BCFCC230-3220-09F5-D9C8-9D085ECE7D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40C16665-7A48-EA88-B270-7B608CFF64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C68524C4-A217-5FC5-BD0A-4D266199CE50}"/>
              </a:ext>
            </a:extLst>
          </p:cNvPr>
          <p:cNvSpPr>
            <a:spLocks noGrp="1"/>
          </p:cNvSpPr>
          <p:nvPr>
            <p:ph type="title"/>
          </p:nvPr>
        </p:nvSpPr>
        <p:spPr>
          <a:xfrm>
            <a:off x="1028699" y="294538"/>
            <a:ext cx="7421963" cy="1033669"/>
          </a:xfrm>
        </p:spPr>
        <p:txBody>
          <a:bodyPr>
            <a:normAutofit/>
          </a:bodyPr>
          <a:lstStyle/>
          <a:p>
            <a:r>
              <a:rPr lang="en-US" sz="3500" u="sng" dirty="0">
                <a:solidFill>
                  <a:srgbClr val="FFFFFF"/>
                </a:solidFill>
              </a:rPr>
              <a:t>Song of Solomon: 4:9-15</a:t>
            </a:r>
          </a:p>
        </p:txBody>
      </p:sp>
      <p:sp>
        <p:nvSpPr>
          <p:cNvPr id="3" name="Content Placeholder 2">
            <a:extLst>
              <a:ext uri="{FF2B5EF4-FFF2-40B4-BE49-F238E27FC236}">
                <a16:creationId xmlns:a16="http://schemas.microsoft.com/office/drawing/2014/main" id="{3061F035-4FAE-59FA-4256-CDF7DC5592AE}"/>
              </a:ext>
            </a:extLst>
          </p:cNvPr>
          <p:cNvSpPr>
            <a:spLocks noGrp="1"/>
          </p:cNvSpPr>
          <p:nvPr>
            <p:ph idx="1"/>
          </p:nvPr>
        </p:nvSpPr>
        <p:spPr>
          <a:xfrm>
            <a:off x="88900" y="1590741"/>
            <a:ext cx="9055100" cy="5267259"/>
          </a:xfrm>
        </p:spPr>
        <p:txBody>
          <a:bodyPr anchor="ctr">
            <a:noAutofit/>
          </a:bodyPr>
          <a:lstStyle/>
          <a:p>
            <a:pPr marL="0" indent="0" algn="l">
              <a:buNone/>
            </a:pPr>
            <a:r>
              <a:rPr lang="en-US" sz="2200" b="1" i="0" u="none" strike="noStrike" dirty="0">
                <a:effectLst/>
                <a:latin typeface="Inter"/>
              </a:rPr>
              <a:t>9 You have ravished my heart, My sister, </a:t>
            </a:r>
            <a:r>
              <a:rPr lang="en-US" sz="2200" b="1" i="1" u="none" strike="noStrike" dirty="0">
                <a:effectLst/>
                <a:latin typeface="Inter"/>
              </a:rPr>
              <a:t>my</a:t>
            </a:r>
            <a:r>
              <a:rPr lang="en-US" sz="2200" b="1" i="0" u="none" strike="noStrike" dirty="0">
                <a:effectLst/>
                <a:latin typeface="Inter"/>
              </a:rPr>
              <a:t> spouse; You have ravished my heart With one </a:t>
            </a:r>
            <a:r>
              <a:rPr lang="en-US" sz="2200" b="1" i="1" u="none" strike="noStrike" dirty="0">
                <a:effectLst/>
                <a:latin typeface="Inter"/>
              </a:rPr>
              <a:t>look</a:t>
            </a:r>
            <a:r>
              <a:rPr lang="en-US" sz="2200" b="1" i="0" u="none" strike="noStrike" dirty="0">
                <a:effectLst/>
                <a:latin typeface="Inter"/>
              </a:rPr>
              <a:t> of your eyes, With one link of your necklace.</a:t>
            </a:r>
          </a:p>
          <a:p>
            <a:pPr marL="0" indent="0" algn="l">
              <a:buNone/>
            </a:pPr>
            <a:r>
              <a:rPr lang="en-US" sz="2200" b="1" i="0" u="none" strike="noStrike" dirty="0">
                <a:effectLst/>
                <a:latin typeface="Inter"/>
              </a:rPr>
              <a:t>10 How fair is your love, My sister, </a:t>
            </a:r>
            <a:r>
              <a:rPr lang="en-US" sz="2200" b="1" i="1" u="none" strike="noStrike" dirty="0">
                <a:effectLst/>
                <a:latin typeface="Inter"/>
              </a:rPr>
              <a:t>my</a:t>
            </a:r>
            <a:r>
              <a:rPr lang="en-US" sz="2200" b="1" i="0" u="none" strike="noStrike" dirty="0">
                <a:effectLst/>
                <a:latin typeface="Inter"/>
              </a:rPr>
              <a:t> spouse! How much better than wine is your love, And the scent of your perfumes Than all spices!</a:t>
            </a:r>
          </a:p>
          <a:p>
            <a:pPr marL="0" indent="0" algn="l">
              <a:buNone/>
            </a:pPr>
            <a:r>
              <a:rPr lang="en-US" sz="2200" b="1" i="0" u="none" strike="noStrike" dirty="0">
                <a:effectLst/>
                <a:latin typeface="Inter"/>
              </a:rPr>
              <a:t>11 Your lips, O </a:t>
            </a:r>
            <a:r>
              <a:rPr lang="en-US" sz="2200" b="1" i="1" u="none" strike="noStrike" dirty="0">
                <a:effectLst/>
                <a:latin typeface="Inter"/>
              </a:rPr>
              <a:t>my</a:t>
            </a:r>
            <a:r>
              <a:rPr lang="en-US" sz="2200" b="1" i="0" u="none" strike="noStrike" dirty="0">
                <a:effectLst/>
                <a:latin typeface="Inter"/>
              </a:rPr>
              <a:t> spouse, Drip as the honeycomb; Honey and milk </a:t>
            </a:r>
            <a:r>
              <a:rPr lang="en-US" sz="2200" b="1" i="1" u="none" strike="noStrike" dirty="0">
                <a:effectLst/>
                <a:latin typeface="Inter"/>
              </a:rPr>
              <a:t>are</a:t>
            </a:r>
            <a:r>
              <a:rPr lang="en-US" sz="2200" b="1" i="0" u="none" strike="noStrike" dirty="0">
                <a:effectLst/>
                <a:latin typeface="Inter"/>
              </a:rPr>
              <a:t> under your tongue; And the fragrance of your garments </a:t>
            </a:r>
            <a:r>
              <a:rPr lang="en-US" sz="2200" b="1" i="1" u="none" strike="noStrike" dirty="0">
                <a:effectLst/>
                <a:latin typeface="Inter"/>
              </a:rPr>
              <a:t>Is</a:t>
            </a:r>
            <a:r>
              <a:rPr lang="en-US" sz="2200" b="1" i="0" u="none" strike="noStrike" dirty="0">
                <a:effectLst/>
                <a:latin typeface="Inter"/>
              </a:rPr>
              <a:t>  like the fragrance of Lebanon.</a:t>
            </a:r>
          </a:p>
          <a:p>
            <a:pPr marL="0" indent="0" algn="l">
              <a:buNone/>
            </a:pPr>
            <a:r>
              <a:rPr lang="en-US" sz="2200" b="1" i="0" u="none" strike="noStrike" dirty="0">
                <a:effectLst/>
                <a:latin typeface="Inter"/>
              </a:rPr>
              <a:t>12 </a:t>
            </a:r>
            <a:r>
              <a:rPr lang="en-US" sz="2200" b="1" i="0" u="sng" strike="noStrike" dirty="0">
                <a:solidFill>
                  <a:schemeClr val="accent1"/>
                </a:solidFill>
                <a:effectLst/>
                <a:latin typeface="Inter"/>
              </a:rPr>
              <a:t>A garden enclosed</a:t>
            </a:r>
            <a:r>
              <a:rPr lang="en-US" sz="2200" b="1" i="0" u="none" strike="noStrike" dirty="0">
                <a:effectLst/>
                <a:latin typeface="Inter"/>
              </a:rPr>
              <a:t> </a:t>
            </a:r>
            <a:r>
              <a:rPr lang="en-US" sz="2200" b="1" i="1" u="none" strike="noStrike" dirty="0">
                <a:effectLst/>
                <a:latin typeface="Inter"/>
              </a:rPr>
              <a:t>Is</a:t>
            </a:r>
            <a:r>
              <a:rPr lang="en-US" sz="2200" b="1" i="0" u="none" strike="noStrike" dirty="0">
                <a:effectLst/>
                <a:latin typeface="Inter"/>
              </a:rPr>
              <a:t> my sister, </a:t>
            </a:r>
            <a:r>
              <a:rPr lang="en-US" sz="2200" b="1" i="1" u="none" strike="noStrike" dirty="0">
                <a:effectLst/>
                <a:latin typeface="Inter"/>
              </a:rPr>
              <a:t>my</a:t>
            </a:r>
            <a:r>
              <a:rPr lang="en-US" sz="2200" b="1" i="0" u="none" strike="noStrike" dirty="0">
                <a:effectLst/>
                <a:latin typeface="Inter"/>
              </a:rPr>
              <a:t> spouse, </a:t>
            </a:r>
            <a:r>
              <a:rPr lang="en-US" sz="2200" b="1" i="0" u="sng" strike="noStrike" dirty="0">
                <a:solidFill>
                  <a:schemeClr val="accent1"/>
                </a:solidFill>
                <a:effectLst/>
                <a:latin typeface="Inter"/>
              </a:rPr>
              <a:t>A spring shut up, A fountain sealed.</a:t>
            </a:r>
          </a:p>
          <a:p>
            <a:pPr marL="0" indent="0" algn="l">
              <a:buNone/>
            </a:pPr>
            <a:r>
              <a:rPr lang="en-US" sz="2200" b="1" i="0" u="none" strike="noStrike" dirty="0">
                <a:effectLst/>
                <a:latin typeface="Inter"/>
              </a:rPr>
              <a:t>13 Your plants </a:t>
            </a:r>
            <a:r>
              <a:rPr lang="en-US" sz="2200" b="1" i="1" u="none" strike="noStrike" dirty="0">
                <a:effectLst/>
                <a:latin typeface="Inter"/>
              </a:rPr>
              <a:t>are</a:t>
            </a:r>
            <a:r>
              <a:rPr lang="en-US" sz="2200" b="1" i="0" u="none" strike="noStrike" dirty="0">
                <a:effectLst/>
                <a:latin typeface="Inter"/>
              </a:rPr>
              <a:t> an </a:t>
            </a:r>
            <a:r>
              <a:rPr lang="en-US" sz="2200" b="1" i="0" u="sng" strike="noStrike" dirty="0">
                <a:solidFill>
                  <a:schemeClr val="accent1"/>
                </a:solidFill>
                <a:effectLst/>
                <a:latin typeface="Inter"/>
              </a:rPr>
              <a:t>orchard</a:t>
            </a:r>
            <a:r>
              <a:rPr lang="en-US" sz="2200" b="1" i="0" u="none" strike="noStrike" dirty="0">
                <a:effectLst/>
                <a:latin typeface="Inter"/>
              </a:rPr>
              <a:t> of pomegranates With pleasant fruits, Fragrant henna with spikenard,</a:t>
            </a:r>
          </a:p>
          <a:p>
            <a:pPr marL="0" indent="0" algn="l">
              <a:buNone/>
            </a:pPr>
            <a:r>
              <a:rPr lang="en-US" sz="2200" b="1" i="0" u="none" strike="noStrike" dirty="0">
                <a:effectLst/>
                <a:latin typeface="Inter"/>
              </a:rPr>
              <a:t>14 Spikenard and saffron, Calamus and cinnamon, With all trees of frankincense, Myrrh and aloes, With all the chief spices—</a:t>
            </a:r>
          </a:p>
          <a:p>
            <a:pPr marL="0" indent="0" algn="l">
              <a:buNone/>
            </a:pPr>
            <a:r>
              <a:rPr lang="en-US" sz="2200" b="1" i="0" u="none" strike="noStrike" dirty="0">
                <a:effectLst/>
                <a:latin typeface="Inter"/>
              </a:rPr>
              <a:t>15 A fountain of gardens, </a:t>
            </a:r>
            <a:r>
              <a:rPr lang="en-US" sz="2200" b="1" i="0" u="sng" strike="noStrike" dirty="0">
                <a:solidFill>
                  <a:schemeClr val="accent1"/>
                </a:solidFill>
                <a:effectLst/>
                <a:latin typeface="Inter"/>
              </a:rPr>
              <a:t>A well of living waters, And streams from Lebanon</a:t>
            </a:r>
            <a:r>
              <a:rPr lang="en-US" sz="2200" b="1" i="0" u="none" strike="noStrike" dirty="0">
                <a:effectLst/>
                <a:latin typeface="Inter"/>
              </a:rPr>
              <a:t>.</a:t>
            </a:r>
          </a:p>
        </p:txBody>
      </p:sp>
    </p:spTree>
    <p:extLst>
      <p:ext uri="{BB962C8B-B14F-4D97-AF65-F5344CB8AC3E}">
        <p14:creationId xmlns:p14="http://schemas.microsoft.com/office/powerpoint/2010/main" val="190248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24450CA-44F6-1030-8A04-41B90AE36445}"/>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2BA6784-AA27-D101-7FE7-1F99CF580B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85152798-3D0E-BDEE-F8FF-47201DA5F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CAB92D18-407A-24C1-6D1D-AC1F44B596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BCFCC230-3220-09F5-D9C8-9D085ECE7D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40C16665-7A48-EA88-B270-7B608CFF64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C68524C4-A217-5FC5-BD0A-4D266199CE50}"/>
              </a:ext>
            </a:extLst>
          </p:cNvPr>
          <p:cNvSpPr>
            <a:spLocks noGrp="1"/>
          </p:cNvSpPr>
          <p:nvPr>
            <p:ph type="title"/>
          </p:nvPr>
        </p:nvSpPr>
        <p:spPr>
          <a:xfrm>
            <a:off x="1028699" y="294538"/>
            <a:ext cx="7421963" cy="1033669"/>
          </a:xfrm>
        </p:spPr>
        <p:txBody>
          <a:bodyPr>
            <a:normAutofit/>
          </a:bodyPr>
          <a:lstStyle/>
          <a:p>
            <a:r>
              <a:rPr lang="en-US" sz="3500" u="sng" dirty="0">
                <a:solidFill>
                  <a:srgbClr val="FFFFFF"/>
                </a:solidFill>
              </a:rPr>
              <a:t>Song of Solomon: 4:9-15</a:t>
            </a:r>
          </a:p>
        </p:txBody>
      </p:sp>
      <p:sp>
        <p:nvSpPr>
          <p:cNvPr id="3" name="Content Placeholder 2">
            <a:extLst>
              <a:ext uri="{FF2B5EF4-FFF2-40B4-BE49-F238E27FC236}">
                <a16:creationId xmlns:a16="http://schemas.microsoft.com/office/drawing/2014/main" id="{3061F035-4FAE-59FA-4256-CDF7DC5592AE}"/>
              </a:ext>
            </a:extLst>
          </p:cNvPr>
          <p:cNvSpPr>
            <a:spLocks noGrp="1"/>
          </p:cNvSpPr>
          <p:nvPr>
            <p:ph idx="1"/>
          </p:nvPr>
        </p:nvSpPr>
        <p:spPr>
          <a:xfrm>
            <a:off x="88900" y="1590741"/>
            <a:ext cx="8799485" cy="5267259"/>
          </a:xfrm>
        </p:spPr>
        <p:txBody>
          <a:bodyPr anchor="ctr">
            <a:noAutofit/>
          </a:bodyPr>
          <a:lstStyle/>
          <a:p>
            <a:pPr marL="342900" marR="0" lvl="0" indent="-342900">
              <a:lnSpc>
                <a:spcPct val="107000"/>
              </a:lnSpc>
              <a:spcBef>
                <a:spcPts val="0"/>
              </a:spcBef>
              <a:spcAft>
                <a:spcPts val="0"/>
              </a:spcAft>
              <a:buFont typeface="Symbol" panose="05050102010706020507" pitchFamily="18" charset="2"/>
              <a:buChar char=""/>
            </a:pPr>
            <a:r>
              <a:rPr lang="en-US" b="1" dirty="0">
                <a:solidFill>
                  <a:schemeClr val="accent1"/>
                </a:solidFill>
                <a:effectLst/>
                <a:ea typeface="Calibri" panose="020F0502020204030204" pitchFamily="34" charset="0"/>
                <a:cs typeface="Times New Roman" panose="02020603050405020304" pitchFamily="18" charset="0"/>
              </a:rPr>
              <a:t>MY SISTER… SPOUSE… A GARDEN OF </a:t>
            </a:r>
            <a:r>
              <a:rPr lang="en-US" b="1" u="sng" dirty="0">
                <a:solidFill>
                  <a:schemeClr val="accent1"/>
                </a:solidFill>
                <a:effectLst/>
                <a:ea typeface="Calibri" panose="020F0502020204030204" pitchFamily="34" charset="0"/>
                <a:cs typeface="Times New Roman" panose="02020603050405020304" pitchFamily="18" charset="0"/>
              </a:rPr>
              <a:t>DELIGHT</a:t>
            </a:r>
            <a:r>
              <a:rPr lang="en-US" b="1" dirty="0">
                <a:solidFill>
                  <a:schemeClr val="accent1"/>
                </a:solidFill>
                <a:effectLst/>
                <a:ea typeface="Calibri" panose="020F0502020204030204" pitchFamily="34" charset="0"/>
                <a:cs typeface="Times New Roman" panose="02020603050405020304" pitchFamily="18" charset="0"/>
              </a:rPr>
              <a:t>!</a:t>
            </a:r>
          </a:p>
          <a:p>
            <a:pPr marL="742950" marR="0" lvl="1" indent="-285750">
              <a:lnSpc>
                <a:spcPct val="107000"/>
              </a:lnSpc>
              <a:spcBef>
                <a:spcPts val="0"/>
              </a:spcBef>
              <a:spcAft>
                <a:spcPts val="0"/>
              </a:spcAft>
              <a:buFont typeface="Courier New" panose="02070309020205020404" pitchFamily="49" charset="0"/>
              <a:buChar char="o"/>
            </a:pPr>
            <a:r>
              <a:rPr lang="en-US" dirty="0">
                <a:effectLst/>
                <a:ea typeface="Calibri" panose="020F0502020204030204" pitchFamily="34" charset="0"/>
                <a:cs typeface="Times New Roman" panose="02020603050405020304" pitchFamily="18" charset="0"/>
              </a:rPr>
              <a:t>“Garden” and “vineyard” </a:t>
            </a:r>
            <a:r>
              <a:rPr lang="en-US" b="1" u="sng" dirty="0">
                <a:effectLst/>
                <a:ea typeface="Calibri" panose="020F0502020204030204" pitchFamily="34" charset="0"/>
                <a:cs typeface="Times New Roman" panose="02020603050405020304" pitchFamily="18" charset="0"/>
              </a:rPr>
              <a:t>do</a:t>
            </a:r>
            <a:r>
              <a:rPr lang="en-US" dirty="0">
                <a:effectLst/>
                <a:ea typeface="Calibri" panose="020F0502020204030204" pitchFamily="34" charset="0"/>
                <a:cs typeface="Times New Roman" panose="02020603050405020304" pitchFamily="18" charset="0"/>
              </a:rPr>
              <a:t> have a literal use in the Song [cf. 6:11; 8:11]. </a:t>
            </a:r>
            <a:r>
              <a:rPr lang="en-US" dirty="0">
                <a:effectLst/>
                <a:highlight>
                  <a:srgbClr val="FFFF00"/>
                </a:highlight>
                <a:ea typeface="Calibri" panose="020F0502020204030204" pitchFamily="34" charset="0"/>
                <a:cs typeface="Times New Roman" panose="02020603050405020304" pitchFamily="18" charset="0"/>
              </a:rPr>
              <a:t>The word brings to mind a place pleasant to the senses, fruitful.  A place to be enjoyed, guarded, valued.</a:t>
            </a:r>
          </a:p>
          <a:p>
            <a:pPr marL="742950" marR="0" lvl="1" indent="-285750">
              <a:lnSpc>
                <a:spcPct val="107000"/>
              </a:lnSpc>
              <a:spcBef>
                <a:spcPts val="0"/>
              </a:spcBef>
              <a:spcAft>
                <a:spcPts val="0"/>
              </a:spcAft>
              <a:buFont typeface="Courier New" panose="02070309020205020404" pitchFamily="49" charset="0"/>
              <a:buChar char="o"/>
            </a:pPr>
            <a:r>
              <a:rPr lang="en-US" dirty="0">
                <a:effectLst/>
                <a:ea typeface="Calibri" panose="020F0502020204030204" pitchFamily="34" charset="0"/>
                <a:cs typeface="Times New Roman" panose="02020603050405020304" pitchFamily="18" charset="0"/>
              </a:rPr>
              <a:t>Also used, as here, as a </a:t>
            </a:r>
            <a:r>
              <a:rPr lang="en-US" b="1" u="sng" dirty="0">
                <a:effectLst/>
                <a:ea typeface="Calibri" panose="020F0502020204030204" pitchFamily="34" charset="0"/>
                <a:cs typeface="Times New Roman" panose="02020603050405020304" pitchFamily="18" charset="0"/>
              </a:rPr>
              <a:t>symbol</a:t>
            </a:r>
            <a:r>
              <a:rPr lang="en-US" dirty="0">
                <a:effectLst/>
                <a:ea typeface="Calibri" panose="020F0502020204030204" pitchFamily="34" charset="0"/>
                <a:cs typeface="Times New Roman" panose="02020603050405020304" pitchFamily="18" charset="0"/>
              </a:rPr>
              <a:t> for </a:t>
            </a:r>
            <a:r>
              <a:rPr lang="en-US" dirty="0">
                <a:effectLst/>
                <a:highlight>
                  <a:srgbClr val="FFFF00"/>
                </a:highlight>
                <a:ea typeface="Calibri" panose="020F0502020204030204" pitchFamily="34" charset="0"/>
                <a:cs typeface="Times New Roman" panose="02020603050405020304" pitchFamily="18" charset="0"/>
              </a:rPr>
              <a:t>the Shulamite herself, her person—physical and emotional, body and spirit. She brings delight to his life. Refreshing.  Sweet to the senses</a:t>
            </a:r>
            <a:r>
              <a:rPr lang="en-US" dirty="0">
                <a:effectLst/>
                <a:ea typeface="Calibri" panose="020F0502020204030204" pitchFamily="34" charset="0"/>
                <a:cs typeface="Times New Roman" panose="02020603050405020304" pitchFamily="18" charset="0"/>
              </a:rPr>
              <a:t>.  She is the object of his desire.</a:t>
            </a:r>
          </a:p>
          <a:p>
            <a:pPr marL="742950" marR="0" lvl="1" indent="-285750">
              <a:lnSpc>
                <a:spcPct val="107000"/>
              </a:lnSpc>
              <a:spcBef>
                <a:spcPts val="0"/>
              </a:spcBef>
              <a:spcAft>
                <a:spcPts val="0"/>
              </a:spcAft>
              <a:buFont typeface="Courier New" panose="02070309020205020404" pitchFamily="49" charset="0"/>
              <a:buChar char="o"/>
            </a:pPr>
            <a:r>
              <a:rPr lang="en-US" b="1" i="1" dirty="0">
                <a:effectLst/>
                <a:ea typeface="Calibri" panose="020F0502020204030204" pitchFamily="34" charset="0"/>
                <a:cs typeface="Times New Roman" panose="02020603050405020304" pitchFamily="18" charset="0"/>
              </a:rPr>
              <a:t>SHE</a:t>
            </a:r>
            <a:r>
              <a:rPr lang="en-US" dirty="0">
                <a:effectLst/>
                <a:ea typeface="Calibri" panose="020F0502020204030204" pitchFamily="34" charset="0"/>
                <a:cs typeface="Times New Roman" panose="02020603050405020304" pitchFamily="18" charset="0"/>
              </a:rPr>
              <a:t> is to her beloved </a:t>
            </a:r>
            <a:r>
              <a:rPr lang="en-US" dirty="0">
                <a:effectLst/>
                <a:highlight>
                  <a:srgbClr val="FFFF00"/>
                </a:highlight>
                <a:ea typeface="Calibri" panose="020F0502020204030204" pitchFamily="34" charset="0"/>
                <a:cs typeface="Times New Roman" panose="02020603050405020304" pitchFamily="18" charset="0"/>
              </a:rPr>
              <a:t>an ORCHARD </a:t>
            </a:r>
            <a:r>
              <a:rPr lang="en-US" dirty="0">
                <a:effectLst/>
                <a:ea typeface="Calibri" panose="020F0502020204030204" pitchFamily="34" charset="0"/>
                <a:cs typeface="Times New Roman" panose="02020603050405020304" pitchFamily="18" charset="0"/>
              </a:rPr>
              <a:t>(Heb. </a:t>
            </a:r>
            <a:r>
              <a:rPr lang="en-US" dirty="0" err="1">
                <a:effectLst/>
                <a:ea typeface="Calibri" panose="020F0502020204030204" pitchFamily="34" charset="0"/>
                <a:cs typeface="Times New Roman" panose="02020603050405020304" pitchFamily="18" charset="0"/>
              </a:rPr>
              <a:t>pardês</a:t>
            </a:r>
            <a:r>
              <a:rPr lang="en-US" dirty="0">
                <a:effectLst/>
                <a:ea typeface="Calibri" panose="020F0502020204030204" pitchFamily="34" charset="0"/>
                <a:cs typeface="Times New Roman" panose="02020603050405020304" pitchFamily="18" charset="0"/>
              </a:rPr>
              <a:t>/par-dace'—“park” or “paradise”) </a:t>
            </a:r>
            <a:r>
              <a:rPr lang="en-US" dirty="0">
                <a:effectLst/>
                <a:highlight>
                  <a:srgbClr val="FFFF00"/>
                </a:highlight>
                <a:ea typeface="Calibri" panose="020F0502020204030204" pitchFamily="34" charset="0"/>
                <a:cs typeface="Times New Roman" panose="02020603050405020304" pitchFamily="18" charset="0"/>
              </a:rPr>
              <a:t>of everything good</a:t>
            </a:r>
            <a:r>
              <a:rPr lang="en-US" dirty="0">
                <a:effectLst/>
                <a:ea typeface="Calibri" panose="020F0502020204030204" pitchFamily="34" charset="0"/>
                <a:cs typeface="Times New Roman" panose="02020603050405020304" pitchFamily="18" charset="0"/>
              </a:rPr>
              <a:t>.  A delight to the senses, on every level.</a:t>
            </a:r>
          </a:p>
          <a:p>
            <a:pPr marL="457200" marR="0" lvl="1" indent="0" algn="r">
              <a:lnSpc>
                <a:spcPct val="107000"/>
              </a:lnSpc>
              <a:spcBef>
                <a:spcPts val="0"/>
              </a:spcBef>
              <a:spcAft>
                <a:spcPts val="0"/>
              </a:spcAft>
              <a:buNone/>
            </a:pPr>
            <a:r>
              <a:rPr lang="en-US" b="1" i="1" u="none" strike="noStrike" dirty="0">
                <a:solidFill>
                  <a:schemeClr val="accent1"/>
                </a:solidFill>
                <a:cs typeface="Times New Roman" panose="02020603050405020304" pitchFamily="18" charset="0"/>
              </a:rPr>
              <a:t>~Wes Brown</a:t>
            </a:r>
            <a:endParaRPr lang="en-US" b="1" i="1" u="none" strike="noStrike" dirty="0">
              <a:solidFill>
                <a:schemeClr val="accent1"/>
              </a:solidFill>
              <a:effectLst/>
            </a:endParaRPr>
          </a:p>
        </p:txBody>
      </p:sp>
    </p:spTree>
    <p:extLst>
      <p:ext uri="{BB962C8B-B14F-4D97-AF65-F5344CB8AC3E}">
        <p14:creationId xmlns:p14="http://schemas.microsoft.com/office/powerpoint/2010/main" val="760177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24450CA-44F6-1030-8A04-41B90AE36445}"/>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2BA6784-AA27-D101-7FE7-1F99CF580B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85152798-3D0E-BDEE-F8FF-47201DA5F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CAB92D18-407A-24C1-6D1D-AC1F44B596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BCFCC230-3220-09F5-D9C8-9D085ECE7D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40C16665-7A48-EA88-B270-7B608CFF64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C68524C4-A217-5FC5-BD0A-4D266199CE50}"/>
              </a:ext>
            </a:extLst>
          </p:cNvPr>
          <p:cNvSpPr>
            <a:spLocks noGrp="1"/>
          </p:cNvSpPr>
          <p:nvPr>
            <p:ph type="title"/>
          </p:nvPr>
        </p:nvSpPr>
        <p:spPr>
          <a:xfrm>
            <a:off x="1028699" y="294538"/>
            <a:ext cx="7421963" cy="1033669"/>
          </a:xfrm>
        </p:spPr>
        <p:txBody>
          <a:bodyPr>
            <a:normAutofit/>
          </a:bodyPr>
          <a:lstStyle/>
          <a:p>
            <a:r>
              <a:rPr lang="en-US" sz="3500" u="sng" dirty="0">
                <a:solidFill>
                  <a:srgbClr val="FFFFFF"/>
                </a:solidFill>
              </a:rPr>
              <a:t>Song of Solomon: 4:9-15</a:t>
            </a:r>
          </a:p>
        </p:txBody>
      </p:sp>
      <p:sp>
        <p:nvSpPr>
          <p:cNvPr id="3" name="Content Placeholder 2">
            <a:extLst>
              <a:ext uri="{FF2B5EF4-FFF2-40B4-BE49-F238E27FC236}">
                <a16:creationId xmlns:a16="http://schemas.microsoft.com/office/drawing/2014/main" id="{3061F035-4FAE-59FA-4256-CDF7DC5592AE}"/>
              </a:ext>
            </a:extLst>
          </p:cNvPr>
          <p:cNvSpPr>
            <a:spLocks noGrp="1"/>
          </p:cNvSpPr>
          <p:nvPr>
            <p:ph idx="1"/>
          </p:nvPr>
        </p:nvSpPr>
        <p:spPr>
          <a:xfrm>
            <a:off x="88900" y="1590741"/>
            <a:ext cx="9055100" cy="5267259"/>
          </a:xfrm>
        </p:spPr>
        <p:txBody>
          <a:bodyPr anchor="ctr">
            <a:noAutofit/>
          </a:bodyPr>
          <a:lstStyle/>
          <a:p>
            <a:pPr marL="342900" marR="0" lvl="0" indent="-342900">
              <a:lnSpc>
                <a:spcPct val="107000"/>
              </a:lnSpc>
              <a:spcBef>
                <a:spcPts val="0"/>
              </a:spcBef>
              <a:spcAft>
                <a:spcPts val="0"/>
              </a:spcAft>
              <a:buFont typeface="Symbol" panose="05050102010706020507" pitchFamily="18" charset="2"/>
              <a:buChar char=""/>
            </a:pPr>
            <a:r>
              <a:rPr lang="en-US"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A GARDEN </a:t>
            </a:r>
            <a:r>
              <a:rPr lang="en-US" b="1" u="sng"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ENCLOSED</a:t>
            </a:r>
            <a:r>
              <a:rPr lang="en-US"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a:t>
            </a:r>
          </a:p>
          <a:p>
            <a:pPr marL="742950" marR="0" lvl="1" indent="-285750">
              <a:lnSpc>
                <a:spcPct val="107000"/>
              </a:lnSpc>
              <a:spcBef>
                <a:spcPts val="0"/>
              </a:spcBef>
              <a:spcAft>
                <a:spcPts val="0"/>
              </a:spcAft>
              <a:buFont typeface="Courier New" panose="02070309020205020404" pitchFamily="49" charset="0"/>
              <a:buChar char="o"/>
            </a:pPr>
            <a:r>
              <a:rPr lang="en-US" sz="2200" b="1" i="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“You are a locked garden—a locked garden and a sealed spring” </a:t>
            </a:r>
            <a:r>
              <a:rPr lang="en-US" sz="2200" dirty="0">
                <a:effectLst/>
                <a:latin typeface="Calibri" panose="020F0502020204030204" pitchFamily="34" charset="0"/>
                <a:ea typeface="Calibri" panose="020F0502020204030204" pitchFamily="34" charset="0"/>
                <a:cs typeface="Times New Roman" panose="02020603050405020304" pitchFamily="18" charset="0"/>
              </a:rPr>
              <a:t>[HCSB].</a:t>
            </a:r>
          </a:p>
          <a:p>
            <a:pPr marL="742950" marR="0" lvl="1" indent="-285750">
              <a:lnSpc>
                <a:spcPct val="107000"/>
              </a:lnSpc>
              <a:spcBef>
                <a:spcPts val="0"/>
              </a:spcBef>
              <a:spcAft>
                <a:spcPts val="0"/>
              </a:spcAft>
              <a:buFont typeface="Courier New" panose="02070309020205020404" pitchFamily="49" charset="0"/>
              <a:buChar char="o"/>
            </a:pPr>
            <a:r>
              <a:rPr lang="en-US" sz="2200" dirty="0">
                <a:effectLst/>
                <a:latin typeface="Calibri" panose="020F0502020204030204" pitchFamily="34" charset="0"/>
                <a:ea typeface="Calibri" panose="020F0502020204030204" pitchFamily="34" charset="0"/>
                <a:cs typeface="Times New Roman" panose="02020603050405020304" pitchFamily="18" charset="0"/>
              </a:rPr>
              <a:t>This testifies to </a:t>
            </a:r>
            <a:r>
              <a:rPr lang="en-US" sz="2200" b="1" dirty="0">
                <a:effectLst/>
                <a:latin typeface="Calibri" panose="020F0502020204030204" pitchFamily="34" charset="0"/>
                <a:ea typeface="Calibri" panose="020F0502020204030204" pitchFamily="34" charset="0"/>
                <a:cs typeface="Times New Roman" panose="02020603050405020304" pitchFamily="18" charset="0"/>
              </a:rPr>
              <a:t>her purity/virginity</a:t>
            </a:r>
            <a:r>
              <a:rPr lang="en-US" sz="2200" dirty="0">
                <a:effectLst/>
                <a:latin typeface="Calibri" panose="020F0502020204030204" pitchFamily="34" charset="0"/>
                <a:ea typeface="Calibri" panose="020F0502020204030204" pitchFamily="34" charset="0"/>
                <a:cs typeface="Times New Roman" panose="02020603050405020304" pitchFamily="18" charset="0"/>
              </a:rPr>
              <a:t>.  In God’s design, there is a part of a human being the is </a:t>
            </a:r>
            <a:r>
              <a:rPr lang="en-US" sz="2200" b="1" u="sng" dirty="0">
                <a:effectLst/>
                <a:latin typeface="Calibri" panose="020F0502020204030204" pitchFamily="34" charset="0"/>
                <a:ea typeface="Calibri" panose="020F0502020204030204" pitchFamily="34" charset="0"/>
                <a:cs typeface="Times New Roman" panose="02020603050405020304" pitchFamily="18" charset="0"/>
              </a:rPr>
              <a:t>not</a:t>
            </a:r>
            <a:r>
              <a:rPr lang="en-US" sz="2200" dirty="0">
                <a:effectLst/>
                <a:latin typeface="Calibri" panose="020F0502020204030204" pitchFamily="34" charset="0"/>
                <a:ea typeface="Calibri" panose="020F0502020204030204" pitchFamily="34" charset="0"/>
                <a:cs typeface="Times New Roman" panose="02020603050405020304" pitchFamily="18" charset="0"/>
              </a:rPr>
              <a:t> meant to be widely shared, but reserved.</a:t>
            </a:r>
          </a:p>
          <a:p>
            <a:pPr marL="742950" marR="0" lvl="1" indent="-285750">
              <a:lnSpc>
                <a:spcPct val="107000"/>
              </a:lnSpc>
              <a:spcBef>
                <a:spcPts val="0"/>
              </a:spcBef>
              <a:spcAft>
                <a:spcPts val="0"/>
              </a:spcAft>
              <a:buFont typeface="Courier New" panose="02070309020205020404" pitchFamily="49" charset="0"/>
              <a:buChar char="o"/>
            </a:pPr>
            <a:r>
              <a:rPr lang="en-US" sz="22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The </a:t>
            </a:r>
            <a:r>
              <a:rPr lang="en-US" sz="2200" b="1" u="sng"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importance</a:t>
            </a:r>
            <a:r>
              <a:rPr lang="en-US" sz="22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 of such a moral commitment has been all but lost in our society.  Its absence has a DIRECT relationship to the lack of committed, long-term, successful relationships</a:t>
            </a:r>
            <a:r>
              <a:rPr lang="en-US" sz="2200" dirty="0">
                <a:effectLst/>
                <a:latin typeface="Calibri" panose="020F0502020204030204" pitchFamily="34" charset="0"/>
                <a:ea typeface="Calibri" panose="020F0502020204030204" pitchFamily="34" charset="0"/>
                <a:cs typeface="Times New Roman" panose="02020603050405020304" pitchFamily="18" charset="0"/>
              </a:rPr>
              <a:t>.  </a:t>
            </a:r>
          </a:p>
          <a:p>
            <a:pPr marL="742950" marR="0" lvl="1" indent="-285750">
              <a:lnSpc>
                <a:spcPct val="107000"/>
              </a:lnSpc>
              <a:spcBef>
                <a:spcPts val="0"/>
              </a:spcBef>
              <a:spcAft>
                <a:spcPts val="0"/>
              </a:spcAft>
              <a:buFont typeface="Courier New" panose="02070309020205020404" pitchFamily="49" charset="0"/>
              <a:buChar char="o"/>
            </a:pPr>
            <a:r>
              <a:rPr lang="en-US" sz="2200" dirty="0">
                <a:effectLst/>
                <a:latin typeface="Calibri" panose="020F0502020204030204" pitchFamily="34" charset="0"/>
                <a:ea typeface="Calibri" panose="020F0502020204030204" pitchFamily="34" charset="0"/>
                <a:cs typeface="Times New Roman" panose="02020603050405020304" pitchFamily="18" charset="0"/>
              </a:rPr>
              <a:t>That </a:t>
            </a:r>
            <a:r>
              <a:rPr lang="en-US" sz="2200" b="1" dirty="0">
                <a:effectLst/>
                <a:latin typeface="Calibri" panose="020F0502020204030204" pitchFamily="34" charset="0"/>
                <a:ea typeface="Calibri" panose="020F0502020204030204" pitchFamily="34" charset="0"/>
                <a:cs typeface="Times New Roman" panose="02020603050405020304" pitchFamily="18" charset="0"/>
              </a:rPr>
              <a:t>SHE</a:t>
            </a:r>
            <a:r>
              <a:rPr lang="en-US" sz="2200" dirty="0">
                <a:effectLst/>
                <a:latin typeface="Calibri" panose="020F0502020204030204" pitchFamily="34" charset="0"/>
                <a:ea typeface="Calibri" panose="020F0502020204030204" pitchFamily="34" charset="0"/>
                <a:cs typeface="Times New Roman" panose="02020603050405020304" pitchFamily="18" charset="0"/>
              </a:rPr>
              <a:t> is an enclosed garden speaks to her claim: </a:t>
            </a:r>
            <a:r>
              <a:rPr lang="en-US" sz="2200" b="1" i="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“I am HIS!”</a:t>
            </a:r>
            <a:r>
              <a:rPr lang="en-US" sz="22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dirty="0">
                <a:effectLst/>
                <a:latin typeface="Calibri" panose="020F0502020204030204" pitchFamily="34" charset="0"/>
                <a:ea typeface="Calibri" panose="020F0502020204030204" pitchFamily="34" charset="0"/>
                <a:cs typeface="Times New Roman" panose="02020603050405020304" pitchFamily="18" charset="0"/>
              </a:rPr>
              <a:t> Is there not a </a:t>
            </a:r>
            <a:r>
              <a:rPr lang="en-US" sz="2200" b="1" dirty="0">
                <a:effectLst/>
                <a:latin typeface="Calibri" panose="020F0502020204030204" pitchFamily="34" charset="0"/>
                <a:ea typeface="Calibri" panose="020F0502020204030204" pitchFamily="34" charset="0"/>
                <a:cs typeface="Times New Roman" panose="02020603050405020304" pitchFamily="18" charset="0"/>
              </a:rPr>
              <a:t>reciprocal</a:t>
            </a:r>
            <a:r>
              <a:rPr lang="en-US" sz="2200" dirty="0">
                <a:effectLst/>
                <a:latin typeface="Calibri" panose="020F0502020204030204" pitchFamily="34" charset="0"/>
                <a:ea typeface="Calibri" panose="020F0502020204030204" pitchFamily="34" charset="0"/>
                <a:cs typeface="Times New Roman" panose="02020603050405020304" pitchFamily="18" charset="0"/>
              </a:rPr>
              <a:t> expectation in the assertion </a:t>
            </a:r>
            <a:r>
              <a:rPr lang="en-US" sz="2200" b="1" i="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a:t>
            </a:r>
            <a:r>
              <a:rPr lang="en-US" sz="2200" b="1" i="1" u="sng"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He</a:t>
            </a:r>
            <a:r>
              <a:rPr lang="en-US" sz="2200" b="1" i="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 is MINE!”  </a:t>
            </a:r>
            <a:r>
              <a:rPr lang="en-US" sz="2200" dirty="0">
                <a:effectLst/>
                <a:latin typeface="Calibri" panose="020F0502020204030204" pitchFamily="34" charset="0"/>
                <a:ea typeface="Calibri" panose="020F0502020204030204" pitchFamily="34" charset="0"/>
                <a:cs typeface="Times New Roman" panose="02020603050405020304" pitchFamily="18" charset="0"/>
              </a:rPr>
              <a:t>Cf. [</a:t>
            </a:r>
            <a:r>
              <a:rPr lang="en-US" sz="22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2:16; 6:3; 7:10</a:t>
            </a:r>
            <a:r>
              <a:rPr lang="en-US" sz="2200" dirty="0">
                <a:effectLst/>
                <a:latin typeface="Calibri" panose="020F0502020204030204" pitchFamily="34" charset="0"/>
                <a:ea typeface="Calibri" panose="020F0502020204030204" pitchFamily="34" charset="0"/>
                <a:cs typeface="Times New Roman" panose="02020603050405020304" pitchFamily="18" charset="0"/>
              </a:rPr>
              <a:t>].</a:t>
            </a:r>
          </a:p>
          <a:p>
            <a:pPr marL="742950" marR="0" lvl="1" indent="-285750">
              <a:lnSpc>
                <a:spcPct val="107000"/>
              </a:lnSpc>
              <a:spcBef>
                <a:spcPts val="0"/>
              </a:spcBef>
              <a:spcAft>
                <a:spcPts val="800"/>
              </a:spcAft>
              <a:buFont typeface="Courier New" panose="02070309020205020404" pitchFamily="49" charset="0"/>
              <a:buChar char="o"/>
            </a:pPr>
            <a:r>
              <a:rPr lang="en-US" sz="22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This relationship is based on </a:t>
            </a:r>
            <a:r>
              <a:rPr lang="en-US" sz="2200" b="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MUTUAL</a:t>
            </a:r>
            <a:r>
              <a:rPr lang="en-US" sz="22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 purity and </a:t>
            </a:r>
            <a:r>
              <a:rPr lang="en-US" sz="2200" b="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EXCLUSIVE</a:t>
            </a:r>
            <a:r>
              <a:rPr lang="en-US" sz="22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 commitment. </a:t>
            </a:r>
            <a:r>
              <a:rPr lang="en-US" sz="2200" dirty="0">
                <a:effectLst/>
                <a:latin typeface="Calibri" panose="020F0502020204030204" pitchFamily="34" charset="0"/>
                <a:ea typeface="Calibri" panose="020F0502020204030204" pitchFamily="34" charset="0"/>
                <a:cs typeface="Times New Roman" panose="02020603050405020304" pitchFamily="18" charset="0"/>
              </a:rPr>
              <a:t>It </a:t>
            </a:r>
            <a:r>
              <a:rPr lang="en-US" sz="2200" u="sng" dirty="0">
                <a:effectLst/>
                <a:latin typeface="Calibri" panose="020F0502020204030204" pitchFamily="34" charset="0"/>
                <a:ea typeface="Calibri" panose="020F0502020204030204" pitchFamily="34" charset="0"/>
                <a:cs typeface="Times New Roman" panose="02020603050405020304" pitchFamily="18" charset="0"/>
              </a:rPr>
              <a:t>cannot</a:t>
            </a:r>
            <a:r>
              <a:rPr lang="en-US" sz="2200" dirty="0">
                <a:effectLst/>
                <a:latin typeface="Calibri" panose="020F0502020204030204" pitchFamily="34" charset="0"/>
                <a:ea typeface="Calibri" panose="020F0502020204030204" pitchFamily="34" charset="0"/>
                <a:cs typeface="Times New Roman" panose="02020603050405020304" pitchFamily="18" charset="0"/>
              </a:rPr>
              <a:t> describe polygamy.</a:t>
            </a:r>
          </a:p>
        </p:txBody>
      </p:sp>
    </p:spTree>
    <p:extLst>
      <p:ext uri="{BB962C8B-B14F-4D97-AF65-F5344CB8AC3E}">
        <p14:creationId xmlns:p14="http://schemas.microsoft.com/office/powerpoint/2010/main" val="37450339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24450CA-44F6-1030-8A04-41B90AE36445}"/>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2BA6784-AA27-D101-7FE7-1F99CF580B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85152798-3D0E-BDEE-F8FF-47201DA5F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CAB92D18-407A-24C1-6D1D-AC1F44B596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BCFCC230-3220-09F5-D9C8-9D085ECE7D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40C16665-7A48-EA88-B270-7B608CFF64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C68524C4-A217-5FC5-BD0A-4D266199CE50}"/>
              </a:ext>
            </a:extLst>
          </p:cNvPr>
          <p:cNvSpPr>
            <a:spLocks noGrp="1"/>
          </p:cNvSpPr>
          <p:nvPr>
            <p:ph type="title"/>
          </p:nvPr>
        </p:nvSpPr>
        <p:spPr>
          <a:xfrm>
            <a:off x="1028699" y="294538"/>
            <a:ext cx="7421963" cy="1033669"/>
          </a:xfrm>
        </p:spPr>
        <p:txBody>
          <a:bodyPr>
            <a:normAutofit/>
          </a:bodyPr>
          <a:lstStyle/>
          <a:p>
            <a:r>
              <a:rPr lang="en-US" sz="3500" u="sng" dirty="0">
                <a:solidFill>
                  <a:srgbClr val="FFFFFF"/>
                </a:solidFill>
              </a:rPr>
              <a:t>Song of Solomon: 4:16</a:t>
            </a:r>
          </a:p>
        </p:txBody>
      </p:sp>
      <p:sp>
        <p:nvSpPr>
          <p:cNvPr id="3" name="Content Placeholder 2">
            <a:extLst>
              <a:ext uri="{FF2B5EF4-FFF2-40B4-BE49-F238E27FC236}">
                <a16:creationId xmlns:a16="http://schemas.microsoft.com/office/drawing/2014/main" id="{3061F035-4FAE-59FA-4256-CDF7DC5592AE}"/>
              </a:ext>
            </a:extLst>
          </p:cNvPr>
          <p:cNvSpPr>
            <a:spLocks noGrp="1"/>
          </p:cNvSpPr>
          <p:nvPr>
            <p:ph idx="1"/>
          </p:nvPr>
        </p:nvSpPr>
        <p:spPr>
          <a:xfrm>
            <a:off x="444500" y="1622745"/>
            <a:ext cx="7200900" cy="4581459"/>
          </a:xfrm>
        </p:spPr>
        <p:txBody>
          <a:bodyPr anchor="ctr">
            <a:noAutofit/>
          </a:bodyPr>
          <a:lstStyle/>
          <a:p>
            <a:pPr marL="0" indent="0" algn="l">
              <a:buNone/>
            </a:pPr>
            <a:r>
              <a:rPr lang="en-US" sz="3200" b="1" i="0" u="none" strike="noStrike" dirty="0">
                <a:effectLst/>
                <a:latin typeface="Inter"/>
              </a:rPr>
              <a:t>16 </a:t>
            </a:r>
            <a:r>
              <a:rPr lang="en-US" sz="3200" b="1" i="0" u="none" strike="noStrike" dirty="0">
                <a:solidFill>
                  <a:schemeClr val="accent1"/>
                </a:solidFill>
                <a:effectLst/>
                <a:latin typeface="Inter"/>
              </a:rPr>
              <a:t>Awake</a:t>
            </a:r>
            <a:r>
              <a:rPr lang="en-US" sz="3200" b="1" i="0" u="none" strike="noStrike" dirty="0">
                <a:effectLst/>
                <a:latin typeface="Inter"/>
              </a:rPr>
              <a:t>, O north </a:t>
            </a:r>
            <a:r>
              <a:rPr lang="en-US" sz="3200" b="1" i="1" u="none" strike="noStrike" dirty="0">
                <a:effectLst/>
                <a:latin typeface="Inter"/>
              </a:rPr>
              <a:t>wind,</a:t>
            </a:r>
            <a:endParaRPr lang="en-US" sz="3200" b="1" i="0" u="none" strike="noStrike" dirty="0">
              <a:effectLst/>
              <a:latin typeface="Inter"/>
            </a:endParaRPr>
          </a:p>
          <a:p>
            <a:pPr marL="0" indent="0" algn="l">
              <a:buNone/>
            </a:pPr>
            <a:r>
              <a:rPr lang="en-US" sz="3200" b="1" i="0" u="none" strike="noStrike" dirty="0">
                <a:effectLst/>
                <a:latin typeface="Inter"/>
              </a:rPr>
              <a:t>And </a:t>
            </a:r>
            <a:r>
              <a:rPr lang="en-US" sz="3200" b="1" i="0" u="none" strike="noStrike" dirty="0">
                <a:solidFill>
                  <a:schemeClr val="accent1"/>
                </a:solidFill>
                <a:effectLst/>
                <a:latin typeface="Inter"/>
              </a:rPr>
              <a:t>come</a:t>
            </a:r>
            <a:r>
              <a:rPr lang="en-US" sz="3200" b="1" i="0" u="none" strike="noStrike" dirty="0">
                <a:effectLst/>
                <a:latin typeface="Inter"/>
              </a:rPr>
              <a:t>, O south!</a:t>
            </a:r>
          </a:p>
          <a:p>
            <a:pPr marL="0" indent="0" algn="l">
              <a:buNone/>
            </a:pPr>
            <a:r>
              <a:rPr lang="en-US" sz="3200" b="1" i="0" u="none" strike="noStrike" dirty="0">
                <a:effectLst/>
                <a:latin typeface="Inter"/>
              </a:rPr>
              <a:t>Blow upon my garden,</a:t>
            </a:r>
          </a:p>
          <a:p>
            <a:pPr marL="0" indent="0" algn="l">
              <a:buNone/>
            </a:pPr>
            <a:r>
              <a:rPr lang="en-US" sz="3200" b="1" i="1" u="none" strike="noStrike" dirty="0">
                <a:effectLst/>
                <a:latin typeface="Inter"/>
              </a:rPr>
              <a:t>That</a:t>
            </a:r>
            <a:r>
              <a:rPr lang="en-US" sz="3200" b="1" i="0" u="none" strike="noStrike" dirty="0">
                <a:effectLst/>
                <a:latin typeface="Inter"/>
              </a:rPr>
              <a:t> its spices may flow out.</a:t>
            </a:r>
          </a:p>
          <a:p>
            <a:pPr marL="0" indent="0" algn="l">
              <a:buNone/>
            </a:pPr>
            <a:r>
              <a:rPr lang="en-US" sz="3200" b="1" i="0" u="none" strike="noStrike" dirty="0">
                <a:solidFill>
                  <a:schemeClr val="accent1"/>
                </a:solidFill>
                <a:effectLst/>
                <a:latin typeface="Inter"/>
              </a:rPr>
              <a:t>Let my beloved come to his garden</a:t>
            </a:r>
          </a:p>
          <a:p>
            <a:pPr marL="0" indent="0" algn="l">
              <a:buNone/>
            </a:pPr>
            <a:r>
              <a:rPr lang="en-US" sz="3200" b="1" i="0" u="none" strike="noStrike" dirty="0">
                <a:effectLst/>
                <a:latin typeface="Inter"/>
              </a:rPr>
              <a:t>And eat its pleasant fruits.</a:t>
            </a:r>
          </a:p>
          <a:p>
            <a:pPr marL="0" indent="0" algn="l">
              <a:buNone/>
            </a:pPr>
            <a:endParaRPr lang="en-US" sz="2200" b="1" i="0" u="none" strike="noStrike" dirty="0">
              <a:effectLst/>
              <a:latin typeface="Inter"/>
            </a:endParaRPr>
          </a:p>
        </p:txBody>
      </p:sp>
    </p:spTree>
    <p:extLst>
      <p:ext uri="{BB962C8B-B14F-4D97-AF65-F5344CB8AC3E}">
        <p14:creationId xmlns:p14="http://schemas.microsoft.com/office/powerpoint/2010/main" val="1605008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24450CA-44F6-1030-8A04-41B90AE36445}"/>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2BA6784-AA27-D101-7FE7-1F99CF580B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85152798-3D0E-BDEE-F8FF-47201DA5F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CAB92D18-407A-24C1-6D1D-AC1F44B596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BCFCC230-3220-09F5-D9C8-9D085ECE7D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40C16665-7A48-EA88-B270-7B608CFF64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C68524C4-A217-5FC5-BD0A-4D266199CE50}"/>
              </a:ext>
            </a:extLst>
          </p:cNvPr>
          <p:cNvSpPr>
            <a:spLocks noGrp="1"/>
          </p:cNvSpPr>
          <p:nvPr>
            <p:ph type="title"/>
          </p:nvPr>
        </p:nvSpPr>
        <p:spPr>
          <a:xfrm>
            <a:off x="1028699" y="294538"/>
            <a:ext cx="7421963" cy="1033669"/>
          </a:xfrm>
        </p:spPr>
        <p:txBody>
          <a:bodyPr>
            <a:normAutofit/>
          </a:bodyPr>
          <a:lstStyle/>
          <a:p>
            <a:r>
              <a:rPr lang="en-US" sz="3500" u="sng" dirty="0">
                <a:solidFill>
                  <a:srgbClr val="FFFFFF"/>
                </a:solidFill>
              </a:rPr>
              <a:t>Song of Solomon: 4:16</a:t>
            </a:r>
          </a:p>
        </p:txBody>
      </p:sp>
      <p:sp>
        <p:nvSpPr>
          <p:cNvPr id="3" name="Content Placeholder 2">
            <a:extLst>
              <a:ext uri="{FF2B5EF4-FFF2-40B4-BE49-F238E27FC236}">
                <a16:creationId xmlns:a16="http://schemas.microsoft.com/office/drawing/2014/main" id="{3061F035-4FAE-59FA-4256-CDF7DC5592AE}"/>
              </a:ext>
            </a:extLst>
          </p:cNvPr>
          <p:cNvSpPr>
            <a:spLocks noGrp="1"/>
          </p:cNvSpPr>
          <p:nvPr>
            <p:ph idx="1"/>
          </p:nvPr>
        </p:nvSpPr>
        <p:spPr>
          <a:xfrm>
            <a:off x="88900" y="1722008"/>
            <a:ext cx="9055100" cy="5267259"/>
          </a:xfrm>
        </p:spPr>
        <p:txBody>
          <a:bodyPr anchor="ctr">
            <a:noAutofit/>
          </a:bodyPr>
          <a:lstStyle/>
          <a:p>
            <a:pPr marL="0" indent="0">
              <a:buNone/>
            </a:pPr>
            <a:r>
              <a:rPr lang="en-US" sz="2100" i="1" dirty="0">
                <a:effectLst/>
              </a:rPr>
              <a:t>	</a:t>
            </a:r>
            <a:r>
              <a:rPr lang="en-US" sz="2100" i="1" dirty="0" err="1">
                <a:effectLst/>
              </a:rPr>
              <a:t>Shulammith</a:t>
            </a:r>
            <a:r>
              <a:rPr lang="en-US" sz="2100" i="1" dirty="0">
                <a:effectLst/>
              </a:rPr>
              <a:t> responds intensely and passionately to the words of her shepherd lover. This passage furnishes a good opportunity to make this point. Some interpretations of the Song of </a:t>
            </a:r>
            <a:r>
              <a:rPr lang="en-US" sz="2100" dirty="0"/>
              <a:t> </a:t>
            </a:r>
            <a:r>
              <a:rPr lang="en-US" sz="2100" i="1" dirty="0">
                <a:effectLst/>
              </a:rPr>
              <a:t>Songs turn it into a marriage manual. </a:t>
            </a:r>
            <a:r>
              <a:rPr lang="en-US" sz="2100" i="1" dirty="0">
                <a:effectLst/>
                <a:highlight>
                  <a:srgbClr val="FFFF00"/>
                </a:highlight>
              </a:rPr>
              <a:t>Many of the expressions are exaggerated to make them sexually explicit in content. Such an approach is a distortion of the book</a:t>
            </a:r>
            <a:r>
              <a:rPr lang="en-US" sz="2100" i="1" dirty="0">
                <a:effectLst/>
              </a:rPr>
              <a:t>. </a:t>
            </a:r>
            <a:r>
              <a:rPr lang="en-US" sz="2100" i="1" dirty="0">
                <a:solidFill>
                  <a:schemeClr val="accent1"/>
                </a:solidFill>
                <a:effectLst/>
              </a:rPr>
              <a:t>The jaded, sensual views of modem America are injected into a love song written 3,000 years ago</a:t>
            </a:r>
            <a:r>
              <a:rPr lang="en-US" sz="2100" i="1" dirty="0">
                <a:effectLst/>
              </a:rPr>
              <a:t>. </a:t>
            </a:r>
          </a:p>
          <a:p>
            <a:pPr marL="0" indent="0">
              <a:buNone/>
            </a:pPr>
            <a:r>
              <a:rPr lang="en-US" sz="2100" i="1" dirty="0">
                <a:effectLst/>
              </a:rPr>
              <a:t>	There is </a:t>
            </a:r>
            <a:r>
              <a:rPr lang="en-US" sz="2100" i="1" dirty="0">
                <a:effectLst/>
                <a:highlight>
                  <a:srgbClr val="FFFF00"/>
                </a:highlight>
              </a:rPr>
              <a:t>nothing shameful about the sexual relationship. In its place it is wonderful, but it is not nearly everything in a relationship. </a:t>
            </a:r>
            <a:r>
              <a:rPr lang="en-US" sz="2100" i="1" dirty="0">
                <a:effectLst/>
              </a:rPr>
              <a:t>When a couple is very much in love, and planning marriage, they are conscious of the sexual attraction they have for one another. They anticipate the sexual aspect of marriage, but </a:t>
            </a:r>
            <a:r>
              <a:rPr lang="en-US" sz="2100" i="1" dirty="0">
                <a:effectLst/>
                <a:highlight>
                  <a:srgbClr val="FFFF00"/>
                </a:highlight>
              </a:rPr>
              <a:t>that is not all there is for a young man to enjoy about his sweetheart, or for a young woman to enjoy about her love done</a:t>
            </a:r>
            <a:r>
              <a:rPr lang="en-US" sz="2100" i="1" dirty="0">
                <a:effectLst/>
              </a:rPr>
              <a:t>. There is no need therefore to make 4:7-16 exclusively a sexual passage. </a:t>
            </a:r>
            <a:r>
              <a:rPr lang="en-US" sz="2100" i="1" dirty="0">
                <a:effectLst/>
                <a:highlight>
                  <a:srgbClr val="FFFF00"/>
                </a:highlight>
              </a:rPr>
              <a:t>The anticipation of marriage includes the contemplation of the sexual relationship, but it includes everything else that a couple loves about one another as well</a:t>
            </a:r>
            <a:r>
              <a:rPr lang="en-US" sz="2100" i="1" dirty="0">
                <a:effectLst/>
              </a:rPr>
              <a:t>. </a:t>
            </a:r>
          </a:p>
          <a:p>
            <a:pPr marL="0" indent="0" algn="r">
              <a:buNone/>
            </a:pPr>
            <a:r>
              <a:rPr lang="en-US" sz="2100" b="1" i="1" dirty="0">
                <a:solidFill>
                  <a:schemeClr val="accent1"/>
                </a:solidFill>
              </a:rPr>
              <a:t>~ Bob &amp; Sandra Waldron</a:t>
            </a:r>
            <a:r>
              <a:rPr lang="en-US" sz="2100" b="1" i="1" dirty="0">
                <a:solidFill>
                  <a:schemeClr val="accent1"/>
                </a:solidFill>
                <a:effectLst/>
              </a:rPr>
              <a:t> </a:t>
            </a:r>
            <a:endParaRPr lang="en-US" sz="2100" b="1" dirty="0">
              <a:solidFill>
                <a:schemeClr val="accent1"/>
              </a:solidFill>
            </a:endParaRPr>
          </a:p>
          <a:p>
            <a:pPr marL="0" indent="0" algn="l">
              <a:buNone/>
            </a:pPr>
            <a:endParaRPr lang="en-US" sz="2200" b="1" i="0" u="none" strike="noStrike" dirty="0">
              <a:effectLst/>
              <a:latin typeface="Inter"/>
            </a:endParaRPr>
          </a:p>
        </p:txBody>
      </p:sp>
    </p:spTree>
    <p:extLst>
      <p:ext uri="{BB962C8B-B14F-4D97-AF65-F5344CB8AC3E}">
        <p14:creationId xmlns:p14="http://schemas.microsoft.com/office/powerpoint/2010/main" val="4168830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3" name="Rectangle 1042">
            <a:extLst>
              <a:ext uri="{FF2B5EF4-FFF2-40B4-BE49-F238E27FC236}">
                <a16:creationId xmlns:a16="http://schemas.microsoft.com/office/drawing/2014/main" id="{B66D7F65-E9B6-4775-8355-D095CC73C1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9144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9AA9350-EAEA-37D9-4909-BEDABBA0FD27}"/>
              </a:ext>
            </a:extLst>
          </p:cNvPr>
          <p:cNvSpPr>
            <a:spLocks noGrp="1"/>
          </p:cNvSpPr>
          <p:nvPr>
            <p:ph type="title"/>
          </p:nvPr>
        </p:nvSpPr>
        <p:spPr>
          <a:xfrm>
            <a:off x="228600" y="86281"/>
            <a:ext cx="5070872" cy="831479"/>
          </a:xfrm>
          <a:ln>
            <a:solidFill>
              <a:schemeClr val="tx1"/>
            </a:solidFill>
          </a:ln>
        </p:spPr>
        <p:txBody>
          <a:bodyPr anchor="b">
            <a:normAutofit fontScale="90000"/>
          </a:bodyPr>
          <a:lstStyle/>
          <a:p>
            <a:r>
              <a:rPr lang="en-US" sz="2800" b="1" dirty="0">
                <a:solidFill>
                  <a:schemeClr val="accent1"/>
                </a:solidFill>
              </a:rPr>
              <a:t>Song of Solomon </a:t>
            </a:r>
            <a:br>
              <a:rPr lang="en-US" sz="2800" b="1" dirty="0">
                <a:solidFill>
                  <a:schemeClr val="accent1"/>
                </a:solidFill>
              </a:rPr>
            </a:br>
            <a:r>
              <a:rPr lang="en-US" sz="3100" b="1" dirty="0">
                <a:solidFill>
                  <a:srgbClr val="EA8ADA"/>
                </a:solidFill>
              </a:rPr>
              <a:t>Lessons from Chapters 3-4</a:t>
            </a:r>
          </a:p>
        </p:txBody>
      </p:sp>
      <p:sp>
        <p:nvSpPr>
          <p:cNvPr id="3" name="Content Placeholder 2">
            <a:extLst>
              <a:ext uri="{FF2B5EF4-FFF2-40B4-BE49-F238E27FC236}">
                <a16:creationId xmlns:a16="http://schemas.microsoft.com/office/drawing/2014/main" id="{64D8BF26-63CC-F6C6-1568-55936EE1FE8F}"/>
              </a:ext>
            </a:extLst>
          </p:cNvPr>
          <p:cNvSpPr>
            <a:spLocks noGrp="1"/>
          </p:cNvSpPr>
          <p:nvPr>
            <p:ph idx="1"/>
          </p:nvPr>
        </p:nvSpPr>
        <p:spPr>
          <a:xfrm>
            <a:off x="0" y="917760"/>
            <a:ext cx="6086475" cy="5475839"/>
          </a:xfrm>
        </p:spPr>
        <p:txBody>
          <a:bodyPr>
            <a:noAutofit/>
          </a:bodyPr>
          <a:lstStyle/>
          <a:p>
            <a:pPr>
              <a:buClr>
                <a:schemeClr val="accent1"/>
              </a:buClr>
              <a:buFont typeface="Courier New" panose="02070309020205020404" pitchFamily="49" charset="0"/>
              <a:buChar char="o"/>
            </a:pPr>
            <a:r>
              <a:rPr lang="en-US" sz="2100" b="1" dirty="0"/>
              <a:t>God’s original intention </a:t>
            </a:r>
            <a:r>
              <a:rPr lang="en-US" sz="2100" dirty="0"/>
              <a:t>for marriage involves one man &amp; one woman, for life. </a:t>
            </a:r>
          </a:p>
          <a:p>
            <a:pPr>
              <a:buClr>
                <a:srgbClr val="EA8ADA"/>
              </a:buClr>
              <a:buFont typeface="Courier New" panose="02070309020205020404" pitchFamily="49" charset="0"/>
              <a:buChar char="o"/>
            </a:pPr>
            <a:r>
              <a:rPr lang="en-US" sz="2100" b="1" dirty="0"/>
              <a:t>Polygamy</a:t>
            </a:r>
            <a:r>
              <a:rPr lang="en-US" sz="2100" dirty="0"/>
              <a:t> is an invention of man &amp; illustrates </a:t>
            </a:r>
            <a:r>
              <a:rPr lang="en-US" sz="2100" b="1" dirty="0"/>
              <a:t>an abuse of God’s design</a:t>
            </a:r>
            <a:r>
              <a:rPr lang="en-US" sz="2100" dirty="0"/>
              <a:t> for man &amp; woman’s relationship.  </a:t>
            </a:r>
          </a:p>
          <a:p>
            <a:pPr>
              <a:buClr>
                <a:schemeClr val="accent1"/>
              </a:buClr>
              <a:buFont typeface="Courier New" panose="02070309020205020404" pitchFamily="49" charset="0"/>
              <a:buChar char="o"/>
            </a:pPr>
            <a:r>
              <a:rPr lang="en-US" sz="2100" b="1" dirty="0"/>
              <a:t>True love </a:t>
            </a:r>
            <a:r>
              <a:rPr lang="en-US" sz="2100" dirty="0"/>
              <a:t>cannot be bought, nor fulfilled, through means of mere outward extravagance(s). </a:t>
            </a:r>
          </a:p>
          <a:p>
            <a:pPr>
              <a:buClr>
                <a:srgbClr val="EA8ADA"/>
              </a:buClr>
              <a:buFont typeface="Courier New" panose="02070309020205020404" pitchFamily="49" charset="0"/>
              <a:buChar char="o"/>
            </a:pPr>
            <a:r>
              <a:rPr lang="en-US" sz="2100" b="1" dirty="0"/>
              <a:t>Physical attraction </a:t>
            </a:r>
            <a:r>
              <a:rPr lang="en-US" sz="2100" dirty="0"/>
              <a:t>is a God-given phenomenon, but what about </a:t>
            </a:r>
            <a:r>
              <a:rPr lang="en-US" sz="2100" b="1" dirty="0">
                <a:solidFill>
                  <a:srgbClr val="EA8ADA"/>
                </a:solidFill>
              </a:rPr>
              <a:t>spiritual compatibility</a:t>
            </a:r>
            <a:r>
              <a:rPr lang="en-US" sz="2100" dirty="0"/>
              <a:t>???</a:t>
            </a:r>
          </a:p>
          <a:p>
            <a:pPr>
              <a:buClr>
                <a:schemeClr val="accent1"/>
              </a:buClr>
              <a:buFont typeface="Courier New" panose="02070309020205020404" pitchFamily="49" charset="0"/>
              <a:buChar char="o"/>
            </a:pPr>
            <a:r>
              <a:rPr lang="en-US" sz="2100" b="1" dirty="0"/>
              <a:t>Closeness</a:t>
            </a:r>
            <a:r>
              <a:rPr lang="en-US" sz="2100" dirty="0"/>
              <a:t>/devotion/permanence bring </a:t>
            </a:r>
            <a:r>
              <a:rPr lang="en-US" sz="2100" b="1" dirty="0"/>
              <a:t>comfort</a:t>
            </a:r>
            <a:r>
              <a:rPr lang="en-US" sz="2100" dirty="0"/>
              <a:t>, partnership, and </a:t>
            </a:r>
            <a:r>
              <a:rPr lang="en-US" sz="2100" b="1" dirty="0"/>
              <a:t>fellowship on deep level</a:t>
            </a:r>
            <a:r>
              <a:rPr lang="en-US" sz="2100" dirty="0"/>
              <a:t>. </a:t>
            </a:r>
          </a:p>
          <a:p>
            <a:pPr>
              <a:buClr>
                <a:srgbClr val="EA8ADA"/>
              </a:buClr>
              <a:buFont typeface="Courier New" panose="02070309020205020404" pitchFamily="49" charset="0"/>
              <a:buChar char="o"/>
            </a:pPr>
            <a:r>
              <a:rPr lang="en-US" sz="2100" b="1" dirty="0"/>
              <a:t>In its place</a:t>
            </a:r>
            <a:r>
              <a:rPr lang="en-US" sz="2100" dirty="0"/>
              <a:t>, the </a:t>
            </a:r>
            <a:r>
              <a:rPr lang="en-US" sz="2100" b="1" dirty="0"/>
              <a:t>sexual relationship </a:t>
            </a:r>
            <a:r>
              <a:rPr lang="en-US" sz="2100" dirty="0"/>
              <a:t>is </a:t>
            </a:r>
            <a:r>
              <a:rPr lang="en-US" sz="2100" b="1" dirty="0"/>
              <a:t>wonderful</a:t>
            </a:r>
            <a:r>
              <a:rPr lang="en-US" sz="2100" dirty="0"/>
              <a:t>, but it is not everything in a relationship.</a:t>
            </a:r>
          </a:p>
          <a:p>
            <a:pPr>
              <a:buClr>
                <a:schemeClr val="accent1"/>
              </a:buClr>
              <a:buFont typeface="Courier New" panose="02070309020205020404" pitchFamily="49" charset="0"/>
              <a:buChar char="o"/>
            </a:pPr>
            <a:r>
              <a:rPr lang="en-US" sz="2100" b="1" dirty="0">
                <a:solidFill>
                  <a:schemeClr val="accent1"/>
                </a:solidFill>
              </a:rPr>
              <a:t>Moral commitment between sexes is to be enjoyed, guarded, and valued. </a:t>
            </a:r>
          </a:p>
        </p:txBody>
      </p:sp>
      <p:pic>
        <p:nvPicPr>
          <p:cNvPr id="1026" name="Picture 2" descr="Premium Photo | The newlyweds hold hands couple holding hands wedding in  monte">
            <a:extLst>
              <a:ext uri="{FF2B5EF4-FFF2-40B4-BE49-F238E27FC236}">
                <a16:creationId xmlns:a16="http://schemas.microsoft.com/office/drawing/2014/main" id="{CEF10A6B-5BA9-1EA5-B759-83F95E31B13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3945" r="4693" b="3"/>
          <a:stretch/>
        </p:blipFill>
        <p:spPr bwMode="auto">
          <a:xfrm>
            <a:off x="6086475" y="-12515"/>
            <a:ext cx="3057525" cy="6418631"/>
          </a:xfrm>
          <a:prstGeom prst="rect">
            <a:avLst/>
          </a:prstGeom>
          <a:noFill/>
          <a:extLst>
            <a:ext uri="{909E8E84-426E-40DD-AFC4-6F175D3DCCD1}">
              <a14:hiddenFill xmlns:a14="http://schemas.microsoft.com/office/drawing/2010/main">
                <a:solidFill>
                  <a:srgbClr val="FFFFFF"/>
                </a:solidFill>
              </a14:hiddenFill>
            </a:ext>
          </a:extLst>
        </p:spPr>
      </p:pic>
      <p:sp>
        <p:nvSpPr>
          <p:cNvPr id="1045" name="Rectangle 1044">
            <a:extLst>
              <a:ext uri="{FF2B5EF4-FFF2-40B4-BE49-F238E27FC236}">
                <a16:creationId xmlns:a16="http://schemas.microsoft.com/office/drawing/2014/main" id="{61707E60-CEC9-4661-AA82-69242EB4BD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6116"/>
            <a:ext cx="9143998" cy="461774"/>
          </a:xfrm>
          <a:prstGeom prst="rect">
            <a:avLst/>
          </a:prstGeom>
          <a:gradFill>
            <a:gsLst>
              <a:gs pos="0">
                <a:srgbClr val="000000"/>
              </a:gs>
              <a:gs pos="70000">
                <a:schemeClr val="accent1">
                  <a:lumMod val="7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7" name="Rectangle 1046">
            <a:extLst>
              <a:ext uri="{FF2B5EF4-FFF2-40B4-BE49-F238E27FC236}">
                <a16:creationId xmlns:a16="http://schemas.microsoft.com/office/drawing/2014/main" id="{8F035CD8-AE30-4146-96F2-036B0CE5E4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5" y="6406115"/>
            <a:ext cx="3057523" cy="464399"/>
          </a:xfrm>
          <a:prstGeom prst="rect">
            <a:avLst/>
          </a:prstGeom>
          <a:gradFill>
            <a:gsLst>
              <a:gs pos="19000">
                <a:srgbClr val="000000">
                  <a:alpha val="46000"/>
                </a:srgbClr>
              </a:gs>
              <a:gs pos="99000">
                <a:schemeClr val="accent1"/>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07952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5F06DFF-6A65-4E38-2E79-F8C3B293044B}"/>
            </a:ext>
          </a:extLst>
        </p:cNvPr>
        <p:cNvGrpSpPr/>
        <p:nvPr/>
      </p:nvGrpSpPr>
      <p:grpSpPr>
        <a:xfrm>
          <a:off x="0" y="0"/>
          <a:ext cx="0" cy="0"/>
          <a:chOff x="0" y="0"/>
          <a:chExt cx="0" cy="0"/>
        </a:xfrm>
      </p:grpSpPr>
      <p:sp useBgFill="1">
        <p:nvSpPr>
          <p:cNvPr id="1078" name="Rectangle 1077">
            <a:extLst>
              <a:ext uri="{FF2B5EF4-FFF2-40B4-BE49-F238E27FC236}">
                <a16:creationId xmlns:a16="http://schemas.microsoft.com/office/drawing/2014/main" id="{152D4E15-29FC-397B-DCC2-76D3DA998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80" name="Rectangle 1079">
            <a:extLst>
              <a:ext uri="{FF2B5EF4-FFF2-40B4-BE49-F238E27FC236}">
                <a16:creationId xmlns:a16="http://schemas.microsoft.com/office/drawing/2014/main" id="{99C0E0DF-5936-21AB-6625-3426459CA4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42713" y="-1142284"/>
            <a:ext cx="6858000" cy="9143425"/>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82" name="Rectangle 1081">
            <a:extLst>
              <a:ext uri="{FF2B5EF4-FFF2-40B4-BE49-F238E27FC236}">
                <a16:creationId xmlns:a16="http://schemas.microsoft.com/office/drawing/2014/main" id="{798F4A8E-890C-7FF8-8236-626B97D60E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733" y="0"/>
            <a:ext cx="6803134"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84" name="Rectangle 1083">
            <a:extLst>
              <a:ext uri="{FF2B5EF4-FFF2-40B4-BE49-F238E27FC236}">
                <a16:creationId xmlns:a16="http://schemas.microsoft.com/office/drawing/2014/main" id="{614BECCE-1F9C-E8D0-EFE7-CB7FC57DAE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125298" y="-161647"/>
            <a:ext cx="4894564" cy="9145160"/>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026" name="Picture 2" descr="Solomon (Old Testament) – Song Of Solomon (King James Version) | Genius">
            <a:extLst>
              <a:ext uri="{FF2B5EF4-FFF2-40B4-BE49-F238E27FC236}">
                <a16:creationId xmlns:a16="http://schemas.microsoft.com/office/drawing/2014/main" id="{EF3AB9A2-1AE0-E181-A4D6-4BC1029FE414}"/>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42900" y="1705642"/>
            <a:ext cx="8458200" cy="344671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B92F45F1-38A8-803D-13E1-510237C77D78}"/>
              </a:ext>
            </a:extLst>
          </p:cNvPr>
          <p:cNvSpPr txBox="1"/>
          <p:nvPr/>
        </p:nvSpPr>
        <p:spPr>
          <a:xfrm>
            <a:off x="6801401" y="5743355"/>
            <a:ext cx="2092228"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srgbClr val="E97132">
                    <a:lumMod val="20000"/>
                    <a:lumOff val="80000"/>
                  </a:srgbClr>
                </a:solidFill>
                <a:effectLst/>
                <a:uLnTx/>
                <a:uFillTx/>
                <a:latin typeface="Aptos" panose="02110004020202020204"/>
                <a:ea typeface="+mn-ea"/>
                <a:cs typeface="+mn-cs"/>
              </a:rPr>
              <a:t>~ Part 5</a:t>
            </a:r>
          </a:p>
        </p:txBody>
      </p:sp>
    </p:spTree>
    <p:extLst>
      <p:ext uri="{BB962C8B-B14F-4D97-AF65-F5344CB8AC3E}">
        <p14:creationId xmlns:p14="http://schemas.microsoft.com/office/powerpoint/2010/main" val="1034260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4181FEC-115A-8342-5419-E018986A810E}"/>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D429A86-66F5-B20C-34E8-93A94C4207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C8621130-3489-BC1C-2A49-75833AEC3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8BFFBB56-C0B7-A0F0-FBD6-B66F48E7FC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184C9DA6-A1CC-9F3D-56EA-0FCF7F72E2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7E3AC0E0-D738-77AD-4BEF-09D3B72EA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07117198-B770-48E7-025B-BDFE6E98EBFA}"/>
              </a:ext>
            </a:extLst>
          </p:cNvPr>
          <p:cNvSpPr>
            <a:spLocks noGrp="1"/>
          </p:cNvSpPr>
          <p:nvPr>
            <p:ph type="title"/>
          </p:nvPr>
        </p:nvSpPr>
        <p:spPr>
          <a:xfrm>
            <a:off x="1028699" y="294538"/>
            <a:ext cx="7421963" cy="1033669"/>
          </a:xfrm>
        </p:spPr>
        <p:txBody>
          <a:bodyPr>
            <a:normAutofit/>
          </a:bodyPr>
          <a:lstStyle/>
          <a:p>
            <a:r>
              <a:rPr lang="en-US" sz="3500" u="sng" dirty="0">
                <a:solidFill>
                  <a:srgbClr val="FFFFFF"/>
                </a:solidFill>
              </a:rPr>
              <a:t>Song of Solomon: 4:16-5:1</a:t>
            </a:r>
          </a:p>
        </p:txBody>
      </p:sp>
      <p:sp>
        <p:nvSpPr>
          <p:cNvPr id="3" name="Content Placeholder 2">
            <a:extLst>
              <a:ext uri="{FF2B5EF4-FFF2-40B4-BE49-F238E27FC236}">
                <a16:creationId xmlns:a16="http://schemas.microsoft.com/office/drawing/2014/main" id="{CD643F47-468A-7A2F-62A7-2883DAE30CC4}"/>
              </a:ext>
            </a:extLst>
          </p:cNvPr>
          <p:cNvSpPr>
            <a:spLocks noGrp="1"/>
          </p:cNvSpPr>
          <p:nvPr>
            <p:ph idx="1"/>
          </p:nvPr>
        </p:nvSpPr>
        <p:spPr>
          <a:xfrm>
            <a:off x="344513" y="1710813"/>
            <a:ext cx="8494688" cy="4852649"/>
          </a:xfrm>
        </p:spPr>
        <p:txBody>
          <a:bodyPr anchor="ctr">
            <a:normAutofit/>
          </a:bodyPr>
          <a:lstStyle/>
          <a:p>
            <a:pPr marL="0" indent="0" algn="l">
              <a:buNone/>
            </a:pPr>
            <a:r>
              <a:rPr lang="en-US" sz="3000" b="1" i="0" u="none" strike="noStrike" dirty="0">
                <a:effectLst/>
              </a:rPr>
              <a:t>16 Awake, O north </a:t>
            </a:r>
            <a:r>
              <a:rPr lang="en-US" sz="3000" b="1" i="1" u="none" strike="noStrike" dirty="0">
                <a:effectLst/>
              </a:rPr>
              <a:t>wind, </a:t>
            </a:r>
            <a:r>
              <a:rPr lang="en-US" sz="3000" b="1" i="0" u="none" strike="noStrike" dirty="0">
                <a:effectLst/>
              </a:rPr>
              <a:t>And come, O south! Blow upon </a:t>
            </a:r>
            <a:r>
              <a:rPr lang="en-US" sz="3000" b="1" i="0" u="none" strike="noStrike" dirty="0">
                <a:solidFill>
                  <a:schemeClr val="accent1"/>
                </a:solidFill>
                <a:effectLst/>
              </a:rPr>
              <a:t>my garden</a:t>
            </a:r>
            <a:r>
              <a:rPr lang="en-US" sz="3000" b="1" i="0" u="none" strike="noStrike" dirty="0">
                <a:effectLst/>
              </a:rPr>
              <a:t>, </a:t>
            </a:r>
            <a:r>
              <a:rPr lang="en-US" sz="3000" b="1" i="1" u="none" strike="noStrike" dirty="0">
                <a:effectLst/>
              </a:rPr>
              <a:t>That</a:t>
            </a:r>
            <a:r>
              <a:rPr lang="en-US" sz="3000" b="1" i="0" u="none" strike="noStrike" dirty="0">
                <a:effectLst/>
              </a:rPr>
              <a:t> its spices may flow out. Let my beloved come to </a:t>
            </a:r>
            <a:r>
              <a:rPr lang="en-US" sz="3000" b="1" i="0" u="none" strike="noStrike" dirty="0">
                <a:solidFill>
                  <a:schemeClr val="accent1"/>
                </a:solidFill>
                <a:effectLst/>
              </a:rPr>
              <a:t>his garden </a:t>
            </a:r>
            <a:r>
              <a:rPr lang="en-US" sz="3000" b="1" i="0" u="none" strike="noStrike" dirty="0">
                <a:effectLst/>
              </a:rPr>
              <a:t>And eat its pleasant fruits.</a:t>
            </a:r>
          </a:p>
          <a:p>
            <a:pPr marL="0" indent="0" algn="l">
              <a:buNone/>
            </a:pPr>
            <a:r>
              <a:rPr lang="en-US" sz="3000" b="1" i="0" u="none" strike="noStrike" dirty="0">
                <a:effectLst/>
              </a:rPr>
              <a:t>1 </a:t>
            </a:r>
            <a:r>
              <a:rPr lang="en-US" sz="3000" b="1" i="0" u="none" strike="noStrike" dirty="0">
                <a:solidFill>
                  <a:schemeClr val="accent1"/>
                </a:solidFill>
                <a:effectLst/>
              </a:rPr>
              <a:t>I have come to my garden, my sister, </a:t>
            </a:r>
            <a:r>
              <a:rPr lang="en-US" sz="3000" b="1" i="1" u="none" strike="noStrike" dirty="0">
                <a:solidFill>
                  <a:schemeClr val="accent1"/>
                </a:solidFill>
                <a:effectLst/>
              </a:rPr>
              <a:t>my </a:t>
            </a:r>
            <a:r>
              <a:rPr lang="en-US" sz="3000" b="1" i="0" u="none" strike="noStrike" dirty="0">
                <a:solidFill>
                  <a:schemeClr val="accent1"/>
                </a:solidFill>
                <a:effectLst/>
              </a:rPr>
              <a:t>spouse</a:t>
            </a:r>
            <a:r>
              <a:rPr lang="en-US" sz="3000" b="1" i="0" u="none" strike="noStrike" dirty="0">
                <a:effectLst/>
              </a:rPr>
              <a:t>; I have gathered my myrrh with my spice; I have eaten my honeycomb with my honey; I have drunk my wine with my milk. Eat, O friends! Drink, yes, drink deeply, O beloved ones!</a:t>
            </a:r>
          </a:p>
          <a:p>
            <a:pPr marL="0" indent="0" algn="l">
              <a:buNone/>
            </a:pPr>
            <a:endParaRPr lang="en-US" b="1" i="0" u="none" strike="noStrike" dirty="0">
              <a:effectLst/>
              <a:latin typeface="Inter"/>
            </a:endParaRPr>
          </a:p>
        </p:txBody>
      </p:sp>
    </p:spTree>
    <p:extLst>
      <p:ext uri="{BB962C8B-B14F-4D97-AF65-F5344CB8AC3E}">
        <p14:creationId xmlns:p14="http://schemas.microsoft.com/office/powerpoint/2010/main" val="3189484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4181FEC-115A-8342-5419-E018986A810E}"/>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D429A86-66F5-B20C-34E8-93A94C4207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C8621130-3489-BC1C-2A49-75833AEC3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8BFFBB56-C0B7-A0F0-FBD6-B66F48E7FC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184C9DA6-A1CC-9F3D-56EA-0FCF7F72E2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7E3AC0E0-D738-77AD-4BEF-09D3B72EA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07117198-B770-48E7-025B-BDFE6E98EBFA}"/>
              </a:ext>
            </a:extLst>
          </p:cNvPr>
          <p:cNvSpPr>
            <a:spLocks noGrp="1"/>
          </p:cNvSpPr>
          <p:nvPr>
            <p:ph type="title"/>
          </p:nvPr>
        </p:nvSpPr>
        <p:spPr>
          <a:xfrm>
            <a:off x="1028699" y="294538"/>
            <a:ext cx="7421963" cy="1033669"/>
          </a:xfrm>
        </p:spPr>
        <p:txBody>
          <a:bodyPr>
            <a:normAutofit/>
          </a:bodyPr>
          <a:lstStyle/>
          <a:p>
            <a:r>
              <a:rPr lang="en-US" sz="3500" u="sng" dirty="0">
                <a:solidFill>
                  <a:srgbClr val="FFFFFF"/>
                </a:solidFill>
              </a:rPr>
              <a:t>Song of Solomon: 4:16-5:1</a:t>
            </a:r>
          </a:p>
        </p:txBody>
      </p:sp>
      <p:sp>
        <p:nvSpPr>
          <p:cNvPr id="3" name="Content Placeholder 2">
            <a:extLst>
              <a:ext uri="{FF2B5EF4-FFF2-40B4-BE49-F238E27FC236}">
                <a16:creationId xmlns:a16="http://schemas.microsoft.com/office/drawing/2014/main" id="{CD643F47-468A-7A2F-62A7-2883DAE30CC4}"/>
              </a:ext>
            </a:extLst>
          </p:cNvPr>
          <p:cNvSpPr>
            <a:spLocks noGrp="1"/>
          </p:cNvSpPr>
          <p:nvPr>
            <p:ph idx="1"/>
          </p:nvPr>
        </p:nvSpPr>
        <p:spPr>
          <a:xfrm>
            <a:off x="237569" y="1794700"/>
            <a:ext cx="8668858" cy="4852649"/>
          </a:xfrm>
        </p:spPr>
        <p:txBody>
          <a:bodyPr anchor="ctr">
            <a:normAutofit fontScale="25000" lnSpcReduction="20000"/>
          </a:bodyPr>
          <a:lstStyle/>
          <a:p>
            <a:pPr marL="285750" indent="-285750">
              <a:lnSpc>
                <a:spcPct val="107000"/>
              </a:lnSpc>
              <a:spcBef>
                <a:spcPts val="0"/>
              </a:spcBef>
              <a:buFont typeface="Courier New" panose="02070309020205020404" pitchFamily="49" charset="0"/>
              <a:buChar char="o"/>
            </a:pPr>
            <a:r>
              <a:rPr lang="en-US" sz="92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As Cambridge points out, </a:t>
            </a:r>
            <a:r>
              <a:rPr lang="en-US" sz="9200" b="1" i="1" dirty="0">
                <a:effectLst/>
                <a:latin typeface="Calibri" panose="020F0502020204030204" pitchFamily="34" charset="0"/>
                <a:ea typeface="Calibri" panose="020F0502020204030204" pitchFamily="34" charset="0"/>
                <a:cs typeface="Times New Roman" panose="02020603050405020304" pitchFamily="18" charset="0"/>
              </a:rPr>
              <a:t>“This last clause of the verse is spoken, it should be remembered, by a loving woman shut up in a royal dwelling away from her lover and expresses her longing for the time when she shall be wholly his.”</a:t>
            </a:r>
            <a:endParaRPr lang="en-US" sz="9200" b="1"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07000"/>
              </a:lnSpc>
              <a:spcBef>
                <a:spcPts val="0"/>
              </a:spcBef>
              <a:buFont typeface="Courier New" panose="02070309020205020404" pitchFamily="49" charset="0"/>
              <a:buChar char="o"/>
            </a:pPr>
            <a:r>
              <a:rPr lang="en-US" sz="9200" b="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There is no need to see fornication here, rather </a:t>
            </a:r>
            <a:r>
              <a:rPr lang="en-US" sz="9200" b="1" dirty="0">
                <a:solidFill>
                  <a:schemeClr val="accent1"/>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an unshakeable </a:t>
            </a:r>
            <a:r>
              <a:rPr lang="en-US" sz="9200" b="1" u="sng" dirty="0">
                <a:solidFill>
                  <a:schemeClr val="accent1"/>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longing</a:t>
            </a:r>
            <a:r>
              <a:rPr lang="en-US" sz="9200" b="1" dirty="0">
                <a:solidFill>
                  <a:schemeClr val="accent1"/>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 for consummation in its proper </a:t>
            </a:r>
            <a:r>
              <a:rPr lang="en-US" sz="9200" b="1" u="sng" dirty="0">
                <a:solidFill>
                  <a:schemeClr val="accent1"/>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context</a:t>
            </a:r>
            <a:r>
              <a:rPr lang="en-US" sz="9200" b="1" dirty="0">
                <a:solidFill>
                  <a:schemeClr val="accent1"/>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 at the proper </a:t>
            </a:r>
            <a:r>
              <a:rPr lang="en-US" sz="9200" b="1" u="sng" dirty="0">
                <a:solidFill>
                  <a:schemeClr val="accent1"/>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time</a:t>
            </a:r>
            <a:r>
              <a:rPr lang="en-US" sz="92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a:t>
            </a:r>
          </a:p>
          <a:p>
            <a:pPr marL="285750" indent="-285750">
              <a:lnSpc>
                <a:spcPct val="107000"/>
              </a:lnSpc>
              <a:spcBef>
                <a:spcPts val="0"/>
              </a:spcBef>
              <a:spcAft>
                <a:spcPts val="800"/>
              </a:spcAft>
              <a:buFont typeface="Courier New" panose="02070309020205020404" pitchFamily="49" charset="0"/>
              <a:buChar char="o"/>
            </a:pPr>
            <a:r>
              <a:rPr lang="en-US" sz="9200" b="1" i="1" u="sng"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The Beloved responds…</a:t>
            </a:r>
          </a:p>
          <a:p>
            <a:pPr lvl="1">
              <a:lnSpc>
                <a:spcPct val="107000"/>
              </a:lnSpc>
              <a:spcBef>
                <a:spcPts val="0"/>
              </a:spcBef>
            </a:pPr>
            <a:r>
              <a:rPr lang="en-US" sz="9200" b="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It could be an expression of firm resolution </a:t>
            </a:r>
            <a:r>
              <a:rPr lang="en-US" sz="9200" b="1" dirty="0">
                <a:effectLst/>
                <a:latin typeface="Calibri" panose="020F0502020204030204" pitchFamily="34" charset="0"/>
                <a:ea typeface="Calibri" panose="020F0502020204030204" pitchFamily="34" charset="0"/>
                <a:cs typeface="Times New Roman" panose="02020603050405020304" pitchFamily="18" charset="0"/>
              </a:rPr>
              <a:t>(there union is sure, as real as if already accomplished).</a:t>
            </a:r>
          </a:p>
          <a:p>
            <a:pPr lvl="1">
              <a:lnSpc>
                <a:spcPct val="107000"/>
              </a:lnSpc>
              <a:spcBef>
                <a:spcPts val="0"/>
              </a:spcBef>
            </a:pPr>
            <a:r>
              <a:rPr lang="en-US" sz="9200" b="1" dirty="0">
                <a:effectLst/>
                <a:latin typeface="Calibri" panose="020F0502020204030204" pitchFamily="34" charset="0"/>
                <a:ea typeface="Calibri" panose="020F0502020204030204" pitchFamily="34" charset="0"/>
                <a:cs typeface="Times New Roman" panose="02020603050405020304" pitchFamily="18" charset="0"/>
              </a:rPr>
              <a:t>It could be an anachronism of poetry (looking ahead to the end, the crisis being past). </a:t>
            </a:r>
            <a:r>
              <a:rPr lang="en-US" sz="92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 Telling the </a:t>
            </a:r>
            <a:r>
              <a:rPr lang="en-US" sz="9200" b="1" i="1" u="sng"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end</a:t>
            </a:r>
            <a:r>
              <a:rPr lang="en-US" sz="92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 of the story (union), then coming back to the days when they were apart.</a:t>
            </a:r>
          </a:p>
          <a:p>
            <a:pPr marR="0" lvl="0">
              <a:lnSpc>
                <a:spcPct val="107000"/>
              </a:lnSpc>
              <a:spcBef>
                <a:spcPts val="0"/>
              </a:spcBef>
              <a:spcAft>
                <a:spcPts val="800"/>
              </a:spcAft>
              <a:buFont typeface="Courier New" panose="02070309020205020404" pitchFamily="49" charset="0"/>
              <a:buChar char="o"/>
            </a:pPr>
            <a:r>
              <a:rPr lang="en-US" sz="9200" b="1" dirty="0">
                <a:effectLst/>
                <a:latin typeface="Calibri" panose="020F0502020204030204" pitchFamily="34" charset="0"/>
                <a:ea typeface="Calibri" panose="020F0502020204030204" pitchFamily="34" charset="0"/>
                <a:cs typeface="Times New Roman" panose="02020603050405020304" pitchFamily="18" charset="0"/>
              </a:rPr>
              <a:t>The </a:t>
            </a:r>
            <a:r>
              <a:rPr lang="en-US" sz="9200" b="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next scene seems to take us back to a time of painful separation</a:t>
            </a:r>
            <a:r>
              <a:rPr lang="en-US" sz="9200" b="1" dirty="0">
                <a:effectLst/>
                <a:latin typeface="Calibri" panose="020F0502020204030204" pitchFamily="34" charset="0"/>
                <a:ea typeface="Calibri" panose="020F0502020204030204" pitchFamily="34" charset="0"/>
                <a:cs typeface="Times New Roman" panose="02020603050405020304" pitchFamily="18" charset="0"/>
              </a:rPr>
              <a:t>.</a:t>
            </a:r>
          </a:p>
          <a:p>
            <a:pPr marL="0" indent="0">
              <a:buNone/>
            </a:pPr>
            <a:r>
              <a:rPr lang="en-US" b="1" i="1" dirty="0"/>
              <a:t>	</a:t>
            </a:r>
            <a:endParaRPr lang="en-US" b="1" i="0" u="none" strike="noStrike" dirty="0">
              <a:effectLst/>
              <a:latin typeface="Inter"/>
            </a:endParaRPr>
          </a:p>
        </p:txBody>
      </p:sp>
    </p:spTree>
    <p:extLst>
      <p:ext uri="{BB962C8B-B14F-4D97-AF65-F5344CB8AC3E}">
        <p14:creationId xmlns:p14="http://schemas.microsoft.com/office/powerpoint/2010/main" val="888981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4181FEC-115A-8342-5419-E018986A810E}"/>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D429A86-66F5-B20C-34E8-93A94C4207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C8621130-3489-BC1C-2A49-75833AEC3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8BFFBB56-C0B7-A0F0-FBD6-B66F48E7FC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184C9DA6-A1CC-9F3D-56EA-0FCF7F72E2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7E3AC0E0-D738-77AD-4BEF-09D3B72EA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07117198-B770-48E7-025B-BDFE6E98EBFA}"/>
              </a:ext>
            </a:extLst>
          </p:cNvPr>
          <p:cNvSpPr>
            <a:spLocks noGrp="1"/>
          </p:cNvSpPr>
          <p:nvPr>
            <p:ph type="title"/>
          </p:nvPr>
        </p:nvSpPr>
        <p:spPr>
          <a:xfrm>
            <a:off x="1028699" y="294538"/>
            <a:ext cx="7421963" cy="1033669"/>
          </a:xfrm>
        </p:spPr>
        <p:txBody>
          <a:bodyPr>
            <a:normAutofit/>
          </a:bodyPr>
          <a:lstStyle/>
          <a:p>
            <a:r>
              <a:rPr lang="en-US" sz="3500" u="sng" dirty="0">
                <a:solidFill>
                  <a:srgbClr val="FFFFFF"/>
                </a:solidFill>
              </a:rPr>
              <a:t>Song of Solomon: 5:2-8</a:t>
            </a:r>
          </a:p>
        </p:txBody>
      </p:sp>
      <p:sp>
        <p:nvSpPr>
          <p:cNvPr id="3" name="Content Placeholder 2">
            <a:extLst>
              <a:ext uri="{FF2B5EF4-FFF2-40B4-BE49-F238E27FC236}">
                <a16:creationId xmlns:a16="http://schemas.microsoft.com/office/drawing/2014/main" id="{CD643F47-468A-7A2F-62A7-2883DAE30CC4}"/>
              </a:ext>
            </a:extLst>
          </p:cNvPr>
          <p:cNvSpPr>
            <a:spLocks noGrp="1"/>
          </p:cNvSpPr>
          <p:nvPr>
            <p:ph idx="1"/>
          </p:nvPr>
        </p:nvSpPr>
        <p:spPr>
          <a:xfrm>
            <a:off x="194044" y="1710813"/>
            <a:ext cx="8799485" cy="5002503"/>
          </a:xfrm>
        </p:spPr>
        <p:txBody>
          <a:bodyPr anchor="ctr">
            <a:normAutofit fontScale="77500" lnSpcReduction="20000"/>
          </a:bodyPr>
          <a:lstStyle/>
          <a:p>
            <a:pPr marL="0" indent="0" algn="l">
              <a:buNone/>
            </a:pPr>
            <a:r>
              <a:rPr lang="en-US" b="1" i="0" u="none" strike="noStrike" dirty="0">
                <a:effectLst/>
                <a:latin typeface="Inter"/>
              </a:rPr>
              <a:t>2 </a:t>
            </a:r>
            <a:r>
              <a:rPr lang="en-US" b="1" i="0" u="none" strike="noStrike" dirty="0">
                <a:solidFill>
                  <a:schemeClr val="accent1"/>
                </a:solidFill>
                <a:effectLst/>
                <a:latin typeface="Inter"/>
              </a:rPr>
              <a:t>I sleep</a:t>
            </a:r>
            <a:r>
              <a:rPr lang="en-US" b="1" i="0" u="none" strike="noStrike" dirty="0">
                <a:effectLst/>
                <a:latin typeface="Inter"/>
              </a:rPr>
              <a:t>, but my heart is awake; </a:t>
            </a:r>
            <a:r>
              <a:rPr lang="en-US" b="1" i="1" u="none" strike="noStrike" dirty="0">
                <a:effectLst/>
                <a:latin typeface="Inter"/>
              </a:rPr>
              <a:t>It</a:t>
            </a:r>
            <a:r>
              <a:rPr lang="en-US" b="1" i="0" u="none" strike="noStrike" dirty="0">
                <a:effectLst/>
                <a:latin typeface="Inter"/>
              </a:rPr>
              <a:t>  </a:t>
            </a:r>
            <a:r>
              <a:rPr lang="en-US" b="1" i="1" u="none" strike="noStrike" dirty="0">
                <a:effectLst/>
                <a:latin typeface="Inter"/>
              </a:rPr>
              <a:t>is</a:t>
            </a:r>
            <a:r>
              <a:rPr lang="en-US" b="1" i="0" u="none" strike="noStrike" dirty="0">
                <a:effectLst/>
                <a:latin typeface="Inter"/>
              </a:rPr>
              <a:t> the voice of my beloved! He knocks, </a:t>
            </a:r>
            <a:r>
              <a:rPr lang="en-US" b="1" i="1" u="none" strike="noStrike" dirty="0">
                <a:effectLst/>
                <a:latin typeface="Inter"/>
              </a:rPr>
              <a:t>saying,</a:t>
            </a:r>
            <a:r>
              <a:rPr lang="en-US" b="1" dirty="0">
                <a:latin typeface="Inter"/>
              </a:rPr>
              <a:t> </a:t>
            </a:r>
            <a:r>
              <a:rPr lang="en-US" b="1" i="0" u="none" strike="noStrike" dirty="0">
                <a:effectLst/>
                <a:latin typeface="Inter"/>
              </a:rPr>
              <a:t>“</a:t>
            </a:r>
            <a:r>
              <a:rPr lang="en-US" b="1" i="0" u="none" strike="noStrike" dirty="0">
                <a:solidFill>
                  <a:schemeClr val="accent1"/>
                </a:solidFill>
                <a:effectLst/>
                <a:latin typeface="Inter"/>
              </a:rPr>
              <a:t>Open for me</a:t>
            </a:r>
            <a:r>
              <a:rPr lang="en-US" b="1" i="0" u="none" strike="noStrike" dirty="0">
                <a:effectLst/>
                <a:latin typeface="Inter"/>
              </a:rPr>
              <a:t>, </a:t>
            </a:r>
            <a:r>
              <a:rPr lang="en-US" b="1" i="0" u="sng" strike="noStrike" dirty="0">
                <a:effectLst/>
                <a:latin typeface="Inter"/>
              </a:rPr>
              <a:t>my sister, my love, My dove, my perfect one</a:t>
            </a:r>
            <a:r>
              <a:rPr lang="en-US" b="1" i="0" u="none" strike="noStrike" dirty="0">
                <a:effectLst/>
                <a:latin typeface="Inter"/>
              </a:rPr>
              <a:t>; For my head is covered with dew, My locks with the drops of the night.”</a:t>
            </a:r>
          </a:p>
          <a:p>
            <a:pPr marL="0" indent="0" algn="l">
              <a:buNone/>
            </a:pPr>
            <a:r>
              <a:rPr lang="en-US" b="1" i="0" u="none" strike="noStrike" dirty="0">
                <a:effectLst/>
                <a:latin typeface="Inter"/>
              </a:rPr>
              <a:t>3 I have taken off my robe; How can I put it on </a:t>
            </a:r>
            <a:r>
              <a:rPr lang="en-US" b="1" i="1" u="none" strike="noStrike" dirty="0">
                <a:effectLst/>
                <a:latin typeface="Inter"/>
              </a:rPr>
              <a:t>again?</a:t>
            </a:r>
            <a:r>
              <a:rPr lang="en-US" b="1" dirty="0">
                <a:latin typeface="Inter"/>
              </a:rPr>
              <a:t> </a:t>
            </a:r>
            <a:r>
              <a:rPr lang="en-US" b="1" i="0" u="none" strike="noStrike" dirty="0">
                <a:effectLst/>
                <a:latin typeface="Inter"/>
              </a:rPr>
              <a:t>I have washed my feet; How can I defile them?</a:t>
            </a:r>
          </a:p>
          <a:p>
            <a:pPr marL="0" indent="0" algn="l">
              <a:buNone/>
            </a:pPr>
            <a:r>
              <a:rPr lang="en-US" b="1" i="0" u="none" strike="noStrike" dirty="0">
                <a:effectLst/>
                <a:latin typeface="Inter"/>
              </a:rPr>
              <a:t>4 My beloved put his hand By the latch </a:t>
            </a:r>
            <a:r>
              <a:rPr lang="en-US" b="1" i="1" u="none" strike="noStrike" dirty="0">
                <a:effectLst/>
                <a:latin typeface="Inter"/>
              </a:rPr>
              <a:t>of</a:t>
            </a:r>
            <a:r>
              <a:rPr lang="en-US" b="1" i="0" u="none" strike="noStrike" dirty="0">
                <a:effectLst/>
                <a:latin typeface="Inter"/>
              </a:rPr>
              <a:t>  </a:t>
            </a:r>
            <a:r>
              <a:rPr lang="en-US" b="1" i="1" u="none" strike="noStrike" dirty="0">
                <a:effectLst/>
                <a:latin typeface="Inter"/>
              </a:rPr>
              <a:t>the</a:t>
            </a:r>
            <a:r>
              <a:rPr lang="en-US" b="1" i="0" u="none" strike="noStrike" dirty="0">
                <a:effectLst/>
                <a:latin typeface="Inter"/>
              </a:rPr>
              <a:t>  </a:t>
            </a:r>
            <a:r>
              <a:rPr lang="en-US" b="1" i="1" u="none" strike="noStrike" dirty="0">
                <a:effectLst/>
                <a:latin typeface="Inter"/>
              </a:rPr>
              <a:t>door,</a:t>
            </a:r>
            <a:r>
              <a:rPr lang="en-US" b="1" dirty="0">
                <a:latin typeface="Inter"/>
              </a:rPr>
              <a:t> </a:t>
            </a:r>
            <a:r>
              <a:rPr lang="en-US" b="1" i="0" u="none" strike="noStrike" dirty="0">
                <a:solidFill>
                  <a:schemeClr val="accent1"/>
                </a:solidFill>
                <a:effectLst/>
                <a:latin typeface="Inter"/>
              </a:rPr>
              <a:t>And my heart yearned for him.</a:t>
            </a:r>
          </a:p>
          <a:p>
            <a:pPr marL="0" indent="0" algn="l">
              <a:buNone/>
            </a:pPr>
            <a:r>
              <a:rPr lang="en-US" b="1" i="0" u="none" strike="noStrike" dirty="0">
                <a:effectLst/>
                <a:latin typeface="Inter"/>
              </a:rPr>
              <a:t>5 </a:t>
            </a:r>
            <a:r>
              <a:rPr lang="en-US" b="1" i="0" u="none" strike="noStrike" dirty="0">
                <a:solidFill>
                  <a:schemeClr val="accent1"/>
                </a:solidFill>
                <a:effectLst/>
                <a:latin typeface="Inter"/>
              </a:rPr>
              <a:t>I arose to open </a:t>
            </a:r>
            <a:r>
              <a:rPr lang="en-US" b="1" i="0" u="none" strike="noStrike" dirty="0">
                <a:effectLst/>
                <a:latin typeface="Inter"/>
              </a:rPr>
              <a:t>for my beloved, And my hands dripped </a:t>
            </a:r>
            <a:r>
              <a:rPr lang="en-US" b="1" i="1" u="none" strike="noStrike" dirty="0">
                <a:effectLst/>
                <a:latin typeface="Inter"/>
              </a:rPr>
              <a:t>with</a:t>
            </a:r>
            <a:r>
              <a:rPr lang="en-US" b="1" i="0" u="none" strike="noStrike" dirty="0">
                <a:effectLst/>
                <a:latin typeface="Inter"/>
              </a:rPr>
              <a:t> myrrh, My fingers with liquid myrrh, On the handles of the lock.</a:t>
            </a:r>
          </a:p>
          <a:p>
            <a:pPr marL="0" indent="0" algn="l">
              <a:buNone/>
            </a:pPr>
            <a:r>
              <a:rPr lang="en-US" b="1" i="0" u="none" strike="noStrike" dirty="0">
                <a:effectLst/>
                <a:latin typeface="Inter"/>
              </a:rPr>
              <a:t>6 I opened for my beloved, </a:t>
            </a:r>
            <a:r>
              <a:rPr lang="en-US" b="1" i="0" u="none" strike="noStrike" dirty="0">
                <a:solidFill>
                  <a:schemeClr val="accent1"/>
                </a:solidFill>
                <a:effectLst/>
                <a:latin typeface="Inter"/>
              </a:rPr>
              <a:t>But my beloved had turned away </a:t>
            </a:r>
            <a:r>
              <a:rPr lang="en-US" b="1" i="1" u="none" strike="noStrike" dirty="0">
                <a:solidFill>
                  <a:schemeClr val="accent1"/>
                </a:solidFill>
                <a:effectLst/>
                <a:latin typeface="Inter"/>
              </a:rPr>
              <a:t>and</a:t>
            </a:r>
            <a:r>
              <a:rPr lang="en-US" b="1" i="0" u="none" strike="noStrike" dirty="0">
                <a:solidFill>
                  <a:schemeClr val="accent1"/>
                </a:solidFill>
                <a:effectLst/>
                <a:latin typeface="Inter"/>
              </a:rPr>
              <a:t> was gone</a:t>
            </a:r>
            <a:r>
              <a:rPr lang="en-US" b="1" i="0" u="none" strike="noStrike" dirty="0">
                <a:effectLst/>
                <a:latin typeface="Inter"/>
              </a:rPr>
              <a:t>. My heart leaped up when he spoke. I sought him, </a:t>
            </a:r>
            <a:r>
              <a:rPr lang="en-US" b="1" i="0" u="none" strike="noStrike" dirty="0">
                <a:solidFill>
                  <a:schemeClr val="accent1"/>
                </a:solidFill>
                <a:effectLst/>
                <a:latin typeface="Inter"/>
              </a:rPr>
              <a:t>but I could not find him</a:t>
            </a:r>
            <a:r>
              <a:rPr lang="en-US" b="1" i="0" u="none" strike="noStrike" dirty="0">
                <a:effectLst/>
                <a:latin typeface="Inter"/>
              </a:rPr>
              <a:t>; I called him, but he gave me no answer.</a:t>
            </a:r>
          </a:p>
          <a:p>
            <a:pPr marL="0" indent="0" algn="l">
              <a:buNone/>
            </a:pPr>
            <a:r>
              <a:rPr lang="en-US" b="1" i="0" u="none" strike="noStrike" dirty="0">
                <a:effectLst/>
                <a:latin typeface="Inter"/>
              </a:rPr>
              <a:t>7 </a:t>
            </a:r>
            <a:r>
              <a:rPr lang="en-US" b="1" i="0" u="none" strike="noStrike" dirty="0">
                <a:solidFill>
                  <a:schemeClr val="accent1"/>
                </a:solidFill>
                <a:effectLst/>
                <a:latin typeface="Inter"/>
              </a:rPr>
              <a:t>The watchmen </a:t>
            </a:r>
            <a:r>
              <a:rPr lang="en-US" b="1" i="0" u="none" strike="noStrike" dirty="0">
                <a:effectLst/>
                <a:latin typeface="Inter"/>
              </a:rPr>
              <a:t>who went about the city found me. They struck me, they wounded me; The keepers of the walls Took my veil away from me.</a:t>
            </a:r>
          </a:p>
          <a:p>
            <a:pPr marL="0" indent="0" algn="l">
              <a:buNone/>
            </a:pPr>
            <a:r>
              <a:rPr lang="en-US" b="1" i="0" u="none" strike="noStrike" dirty="0">
                <a:effectLst/>
                <a:latin typeface="Inter"/>
              </a:rPr>
              <a:t>8 </a:t>
            </a:r>
            <a:r>
              <a:rPr lang="en-US" b="1" i="0" u="none" strike="noStrike" dirty="0">
                <a:solidFill>
                  <a:schemeClr val="accent1"/>
                </a:solidFill>
                <a:effectLst/>
                <a:latin typeface="Inter"/>
              </a:rPr>
              <a:t>I charge you, O daughters of Jerusalem</a:t>
            </a:r>
            <a:r>
              <a:rPr lang="en-US" b="1" i="0" u="none" strike="noStrike" dirty="0">
                <a:effectLst/>
                <a:latin typeface="Inter"/>
              </a:rPr>
              <a:t>, If you find my beloved, That you tell him I </a:t>
            </a:r>
            <a:r>
              <a:rPr lang="en-US" b="1" i="1" u="none" strike="noStrike" dirty="0">
                <a:effectLst/>
                <a:latin typeface="Inter"/>
              </a:rPr>
              <a:t>am</a:t>
            </a:r>
            <a:r>
              <a:rPr lang="en-US" b="1" i="0" u="none" strike="noStrike" dirty="0">
                <a:effectLst/>
                <a:latin typeface="Inter"/>
              </a:rPr>
              <a:t> lovesick!</a:t>
            </a:r>
          </a:p>
          <a:p>
            <a:pPr marL="0" indent="0" algn="l">
              <a:buNone/>
            </a:pPr>
            <a:endParaRPr lang="en-US" b="1" i="0" u="none" strike="noStrike" dirty="0">
              <a:effectLst/>
              <a:latin typeface="Inter"/>
            </a:endParaRPr>
          </a:p>
        </p:txBody>
      </p:sp>
    </p:spTree>
    <p:extLst>
      <p:ext uri="{BB962C8B-B14F-4D97-AF65-F5344CB8AC3E}">
        <p14:creationId xmlns:p14="http://schemas.microsoft.com/office/powerpoint/2010/main" val="274643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4181FEC-115A-8342-5419-E018986A810E}"/>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D429A86-66F5-B20C-34E8-93A94C4207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C8621130-3489-BC1C-2A49-75833AEC3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8BFFBB56-C0B7-A0F0-FBD6-B66F48E7FC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184C9DA6-A1CC-9F3D-56EA-0FCF7F72E2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7E3AC0E0-D738-77AD-4BEF-09D3B72EA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07117198-B770-48E7-025B-BDFE6E98EBFA}"/>
              </a:ext>
            </a:extLst>
          </p:cNvPr>
          <p:cNvSpPr>
            <a:spLocks noGrp="1"/>
          </p:cNvSpPr>
          <p:nvPr>
            <p:ph type="title"/>
          </p:nvPr>
        </p:nvSpPr>
        <p:spPr>
          <a:xfrm>
            <a:off x="1028699" y="294538"/>
            <a:ext cx="7421963" cy="1033669"/>
          </a:xfrm>
        </p:spPr>
        <p:txBody>
          <a:bodyPr>
            <a:normAutofit/>
          </a:bodyPr>
          <a:lstStyle/>
          <a:p>
            <a:r>
              <a:rPr lang="en-US" sz="3500" u="sng" dirty="0">
                <a:solidFill>
                  <a:srgbClr val="FFFFFF"/>
                </a:solidFill>
              </a:rPr>
              <a:t>Song of Solomon: 5:2-8</a:t>
            </a:r>
          </a:p>
        </p:txBody>
      </p:sp>
      <p:sp>
        <p:nvSpPr>
          <p:cNvPr id="3" name="Content Placeholder 2">
            <a:extLst>
              <a:ext uri="{FF2B5EF4-FFF2-40B4-BE49-F238E27FC236}">
                <a16:creationId xmlns:a16="http://schemas.microsoft.com/office/drawing/2014/main" id="{CD643F47-468A-7A2F-62A7-2883DAE30CC4}"/>
              </a:ext>
            </a:extLst>
          </p:cNvPr>
          <p:cNvSpPr>
            <a:spLocks noGrp="1"/>
          </p:cNvSpPr>
          <p:nvPr>
            <p:ph idx="1"/>
          </p:nvPr>
        </p:nvSpPr>
        <p:spPr>
          <a:xfrm>
            <a:off x="194044" y="1710813"/>
            <a:ext cx="8799485" cy="5002503"/>
          </a:xfrm>
        </p:spPr>
        <p:txBody>
          <a:bodyPr anchor="ctr">
            <a:normAutofit/>
          </a:bodyPr>
          <a:lstStyle/>
          <a:p>
            <a:pPr marL="0" indent="0">
              <a:buNone/>
            </a:pPr>
            <a:r>
              <a:rPr lang="en-US" sz="2200" i="1" dirty="0">
                <a:effectLst/>
                <a:latin typeface="Calibri" panose="020F0502020204030204" pitchFamily="34" charset="0"/>
                <a:cs typeface="Calibri" panose="020F0502020204030204" pitchFamily="34" charset="0"/>
              </a:rPr>
              <a:t>	The </a:t>
            </a:r>
            <a:r>
              <a:rPr lang="en-US" sz="2200" i="1" dirty="0" err="1">
                <a:effectLst/>
                <a:latin typeface="Calibri" panose="020F0502020204030204" pitchFamily="34" charset="0"/>
                <a:cs typeface="Calibri" panose="020F0502020204030204" pitchFamily="34" charset="0"/>
              </a:rPr>
              <a:t>Shulammite</a:t>
            </a:r>
            <a:r>
              <a:rPr lang="en-US" sz="2200" i="1" dirty="0">
                <a:effectLst/>
                <a:latin typeface="Calibri" panose="020F0502020204030204" pitchFamily="34" charset="0"/>
                <a:cs typeface="Calibri" panose="020F0502020204030204" pitchFamily="34" charset="0"/>
              </a:rPr>
              <a:t> dreams of her lover, but he is not there. She hears his voice. The description is exactly that of a dream. She thinks of the inconvenience of getting up. Everything seems real but when she gets up, filled with ecstasy at the thought of seeing her loved one, there is no one. </a:t>
            </a:r>
            <a:r>
              <a:rPr lang="en-US" sz="2200" i="1" dirty="0">
                <a:effectLst/>
                <a:highlight>
                  <a:srgbClr val="FFFF00"/>
                </a:highlight>
                <a:latin typeface="Calibri" panose="020F0502020204030204" pitchFamily="34" charset="0"/>
                <a:cs typeface="Calibri" panose="020F0502020204030204" pitchFamily="34" charset="0"/>
              </a:rPr>
              <a:t>Some have this lover to be Solomon</a:t>
            </a:r>
            <a:r>
              <a:rPr lang="en-US" sz="2200" i="1" dirty="0">
                <a:effectLst/>
                <a:latin typeface="Calibri" panose="020F0502020204030204" pitchFamily="34" charset="0"/>
                <a:cs typeface="Calibri" panose="020F0502020204030204" pitchFamily="34" charset="0"/>
              </a:rPr>
              <a:t>. He comes asking to be let into his bride’s bedroom, but when she does not readily open to him, he leaves. The course of true love is not running smoothly. </a:t>
            </a:r>
            <a:r>
              <a:rPr lang="en-US" sz="2200" i="1" dirty="0">
                <a:effectLst/>
                <a:highlight>
                  <a:srgbClr val="FFFF00"/>
                </a:highlight>
                <a:latin typeface="Calibri" panose="020F0502020204030204" pitchFamily="34" charset="0"/>
                <a:cs typeface="Calibri" panose="020F0502020204030204" pitchFamily="34" charset="0"/>
              </a:rPr>
              <a:t>But this interpretation just does not seem to fit She goes out searching the streets</a:t>
            </a:r>
            <a:r>
              <a:rPr lang="en-US" sz="2200" i="1" dirty="0">
                <a:highlight>
                  <a:srgbClr val="FFFF00"/>
                </a:highlight>
                <a:latin typeface="Calibri" panose="020F0502020204030204" pitchFamily="34" charset="0"/>
                <a:cs typeface="Calibri" panose="020F0502020204030204" pitchFamily="34" charset="0"/>
              </a:rPr>
              <a:t> –</a:t>
            </a:r>
            <a:r>
              <a:rPr lang="en-US" sz="2200" dirty="0">
                <a:highlight>
                  <a:srgbClr val="FFFF00"/>
                </a:highlight>
                <a:latin typeface="Calibri" panose="020F0502020204030204" pitchFamily="34" charset="0"/>
                <a:cs typeface="Calibri" panose="020F0502020204030204" pitchFamily="34" charset="0"/>
              </a:rPr>
              <a:t> </a:t>
            </a:r>
            <a:r>
              <a:rPr lang="en-US" sz="2200" i="1" dirty="0">
                <a:effectLst/>
                <a:highlight>
                  <a:srgbClr val="FFFF00"/>
                </a:highlight>
                <a:latin typeface="Calibri" panose="020F0502020204030204" pitchFamily="34" charset="0"/>
                <a:cs typeface="Calibri" panose="020F0502020204030204" pitchFamily="34" charset="0"/>
              </a:rPr>
              <a:t>for Solomon? </a:t>
            </a:r>
            <a:r>
              <a:rPr lang="en-US" sz="2200" i="1" dirty="0">
                <a:effectLst/>
                <a:latin typeface="Calibri" panose="020F0502020204030204" pitchFamily="34" charset="0"/>
                <a:cs typeface="Calibri" panose="020F0502020204030204" pitchFamily="34" charset="0"/>
              </a:rPr>
              <a:t>She asks the watchmen if they have seen</a:t>
            </a:r>
            <a:r>
              <a:rPr lang="en-US" sz="2200" dirty="0">
                <a:effectLst/>
                <a:latin typeface="Calibri" panose="020F0502020204030204" pitchFamily="34" charset="0"/>
                <a:cs typeface="Calibri" panose="020F0502020204030204" pitchFamily="34" charset="0"/>
              </a:rPr>
              <a:t>- </a:t>
            </a:r>
            <a:r>
              <a:rPr lang="en-US" sz="2200" i="1" dirty="0">
                <a:effectLst/>
                <a:latin typeface="Calibri" panose="020F0502020204030204" pitchFamily="34" charset="0"/>
                <a:cs typeface="Calibri" panose="020F0502020204030204" pitchFamily="34" charset="0"/>
              </a:rPr>
              <a:t>Solomon? The watchmen slap her, apparently having no idea that she has any connection with Solomon. They take her mantle from her, cruelly teasing her, but she does not find her lover. The refrain of 5:8 is a little different this time. This time she adjures the daughters of Jerusalem that if they find her beloved to tell him that she is faint from love. </a:t>
            </a:r>
            <a:r>
              <a:rPr lang="en-US" sz="2200" i="1" dirty="0">
                <a:effectLst/>
                <a:highlight>
                  <a:srgbClr val="FFFF00"/>
                </a:highlight>
                <a:latin typeface="Calibri" panose="020F0502020204030204" pitchFamily="34" charset="0"/>
                <a:cs typeface="Calibri" panose="020F0502020204030204" pitchFamily="34" charset="0"/>
              </a:rPr>
              <a:t>The context here demands the idea that she loves him very much, but she cannot express her love to him, she cannot enjoy the love she has for him. She is lovesick</a:t>
            </a:r>
            <a:r>
              <a:rPr lang="en-US" sz="2200" i="1" dirty="0">
                <a:effectLst/>
                <a:latin typeface="Calibri" panose="020F0502020204030204" pitchFamily="34" charset="0"/>
                <a:cs typeface="Calibri" panose="020F0502020204030204" pitchFamily="34" charset="0"/>
              </a:rPr>
              <a:t>. </a:t>
            </a:r>
            <a:r>
              <a:rPr lang="en-US" sz="2200" b="1" i="1" dirty="0">
                <a:solidFill>
                  <a:schemeClr val="accent1"/>
                </a:solidFill>
                <a:effectLst/>
                <a:latin typeface="Calibri" panose="020F0502020204030204" pitchFamily="34" charset="0"/>
                <a:cs typeface="Calibri" panose="020F0502020204030204" pitchFamily="34" charset="0"/>
              </a:rPr>
              <a:t>(Bob &amp; Sandra Waldron)</a:t>
            </a:r>
            <a:endParaRPr lang="en-US" sz="2200" b="1" dirty="0">
              <a:solidFill>
                <a:schemeClr val="accent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85148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4181FEC-115A-8342-5419-E018986A810E}"/>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D429A86-66F5-B20C-34E8-93A94C4207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C8621130-3489-BC1C-2A49-75833AEC3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8BFFBB56-C0B7-A0F0-FBD6-B66F48E7FC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184C9DA6-A1CC-9F3D-56EA-0FCF7F72E2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7E3AC0E0-D738-77AD-4BEF-09D3B72EA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07117198-B770-48E7-025B-BDFE6E98EBFA}"/>
              </a:ext>
            </a:extLst>
          </p:cNvPr>
          <p:cNvSpPr>
            <a:spLocks noGrp="1"/>
          </p:cNvSpPr>
          <p:nvPr>
            <p:ph type="title"/>
          </p:nvPr>
        </p:nvSpPr>
        <p:spPr>
          <a:xfrm>
            <a:off x="1028699" y="294538"/>
            <a:ext cx="7421963" cy="1033669"/>
          </a:xfrm>
        </p:spPr>
        <p:txBody>
          <a:bodyPr>
            <a:normAutofit/>
          </a:bodyPr>
          <a:lstStyle/>
          <a:p>
            <a:r>
              <a:rPr lang="en-US" sz="3500" u="sng" dirty="0">
                <a:solidFill>
                  <a:srgbClr val="FFFFFF"/>
                </a:solidFill>
              </a:rPr>
              <a:t>Song of Solomon: 5:9-16a</a:t>
            </a:r>
          </a:p>
        </p:txBody>
      </p:sp>
      <p:sp>
        <p:nvSpPr>
          <p:cNvPr id="3" name="Content Placeholder 2">
            <a:extLst>
              <a:ext uri="{FF2B5EF4-FFF2-40B4-BE49-F238E27FC236}">
                <a16:creationId xmlns:a16="http://schemas.microsoft.com/office/drawing/2014/main" id="{CD643F47-468A-7A2F-62A7-2883DAE30CC4}"/>
              </a:ext>
            </a:extLst>
          </p:cNvPr>
          <p:cNvSpPr>
            <a:spLocks noGrp="1"/>
          </p:cNvSpPr>
          <p:nvPr>
            <p:ph idx="1"/>
          </p:nvPr>
        </p:nvSpPr>
        <p:spPr>
          <a:xfrm>
            <a:off x="101600" y="1590742"/>
            <a:ext cx="8799485" cy="5267258"/>
          </a:xfrm>
        </p:spPr>
        <p:txBody>
          <a:bodyPr anchor="ctr">
            <a:noAutofit/>
          </a:bodyPr>
          <a:lstStyle/>
          <a:p>
            <a:pPr marL="0" indent="0" algn="l">
              <a:buNone/>
            </a:pPr>
            <a:r>
              <a:rPr lang="en-US" sz="2100" b="1" i="0" u="none" strike="noStrike" dirty="0">
                <a:effectLst/>
                <a:latin typeface="Calibri" panose="020F0502020204030204" pitchFamily="34" charset="0"/>
                <a:cs typeface="Calibri" panose="020F0502020204030204" pitchFamily="34" charset="0"/>
              </a:rPr>
              <a:t>9 </a:t>
            </a:r>
            <a:r>
              <a:rPr lang="en-US" sz="2100" b="1" i="0" u="none" strike="noStrike" dirty="0">
                <a:solidFill>
                  <a:schemeClr val="accent1"/>
                </a:solidFill>
                <a:effectLst/>
                <a:latin typeface="Calibri" panose="020F0502020204030204" pitchFamily="34" charset="0"/>
                <a:cs typeface="Calibri" panose="020F0502020204030204" pitchFamily="34" charset="0"/>
              </a:rPr>
              <a:t>What </a:t>
            </a:r>
            <a:r>
              <a:rPr lang="en-US" sz="2100" b="1" i="1" u="none" strike="noStrike" dirty="0">
                <a:solidFill>
                  <a:schemeClr val="accent1"/>
                </a:solidFill>
                <a:effectLst/>
                <a:latin typeface="Calibri" panose="020F0502020204030204" pitchFamily="34" charset="0"/>
                <a:cs typeface="Calibri" panose="020F0502020204030204" pitchFamily="34" charset="0"/>
              </a:rPr>
              <a:t>is</a:t>
            </a:r>
            <a:r>
              <a:rPr lang="en-US" sz="2100" b="1" i="0" u="none" strike="noStrike" dirty="0">
                <a:solidFill>
                  <a:schemeClr val="accent1"/>
                </a:solidFill>
                <a:effectLst/>
                <a:latin typeface="Calibri" panose="020F0502020204030204" pitchFamily="34" charset="0"/>
                <a:cs typeface="Calibri" panose="020F0502020204030204" pitchFamily="34" charset="0"/>
              </a:rPr>
              <a:t> your beloved More than </a:t>
            </a:r>
            <a:r>
              <a:rPr lang="en-US" sz="2100" b="1" i="1" u="none" strike="noStrike" dirty="0">
                <a:solidFill>
                  <a:schemeClr val="accent1"/>
                </a:solidFill>
                <a:effectLst/>
                <a:latin typeface="Calibri" panose="020F0502020204030204" pitchFamily="34" charset="0"/>
                <a:cs typeface="Calibri" panose="020F0502020204030204" pitchFamily="34" charset="0"/>
              </a:rPr>
              <a:t>another</a:t>
            </a:r>
            <a:r>
              <a:rPr lang="en-US" sz="2100" b="1" i="0" u="none" strike="noStrike" dirty="0">
                <a:solidFill>
                  <a:schemeClr val="accent1"/>
                </a:solidFill>
                <a:effectLst/>
                <a:latin typeface="Calibri" panose="020F0502020204030204" pitchFamily="34" charset="0"/>
                <a:cs typeface="Calibri" panose="020F0502020204030204" pitchFamily="34" charset="0"/>
              </a:rPr>
              <a:t> beloved</a:t>
            </a:r>
            <a:r>
              <a:rPr lang="en-US" sz="2100" b="1" i="0" u="none" strike="noStrike" dirty="0">
                <a:effectLst/>
                <a:latin typeface="Calibri" panose="020F0502020204030204" pitchFamily="34" charset="0"/>
                <a:cs typeface="Calibri" panose="020F0502020204030204" pitchFamily="34" charset="0"/>
              </a:rPr>
              <a:t>, O fairest among women? What </a:t>
            </a:r>
            <a:r>
              <a:rPr lang="en-US" sz="2100" b="1" i="1" u="none" strike="noStrike" dirty="0">
                <a:effectLst/>
                <a:latin typeface="Calibri" panose="020F0502020204030204" pitchFamily="34" charset="0"/>
                <a:cs typeface="Calibri" panose="020F0502020204030204" pitchFamily="34" charset="0"/>
              </a:rPr>
              <a:t>is</a:t>
            </a:r>
            <a:r>
              <a:rPr lang="en-US" sz="2100" b="1" i="0" u="none" strike="noStrike" dirty="0">
                <a:effectLst/>
                <a:latin typeface="Calibri" panose="020F0502020204030204" pitchFamily="34" charset="0"/>
                <a:cs typeface="Calibri" panose="020F0502020204030204" pitchFamily="34" charset="0"/>
              </a:rPr>
              <a:t> your beloved More than </a:t>
            </a:r>
            <a:r>
              <a:rPr lang="en-US" sz="2100" b="1" i="1" u="none" strike="noStrike" dirty="0">
                <a:effectLst/>
                <a:latin typeface="Calibri" panose="020F0502020204030204" pitchFamily="34" charset="0"/>
                <a:cs typeface="Calibri" panose="020F0502020204030204" pitchFamily="34" charset="0"/>
              </a:rPr>
              <a:t>another</a:t>
            </a:r>
            <a:r>
              <a:rPr lang="en-US" sz="2100" b="1" i="0" u="none" strike="noStrike" dirty="0">
                <a:effectLst/>
                <a:latin typeface="Calibri" panose="020F0502020204030204" pitchFamily="34" charset="0"/>
                <a:cs typeface="Calibri" panose="020F0502020204030204" pitchFamily="34" charset="0"/>
              </a:rPr>
              <a:t> beloved, That you so charge us?</a:t>
            </a:r>
          </a:p>
          <a:p>
            <a:pPr marL="0" indent="0" algn="l">
              <a:buNone/>
            </a:pPr>
            <a:r>
              <a:rPr lang="en-US" sz="2100" b="1" i="0" u="none" strike="noStrike" dirty="0">
                <a:effectLst/>
                <a:latin typeface="Calibri" panose="020F0502020204030204" pitchFamily="34" charset="0"/>
                <a:cs typeface="Calibri" panose="020F0502020204030204" pitchFamily="34" charset="0"/>
              </a:rPr>
              <a:t>10 My beloved </a:t>
            </a:r>
            <a:r>
              <a:rPr lang="en-US" sz="2100" b="1" i="1" u="none" strike="noStrike" dirty="0">
                <a:effectLst/>
                <a:latin typeface="Calibri" panose="020F0502020204030204" pitchFamily="34" charset="0"/>
                <a:cs typeface="Calibri" panose="020F0502020204030204" pitchFamily="34" charset="0"/>
              </a:rPr>
              <a:t>is</a:t>
            </a:r>
            <a:r>
              <a:rPr lang="en-US" sz="2100" b="1" i="0" u="none" strike="noStrike" dirty="0">
                <a:effectLst/>
                <a:latin typeface="Calibri" panose="020F0502020204030204" pitchFamily="34" charset="0"/>
                <a:cs typeface="Calibri" panose="020F0502020204030204" pitchFamily="34" charset="0"/>
              </a:rPr>
              <a:t> </a:t>
            </a:r>
            <a:r>
              <a:rPr lang="en-US" sz="2100" b="1" i="0" u="none" strike="noStrike" dirty="0">
                <a:solidFill>
                  <a:schemeClr val="accent1"/>
                </a:solidFill>
                <a:effectLst/>
                <a:latin typeface="Calibri" panose="020F0502020204030204" pitchFamily="34" charset="0"/>
                <a:cs typeface="Calibri" panose="020F0502020204030204" pitchFamily="34" charset="0"/>
              </a:rPr>
              <a:t>white and ruddy</a:t>
            </a:r>
            <a:r>
              <a:rPr lang="en-US" sz="2100" b="1" i="0" u="none" strike="noStrike" dirty="0">
                <a:effectLst/>
                <a:latin typeface="Calibri" panose="020F0502020204030204" pitchFamily="34" charset="0"/>
                <a:cs typeface="Calibri" panose="020F0502020204030204" pitchFamily="34" charset="0"/>
              </a:rPr>
              <a:t>, Chief among ten thousand.</a:t>
            </a:r>
          </a:p>
          <a:p>
            <a:pPr marL="0" indent="0" algn="l">
              <a:buNone/>
            </a:pPr>
            <a:r>
              <a:rPr lang="en-US" sz="2100" b="1" i="0" u="none" strike="noStrike" dirty="0">
                <a:effectLst/>
                <a:latin typeface="Calibri" panose="020F0502020204030204" pitchFamily="34" charset="0"/>
                <a:cs typeface="Calibri" panose="020F0502020204030204" pitchFamily="34" charset="0"/>
              </a:rPr>
              <a:t>11 His </a:t>
            </a:r>
            <a:r>
              <a:rPr lang="en-US" sz="2100" b="1" i="0" u="none" strike="noStrike" dirty="0">
                <a:solidFill>
                  <a:schemeClr val="accent1"/>
                </a:solidFill>
                <a:effectLst/>
                <a:latin typeface="Calibri" panose="020F0502020204030204" pitchFamily="34" charset="0"/>
                <a:cs typeface="Calibri" panose="020F0502020204030204" pitchFamily="34" charset="0"/>
              </a:rPr>
              <a:t>head</a:t>
            </a:r>
            <a:r>
              <a:rPr lang="en-US" sz="2100" b="1" i="0" u="none" strike="noStrike" dirty="0">
                <a:effectLst/>
                <a:latin typeface="Calibri" panose="020F0502020204030204" pitchFamily="34" charset="0"/>
                <a:cs typeface="Calibri" panose="020F0502020204030204" pitchFamily="34" charset="0"/>
              </a:rPr>
              <a:t> </a:t>
            </a:r>
            <a:r>
              <a:rPr lang="en-US" sz="2100" b="1" i="1" u="none" strike="noStrike" dirty="0">
                <a:effectLst/>
                <a:latin typeface="Calibri" panose="020F0502020204030204" pitchFamily="34" charset="0"/>
                <a:cs typeface="Calibri" panose="020F0502020204030204" pitchFamily="34" charset="0"/>
              </a:rPr>
              <a:t>is</a:t>
            </a:r>
            <a:r>
              <a:rPr lang="en-US" sz="2100" b="1" i="0" u="none" strike="noStrike" dirty="0">
                <a:effectLst/>
                <a:latin typeface="Calibri" panose="020F0502020204030204" pitchFamily="34" charset="0"/>
                <a:cs typeface="Calibri" panose="020F0502020204030204" pitchFamily="34" charset="0"/>
              </a:rPr>
              <a:t>  </a:t>
            </a:r>
            <a:r>
              <a:rPr lang="en-US" sz="2100" b="1" i="1" u="none" strike="noStrike" dirty="0">
                <a:effectLst/>
                <a:latin typeface="Calibri" panose="020F0502020204030204" pitchFamily="34" charset="0"/>
                <a:cs typeface="Calibri" panose="020F0502020204030204" pitchFamily="34" charset="0"/>
              </a:rPr>
              <a:t>like</a:t>
            </a:r>
            <a:r>
              <a:rPr lang="en-US" sz="2100" b="1" i="0" u="none" strike="noStrike" dirty="0">
                <a:effectLst/>
                <a:latin typeface="Calibri" panose="020F0502020204030204" pitchFamily="34" charset="0"/>
                <a:cs typeface="Calibri" panose="020F0502020204030204" pitchFamily="34" charset="0"/>
              </a:rPr>
              <a:t> the finest gold; His locks </a:t>
            </a:r>
            <a:r>
              <a:rPr lang="en-US" sz="2100" b="1" i="1" u="none" strike="noStrike" dirty="0">
                <a:effectLst/>
                <a:latin typeface="Calibri" panose="020F0502020204030204" pitchFamily="34" charset="0"/>
                <a:cs typeface="Calibri" panose="020F0502020204030204" pitchFamily="34" charset="0"/>
              </a:rPr>
              <a:t>are</a:t>
            </a:r>
            <a:r>
              <a:rPr lang="en-US" sz="2100" b="1" i="0" u="none" strike="noStrike" dirty="0">
                <a:effectLst/>
                <a:latin typeface="Calibri" panose="020F0502020204030204" pitchFamily="34" charset="0"/>
                <a:cs typeface="Calibri" panose="020F0502020204030204" pitchFamily="34" charset="0"/>
              </a:rPr>
              <a:t> wavy, </a:t>
            </a:r>
            <a:r>
              <a:rPr lang="en-US" sz="2100" b="1" i="1" u="none" strike="noStrike" dirty="0">
                <a:effectLst/>
                <a:latin typeface="Calibri" panose="020F0502020204030204" pitchFamily="34" charset="0"/>
                <a:cs typeface="Calibri" panose="020F0502020204030204" pitchFamily="34" charset="0"/>
              </a:rPr>
              <a:t>And</a:t>
            </a:r>
            <a:r>
              <a:rPr lang="en-US" sz="2100" b="1" i="0" u="none" strike="noStrike" dirty="0">
                <a:effectLst/>
                <a:latin typeface="Calibri" panose="020F0502020204030204" pitchFamily="34" charset="0"/>
                <a:cs typeface="Calibri" panose="020F0502020204030204" pitchFamily="34" charset="0"/>
              </a:rPr>
              <a:t> black as a raven.</a:t>
            </a:r>
          </a:p>
          <a:p>
            <a:pPr marL="0" indent="0" algn="l">
              <a:buNone/>
            </a:pPr>
            <a:r>
              <a:rPr lang="en-US" sz="2100" b="1" i="0" u="none" strike="noStrike" dirty="0">
                <a:effectLst/>
                <a:latin typeface="Calibri" panose="020F0502020204030204" pitchFamily="34" charset="0"/>
                <a:cs typeface="Calibri" panose="020F0502020204030204" pitchFamily="34" charset="0"/>
              </a:rPr>
              <a:t>12 His </a:t>
            </a:r>
            <a:r>
              <a:rPr lang="en-US" sz="2100" b="1" i="0" u="none" strike="noStrike" dirty="0">
                <a:solidFill>
                  <a:schemeClr val="accent1"/>
                </a:solidFill>
                <a:effectLst/>
                <a:latin typeface="Calibri" panose="020F0502020204030204" pitchFamily="34" charset="0"/>
                <a:cs typeface="Calibri" panose="020F0502020204030204" pitchFamily="34" charset="0"/>
              </a:rPr>
              <a:t>eyes</a:t>
            </a:r>
            <a:r>
              <a:rPr lang="en-US" sz="2100" b="1" i="0" u="none" strike="noStrike" dirty="0">
                <a:effectLst/>
                <a:latin typeface="Calibri" panose="020F0502020204030204" pitchFamily="34" charset="0"/>
                <a:cs typeface="Calibri" panose="020F0502020204030204" pitchFamily="34" charset="0"/>
              </a:rPr>
              <a:t> </a:t>
            </a:r>
            <a:r>
              <a:rPr lang="en-US" sz="2100" b="1" i="1" u="none" strike="noStrike" dirty="0">
                <a:effectLst/>
                <a:latin typeface="Calibri" panose="020F0502020204030204" pitchFamily="34" charset="0"/>
                <a:cs typeface="Calibri" panose="020F0502020204030204" pitchFamily="34" charset="0"/>
              </a:rPr>
              <a:t>are</a:t>
            </a:r>
            <a:r>
              <a:rPr lang="en-US" sz="2100" b="1" i="0" u="none" strike="noStrike" dirty="0">
                <a:effectLst/>
                <a:latin typeface="Calibri" panose="020F0502020204030204" pitchFamily="34" charset="0"/>
                <a:cs typeface="Calibri" panose="020F0502020204030204" pitchFamily="34" charset="0"/>
              </a:rPr>
              <a:t> like doves by the rivers of waters, washed with milk, </a:t>
            </a:r>
            <a:r>
              <a:rPr lang="en-US" sz="2100" b="1" i="1" dirty="0">
                <a:latin typeface="Calibri" panose="020F0502020204030204" pitchFamily="34" charset="0"/>
                <a:cs typeface="Calibri" panose="020F0502020204030204" pitchFamily="34" charset="0"/>
              </a:rPr>
              <a:t>a</a:t>
            </a:r>
            <a:r>
              <a:rPr lang="en-US" sz="2100" b="1" i="1" u="none" strike="noStrike" dirty="0">
                <a:effectLst/>
                <a:latin typeface="Calibri" panose="020F0502020204030204" pitchFamily="34" charset="0"/>
                <a:cs typeface="Calibri" panose="020F0502020204030204" pitchFamily="34" charset="0"/>
              </a:rPr>
              <a:t>nd</a:t>
            </a:r>
            <a:r>
              <a:rPr lang="en-US" sz="2100" b="1" i="0" u="none" strike="noStrike" dirty="0">
                <a:effectLst/>
                <a:latin typeface="Calibri" panose="020F0502020204030204" pitchFamily="34" charset="0"/>
                <a:cs typeface="Calibri" panose="020F0502020204030204" pitchFamily="34" charset="0"/>
              </a:rPr>
              <a:t> fitly set.</a:t>
            </a:r>
          </a:p>
          <a:p>
            <a:pPr marL="0" indent="0" algn="l">
              <a:buNone/>
            </a:pPr>
            <a:r>
              <a:rPr lang="en-US" sz="2100" b="1" i="0" u="none" strike="noStrike" dirty="0">
                <a:effectLst/>
                <a:latin typeface="Calibri" panose="020F0502020204030204" pitchFamily="34" charset="0"/>
                <a:cs typeface="Calibri" panose="020F0502020204030204" pitchFamily="34" charset="0"/>
              </a:rPr>
              <a:t>13 His </a:t>
            </a:r>
            <a:r>
              <a:rPr lang="en-US" sz="2100" b="1" i="0" u="none" strike="noStrike" dirty="0">
                <a:solidFill>
                  <a:schemeClr val="accent1"/>
                </a:solidFill>
                <a:effectLst/>
                <a:latin typeface="Calibri" panose="020F0502020204030204" pitchFamily="34" charset="0"/>
                <a:cs typeface="Calibri" panose="020F0502020204030204" pitchFamily="34" charset="0"/>
              </a:rPr>
              <a:t>cheeks</a:t>
            </a:r>
            <a:r>
              <a:rPr lang="en-US" sz="2100" b="1" i="0" u="none" strike="noStrike" dirty="0">
                <a:effectLst/>
                <a:latin typeface="Calibri" panose="020F0502020204030204" pitchFamily="34" charset="0"/>
                <a:cs typeface="Calibri" panose="020F0502020204030204" pitchFamily="34" charset="0"/>
              </a:rPr>
              <a:t> </a:t>
            </a:r>
            <a:r>
              <a:rPr lang="en-US" sz="2100" b="1" i="1" u="none" strike="noStrike" dirty="0">
                <a:effectLst/>
                <a:latin typeface="Calibri" panose="020F0502020204030204" pitchFamily="34" charset="0"/>
                <a:cs typeface="Calibri" panose="020F0502020204030204" pitchFamily="34" charset="0"/>
              </a:rPr>
              <a:t>are</a:t>
            </a:r>
            <a:r>
              <a:rPr lang="en-US" sz="2100" b="1" i="0" u="none" strike="noStrike" dirty="0">
                <a:effectLst/>
                <a:latin typeface="Calibri" panose="020F0502020204030204" pitchFamily="34" charset="0"/>
                <a:cs typeface="Calibri" panose="020F0502020204030204" pitchFamily="34" charset="0"/>
              </a:rPr>
              <a:t> like a bed of spices, Banks of scented herbs. His </a:t>
            </a:r>
            <a:r>
              <a:rPr lang="en-US" sz="2100" b="1" i="0" u="none" strike="noStrike" dirty="0">
                <a:solidFill>
                  <a:schemeClr val="accent1"/>
                </a:solidFill>
                <a:effectLst/>
                <a:latin typeface="Calibri" panose="020F0502020204030204" pitchFamily="34" charset="0"/>
                <a:cs typeface="Calibri" panose="020F0502020204030204" pitchFamily="34" charset="0"/>
              </a:rPr>
              <a:t>lips</a:t>
            </a:r>
            <a:r>
              <a:rPr lang="en-US" sz="2100" b="1" i="0" u="none" strike="noStrike" dirty="0">
                <a:effectLst/>
                <a:latin typeface="Calibri" panose="020F0502020204030204" pitchFamily="34" charset="0"/>
                <a:cs typeface="Calibri" panose="020F0502020204030204" pitchFamily="34" charset="0"/>
              </a:rPr>
              <a:t> </a:t>
            </a:r>
            <a:r>
              <a:rPr lang="en-US" sz="2100" b="1" i="1" u="none" strike="noStrike" dirty="0">
                <a:effectLst/>
                <a:latin typeface="Calibri" panose="020F0502020204030204" pitchFamily="34" charset="0"/>
                <a:cs typeface="Calibri" panose="020F0502020204030204" pitchFamily="34" charset="0"/>
              </a:rPr>
              <a:t>are</a:t>
            </a:r>
            <a:r>
              <a:rPr lang="en-US" sz="2100" b="1" i="0" u="none" strike="noStrike" dirty="0">
                <a:effectLst/>
                <a:latin typeface="Calibri" panose="020F0502020204030204" pitchFamily="34" charset="0"/>
                <a:cs typeface="Calibri" panose="020F0502020204030204" pitchFamily="34" charset="0"/>
              </a:rPr>
              <a:t> lilies, Dripping liquid myrrh.</a:t>
            </a:r>
          </a:p>
          <a:p>
            <a:pPr marL="0" indent="0" algn="l">
              <a:buNone/>
            </a:pPr>
            <a:r>
              <a:rPr lang="en-US" sz="2100" b="1" i="0" u="none" strike="noStrike" dirty="0">
                <a:effectLst/>
                <a:latin typeface="Calibri" panose="020F0502020204030204" pitchFamily="34" charset="0"/>
                <a:cs typeface="Calibri" panose="020F0502020204030204" pitchFamily="34" charset="0"/>
              </a:rPr>
              <a:t>14 His </a:t>
            </a:r>
            <a:r>
              <a:rPr lang="en-US" sz="2100" b="1" i="0" u="none" strike="noStrike" dirty="0">
                <a:solidFill>
                  <a:schemeClr val="accent1"/>
                </a:solidFill>
                <a:effectLst/>
                <a:latin typeface="Calibri" panose="020F0502020204030204" pitchFamily="34" charset="0"/>
                <a:cs typeface="Calibri" panose="020F0502020204030204" pitchFamily="34" charset="0"/>
              </a:rPr>
              <a:t>hands</a:t>
            </a:r>
            <a:r>
              <a:rPr lang="en-US" sz="2100" b="1" i="0" u="none" strike="noStrike" dirty="0">
                <a:effectLst/>
                <a:latin typeface="Calibri" panose="020F0502020204030204" pitchFamily="34" charset="0"/>
                <a:cs typeface="Calibri" panose="020F0502020204030204" pitchFamily="34" charset="0"/>
              </a:rPr>
              <a:t> </a:t>
            </a:r>
            <a:r>
              <a:rPr lang="en-US" sz="2100" b="1" i="1" u="none" strike="noStrike" dirty="0">
                <a:effectLst/>
                <a:latin typeface="Calibri" panose="020F0502020204030204" pitchFamily="34" charset="0"/>
                <a:cs typeface="Calibri" panose="020F0502020204030204" pitchFamily="34" charset="0"/>
              </a:rPr>
              <a:t>are</a:t>
            </a:r>
            <a:r>
              <a:rPr lang="en-US" sz="2100" b="1" i="0" u="none" strike="noStrike" dirty="0">
                <a:effectLst/>
                <a:latin typeface="Calibri" panose="020F0502020204030204" pitchFamily="34" charset="0"/>
                <a:cs typeface="Calibri" panose="020F0502020204030204" pitchFamily="34" charset="0"/>
              </a:rPr>
              <a:t> rods of gold Set with beryl. His </a:t>
            </a:r>
            <a:r>
              <a:rPr lang="en-US" sz="2100" b="1" i="0" u="none" strike="noStrike" dirty="0">
                <a:solidFill>
                  <a:schemeClr val="accent1"/>
                </a:solidFill>
                <a:effectLst/>
                <a:latin typeface="Calibri" panose="020F0502020204030204" pitchFamily="34" charset="0"/>
                <a:cs typeface="Calibri" panose="020F0502020204030204" pitchFamily="34" charset="0"/>
              </a:rPr>
              <a:t>body</a:t>
            </a:r>
            <a:r>
              <a:rPr lang="en-US" sz="2100" b="1" i="0" u="none" strike="noStrike" dirty="0">
                <a:effectLst/>
                <a:latin typeface="Calibri" panose="020F0502020204030204" pitchFamily="34" charset="0"/>
                <a:cs typeface="Calibri" panose="020F0502020204030204" pitchFamily="34" charset="0"/>
              </a:rPr>
              <a:t> </a:t>
            </a:r>
            <a:r>
              <a:rPr lang="en-US" sz="2100" b="1" i="1" u="none" strike="noStrike" dirty="0">
                <a:effectLst/>
                <a:latin typeface="Calibri" panose="020F0502020204030204" pitchFamily="34" charset="0"/>
                <a:cs typeface="Calibri" panose="020F0502020204030204" pitchFamily="34" charset="0"/>
              </a:rPr>
              <a:t>is</a:t>
            </a:r>
            <a:r>
              <a:rPr lang="en-US" sz="2100" b="1" i="0" u="none" strike="noStrike" dirty="0">
                <a:effectLst/>
                <a:latin typeface="Calibri" panose="020F0502020204030204" pitchFamily="34" charset="0"/>
                <a:cs typeface="Calibri" panose="020F0502020204030204" pitchFamily="34" charset="0"/>
              </a:rPr>
              <a:t> carved ivory Inlaid </a:t>
            </a:r>
            <a:r>
              <a:rPr lang="en-US" sz="2100" b="1" i="1" u="none" strike="noStrike" dirty="0">
                <a:effectLst/>
                <a:latin typeface="Calibri" panose="020F0502020204030204" pitchFamily="34" charset="0"/>
                <a:cs typeface="Calibri" panose="020F0502020204030204" pitchFamily="34" charset="0"/>
              </a:rPr>
              <a:t>with</a:t>
            </a:r>
            <a:r>
              <a:rPr lang="en-US" sz="2100" b="1" i="0" u="none" strike="noStrike" dirty="0">
                <a:effectLst/>
                <a:latin typeface="Calibri" panose="020F0502020204030204" pitchFamily="34" charset="0"/>
                <a:cs typeface="Calibri" panose="020F0502020204030204" pitchFamily="34" charset="0"/>
              </a:rPr>
              <a:t> sapphires.</a:t>
            </a:r>
          </a:p>
          <a:p>
            <a:pPr marL="0" indent="0" algn="l">
              <a:buNone/>
            </a:pPr>
            <a:r>
              <a:rPr lang="en-US" sz="2100" b="1" i="0" u="none" strike="noStrike" dirty="0">
                <a:effectLst/>
                <a:latin typeface="Calibri" panose="020F0502020204030204" pitchFamily="34" charset="0"/>
                <a:cs typeface="Calibri" panose="020F0502020204030204" pitchFamily="34" charset="0"/>
              </a:rPr>
              <a:t>15 His </a:t>
            </a:r>
            <a:r>
              <a:rPr lang="en-US" sz="2100" b="1" i="0" u="none" strike="noStrike" dirty="0">
                <a:solidFill>
                  <a:schemeClr val="accent1"/>
                </a:solidFill>
                <a:effectLst/>
                <a:latin typeface="Calibri" panose="020F0502020204030204" pitchFamily="34" charset="0"/>
                <a:cs typeface="Calibri" panose="020F0502020204030204" pitchFamily="34" charset="0"/>
              </a:rPr>
              <a:t>legs</a:t>
            </a:r>
            <a:r>
              <a:rPr lang="en-US" sz="2100" b="1" i="0" u="none" strike="noStrike" dirty="0">
                <a:effectLst/>
                <a:latin typeface="Calibri" panose="020F0502020204030204" pitchFamily="34" charset="0"/>
                <a:cs typeface="Calibri" panose="020F0502020204030204" pitchFamily="34" charset="0"/>
              </a:rPr>
              <a:t> </a:t>
            </a:r>
            <a:r>
              <a:rPr lang="en-US" sz="2100" b="1" i="1" u="none" strike="noStrike" dirty="0">
                <a:effectLst/>
                <a:latin typeface="Calibri" panose="020F0502020204030204" pitchFamily="34" charset="0"/>
                <a:cs typeface="Calibri" panose="020F0502020204030204" pitchFamily="34" charset="0"/>
              </a:rPr>
              <a:t>are</a:t>
            </a:r>
            <a:r>
              <a:rPr lang="en-US" sz="2100" b="1" i="0" u="none" strike="noStrike" dirty="0">
                <a:effectLst/>
                <a:latin typeface="Calibri" panose="020F0502020204030204" pitchFamily="34" charset="0"/>
                <a:cs typeface="Calibri" panose="020F0502020204030204" pitchFamily="34" charset="0"/>
              </a:rPr>
              <a:t> pillars of marble Set on bases of fine gold. His </a:t>
            </a:r>
            <a:r>
              <a:rPr lang="en-US" sz="2100" b="1" i="0" u="none" strike="noStrike" dirty="0">
                <a:solidFill>
                  <a:schemeClr val="accent1"/>
                </a:solidFill>
                <a:effectLst/>
                <a:latin typeface="Calibri" panose="020F0502020204030204" pitchFamily="34" charset="0"/>
                <a:cs typeface="Calibri" panose="020F0502020204030204" pitchFamily="34" charset="0"/>
              </a:rPr>
              <a:t>countenance</a:t>
            </a:r>
            <a:r>
              <a:rPr lang="en-US" sz="2100" b="1" i="0" u="none" strike="noStrike" dirty="0">
                <a:effectLst/>
                <a:latin typeface="Calibri" panose="020F0502020204030204" pitchFamily="34" charset="0"/>
                <a:cs typeface="Calibri" panose="020F0502020204030204" pitchFamily="34" charset="0"/>
              </a:rPr>
              <a:t> </a:t>
            </a:r>
            <a:r>
              <a:rPr lang="en-US" sz="2100" b="1" i="1" u="none" strike="noStrike" dirty="0">
                <a:effectLst/>
                <a:latin typeface="Calibri" panose="020F0502020204030204" pitchFamily="34" charset="0"/>
                <a:cs typeface="Calibri" panose="020F0502020204030204" pitchFamily="34" charset="0"/>
              </a:rPr>
              <a:t>is</a:t>
            </a:r>
            <a:r>
              <a:rPr lang="en-US" sz="2100" b="1" i="0" u="none" strike="noStrike" dirty="0">
                <a:effectLst/>
                <a:latin typeface="Calibri" panose="020F0502020204030204" pitchFamily="34" charset="0"/>
                <a:cs typeface="Calibri" panose="020F0502020204030204" pitchFamily="34" charset="0"/>
              </a:rPr>
              <a:t> like Lebanon, Excellent as the cedars.</a:t>
            </a:r>
          </a:p>
          <a:p>
            <a:pPr marL="0" indent="0" algn="l">
              <a:buNone/>
            </a:pPr>
            <a:r>
              <a:rPr lang="en-US" sz="2100" b="1" i="0" u="none" strike="noStrike" dirty="0">
                <a:effectLst/>
                <a:latin typeface="Calibri" panose="020F0502020204030204" pitchFamily="34" charset="0"/>
                <a:cs typeface="Calibri" panose="020F0502020204030204" pitchFamily="34" charset="0"/>
              </a:rPr>
              <a:t>16 His </a:t>
            </a:r>
            <a:r>
              <a:rPr lang="en-US" sz="2100" b="1" i="0" u="none" strike="noStrike" dirty="0">
                <a:solidFill>
                  <a:schemeClr val="accent1"/>
                </a:solidFill>
                <a:effectLst/>
                <a:latin typeface="Calibri" panose="020F0502020204030204" pitchFamily="34" charset="0"/>
                <a:cs typeface="Calibri" panose="020F0502020204030204" pitchFamily="34" charset="0"/>
              </a:rPr>
              <a:t>mouth</a:t>
            </a:r>
            <a:r>
              <a:rPr lang="en-US" sz="2100" b="1" i="0" u="none" strike="noStrike" dirty="0">
                <a:effectLst/>
                <a:latin typeface="Calibri" panose="020F0502020204030204" pitchFamily="34" charset="0"/>
                <a:cs typeface="Calibri" panose="020F0502020204030204" pitchFamily="34" charset="0"/>
              </a:rPr>
              <a:t> </a:t>
            </a:r>
            <a:r>
              <a:rPr lang="en-US" sz="2100" b="1" i="1" u="none" strike="noStrike" dirty="0">
                <a:effectLst/>
                <a:latin typeface="Calibri" panose="020F0502020204030204" pitchFamily="34" charset="0"/>
                <a:cs typeface="Calibri" panose="020F0502020204030204" pitchFamily="34" charset="0"/>
              </a:rPr>
              <a:t>is</a:t>
            </a:r>
            <a:r>
              <a:rPr lang="en-US" sz="2100" b="1" i="0" u="none" strike="noStrike" dirty="0">
                <a:effectLst/>
                <a:latin typeface="Calibri" panose="020F0502020204030204" pitchFamily="34" charset="0"/>
                <a:cs typeface="Calibri" panose="020F0502020204030204" pitchFamily="34" charset="0"/>
              </a:rPr>
              <a:t> most sweet, Yes, he </a:t>
            </a:r>
            <a:r>
              <a:rPr lang="en-US" sz="2100" b="1" i="1" u="none" strike="noStrike" dirty="0">
                <a:effectLst/>
                <a:latin typeface="Calibri" panose="020F0502020204030204" pitchFamily="34" charset="0"/>
                <a:cs typeface="Calibri" panose="020F0502020204030204" pitchFamily="34" charset="0"/>
              </a:rPr>
              <a:t>is</a:t>
            </a:r>
            <a:r>
              <a:rPr lang="en-US" sz="2100" b="1" i="0" u="none" strike="noStrike" dirty="0">
                <a:effectLst/>
                <a:latin typeface="Calibri" panose="020F0502020204030204" pitchFamily="34" charset="0"/>
                <a:cs typeface="Calibri" panose="020F0502020204030204" pitchFamily="34" charset="0"/>
              </a:rPr>
              <a:t> altogether lovely. This </a:t>
            </a:r>
            <a:r>
              <a:rPr lang="en-US" sz="2100" b="1" i="1" u="none" strike="noStrike" dirty="0">
                <a:effectLst/>
                <a:latin typeface="Calibri" panose="020F0502020204030204" pitchFamily="34" charset="0"/>
                <a:cs typeface="Calibri" panose="020F0502020204030204" pitchFamily="34" charset="0"/>
              </a:rPr>
              <a:t>is</a:t>
            </a:r>
            <a:r>
              <a:rPr lang="en-US" sz="2100" b="1" i="0" u="none" strike="noStrike" dirty="0">
                <a:effectLst/>
                <a:latin typeface="Calibri" panose="020F0502020204030204" pitchFamily="34" charset="0"/>
                <a:cs typeface="Calibri" panose="020F0502020204030204" pitchFamily="34" charset="0"/>
              </a:rPr>
              <a:t> my beloved, And this </a:t>
            </a:r>
            <a:r>
              <a:rPr lang="en-US" sz="2100" b="1" i="1" u="none" strike="noStrike" dirty="0">
                <a:effectLst/>
                <a:latin typeface="Calibri" panose="020F0502020204030204" pitchFamily="34" charset="0"/>
                <a:cs typeface="Calibri" panose="020F0502020204030204" pitchFamily="34" charset="0"/>
              </a:rPr>
              <a:t>is</a:t>
            </a:r>
            <a:r>
              <a:rPr lang="en-US" sz="2100" b="1" i="0" u="none" strike="noStrike" dirty="0">
                <a:effectLst/>
                <a:latin typeface="Calibri" panose="020F0502020204030204" pitchFamily="34" charset="0"/>
                <a:cs typeface="Calibri" panose="020F0502020204030204" pitchFamily="34" charset="0"/>
              </a:rPr>
              <a:t> my friend, O daughters of Jerusalem!</a:t>
            </a:r>
          </a:p>
        </p:txBody>
      </p:sp>
    </p:spTree>
    <p:extLst>
      <p:ext uri="{BB962C8B-B14F-4D97-AF65-F5344CB8AC3E}">
        <p14:creationId xmlns:p14="http://schemas.microsoft.com/office/powerpoint/2010/main" val="59487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4181FEC-115A-8342-5419-E018986A810E}"/>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D429A86-66F5-B20C-34E8-93A94C4207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C8621130-3489-BC1C-2A49-75833AEC3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8BFFBB56-C0B7-A0F0-FBD6-B66F48E7FC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184C9DA6-A1CC-9F3D-56EA-0FCF7F72E2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7E3AC0E0-D738-77AD-4BEF-09D3B72EA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07117198-B770-48E7-025B-BDFE6E98EBFA}"/>
              </a:ext>
            </a:extLst>
          </p:cNvPr>
          <p:cNvSpPr>
            <a:spLocks noGrp="1"/>
          </p:cNvSpPr>
          <p:nvPr>
            <p:ph type="title"/>
          </p:nvPr>
        </p:nvSpPr>
        <p:spPr>
          <a:xfrm>
            <a:off x="1028699" y="294538"/>
            <a:ext cx="7421963" cy="1033669"/>
          </a:xfrm>
        </p:spPr>
        <p:txBody>
          <a:bodyPr>
            <a:normAutofit/>
          </a:bodyPr>
          <a:lstStyle/>
          <a:p>
            <a:r>
              <a:rPr lang="en-US" sz="3500" u="sng" dirty="0">
                <a:solidFill>
                  <a:srgbClr val="FFFFFF"/>
                </a:solidFill>
              </a:rPr>
              <a:t>Song of Solomon: 5:16b-6:3</a:t>
            </a:r>
          </a:p>
        </p:txBody>
      </p:sp>
      <p:sp>
        <p:nvSpPr>
          <p:cNvPr id="3" name="Content Placeholder 2">
            <a:extLst>
              <a:ext uri="{FF2B5EF4-FFF2-40B4-BE49-F238E27FC236}">
                <a16:creationId xmlns:a16="http://schemas.microsoft.com/office/drawing/2014/main" id="{CD643F47-468A-7A2F-62A7-2883DAE30CC4}"/>
              </a:ext>
            </a:extLst>
          </p:cNvPr>
          <p:cNvSpPr>
            <a:spLocks noGrp="1"/>
          </p:cNvSpPr>
          <p:nvPr>
            <p:ph idx="1"/>
          </p:nvPr>
        </p:nvSpPr>
        <p:spPr>
          <a:xfrm>
            <a:off x="344513" y="1710813"/>
            <a:ext cx="8494688" cy="4852649"/>
          </a:xfrm>
        </p:spPr>
        <p:txBody>
          <a:bodyPr anchor="ctr">
            <a:normAutofit/>
          </a:bodyPr>
          <a:lstStyle/>
          <a:p>
            <a:pPr marL="0" indent="0" algn="l">
              <a:buNone/>
            </a:pPr>
            <a:r>
              <a:rPr lang="en-US" b="1" i="0" u="none" strike="noStrike" dirty="0">
                <a:effectLst/>
                <a:latin typeface="Inter"/>
              </a:rPr>
              <a:t>16 His mouth </a:t>
            </a:r>
            <a:r>
              <a:rPr lang="en-US" b="1" i="1" u="none" strike="noStrike" dirty="0">
                <a:effectLst/>
                <a:latin typeface="Inter"/>
              </a:rPr>
              <a:t>is</a:t>
            </a:r>
            <a:r>
              <a:rPr lang="en-US" b="1" i="0" u="none" strike="noStrike" dirty="0">
                <a:effectLst/>
                <a:latin typeface="Inter"/>
              </a:rPr>
              <a:t> most sweet, Yes, he </a:t>
            </a:r>
            <a:r>
              <a:rPr lang="en-US" b="1" i="1" u="none" strike="noStrike" dirty="0">
                <a:effectLst/>
                <a:latin typeface="Inter"/>
              </a:rPr>
              <a:t>is</a:t>
            </a:r>
            <a:r>
              <a:rPr lang="en-US" b="1" i="0" u="none" strike="noStrike" dirty="0">
                <a:effectLst/>
                <a:latin typeface="Inter"/>
              </a:rPr>
              <a:t> altogether lovely. This </a:t>
            </a:r>
            <a:r>
              <a:rPr lang="en-US" b="1" i="1" u="none" strike="noStrike" dirty="0">
                <a:effectLst/>
                <a:latin typeface="Inter"/>
              </a:rPr>
              <a:t>is</a:t>
            </a:r>
            <a:r>
              <a:rPr lang="en-US" b="1" i="0" u="none" strike="noStrike" dirty="0">
                <a:effectLst/>
                <a:latin typeface="Inter"/>
              </a:rPr>
              <a:t> my </a:t>
            </a:r>
            <a:r>
              <a:rPr lang="en-US" b="1" i="0" u="none" strike="noStrike" dirty="0">
                <a:solidFill>
                  <a:schemeClr val="accent1"/>
                </a:solidFill>
                <a:effectLst/>
                <a:latin typeface="Inter"/>
              </a:rPr>
              <a:t>beloved</a:t>
            </a:r>
            <a:r>
              <a:rPr lang="en-US" b="1" i="0" u="none" strike="noStrike" dirty="0">
                <a:effectLst/>
                <a:latin typeface="Inter"/>
              </a:rPr>
              <a:t>, And this </a:t>
            </a:r>
            <a:r>
              <a:rPr lang="en-US" b="1" i="1" u="none" strike="noStrike" dirty="0">
                <a:effectLst/>
                <a:latin typeface="Inter"/>
              </a:rPr>
              <a:t>is</a:t>
            </a:r>
            <a:r>
              <a:rPr lang="en-US" b="1" i="0" u="none" strike="noStrike" dirty="0">
                <a:effectLst/>
                <a:latin typeface="Inter"/>
              </a:rPr>
              <a:t> my </a:t>
            </a:r>
            <a:r>
              <a:rPr lang="en-US" b="1" i="0" u="none" strike="noStrike" dirty="0">
                <a:solidFill>
                  <a:schemeClr val="accent1"/>
                </a:solidFill>
                <a:effectLst/>
                <a:latin typeface="Inter"/>
              </a:rPr>
              <a:t>friend</a:t>
            </a:r>
            <a:r>
              <a:rPr lang="en-US" b="1" i="0" u="none" strike="noStrike" dirty="0">
                <a:effectLst/>
                <a:latin typeface="Inter"/>
              </a:rPr>
              <a:t>, O daughters of Jerusalem!</a:t>
            </a:r>
          </a:p>
          <a:p>
            <a:pPr marL="0" indent="0" algn="l">
              <a:buNone/>
            </a:pPr>
            <a:r>
              <a:rPr lang="en-US" b="1" i="0" u="none" strike="noStrike" dirty="0">
                <a:effectLst/>
                <a:latin typeface="Inter"/>
              </a:rPr>
              <a:t>1 </a:t>
            </a:r>
            <a:r>
              <a:rPr lang="en-US" b="1" i="0" u="none" strike="noStrike" dirty="0">
                <a:solidFill>
                  <a:schemeClr val="accent1"/>
                </a:solidFill>
                <a:effectLst/>
                <a:latin typeface="Inter"/>
              </a:rPr>
              <a:t>Where </a:t>
            </a:r>
            <a:r>
              <a:rPr lang="en-US" b="1" i="0" u="none" strike="noStrike" dirty="0">
                <a:effectLst/>
                <a:latin typeface="Inter"/>
              </a:rPr>
              <a:t>has your beloved gone, O fairest among women? Where has your beloved turned aside, </a:t>
            </a:r>
            <a:r>
              <a:rPr lang="en-US" b="1" i="0" u="none" strike="noStrike" dirty="0">
                <a:solidFill>
                  <a:schemeClr val="accent1"/>
                </a:solidFill>
                <a:effectLst/>
                <a:latin typeface="Inter"/>
              </a:rPr>
              <a:t>That we may seek him with you</a:t>
            </a:r>
            <a:r>
              <a:rPr lang="en-US" b="1" i="0" u="none" strike="noStrike" dirty="0">
                <a:effectLst/>
                <a:latin typeface="Inter"/>
              </a:rPr>
              <a:t>?</a:t>
            </a:r>
          </a:p>
          <a:p>
            <a:pPr marL="0" indent="0" algn="l">
              <a:buNone/>
            </a:pPr>
            <a:r>
              <a:rPr lang="en-US" b="1" i="0" u="none" strike="noStrike" dirty="0">
                <a:effectLst/>
                <a:latin typeface="Inter"/>
              </a:rPr>
              <a:t>2 My beloved has gone to his garden, To the beds of spices, To feed </a:t>
            </a:r>
            <a:r>
              <a:rPr lang="en-US" b="1" i="1" u="none" strike="noStrike" dirty="0">
                <a:effectLst/>
                <a:latin typeface="Inter"/>
              </a:rPr>
              <a:t>his</a:t>
            </a:r>
            <a:r>
              <a:rPr lang="en-US" b="1" i="0" u="none" strike="noStrike" dirty="0">
                <a:effectLst/>
                <a:latin typeface="Inter"/>
              </a:rPr>
              <a:t>  </a:t>
            </a:r>
            <a:r>
              <a:rPr lang="en-US" b="1" i="1" u="none" strike="noStrike" dirty="0">
                <a:effectLst/>
                <a:latin typeface="Inter"/>
              </a:rPr>
              <a:t>flock</a:t>
            </a:r>
            <a:r>
              <a:rPr lang="en-US" b="1" i="0" u="none" strike="noStrike" dirty="0">
                <a:effectLst/>
                <a:latin typeface="Inter"/>
              </a:rPr>
              <a:t> in the gardens, And to gather lilies.</a:t>
            </a:r>
          </a:p>
          <a:p>
            <a:pPr marL="0" indent="0" algn="l">
              <a:buNone/>
            </a:pPr>
            <a:r>
              <a:rPr lang="en-US" b="1" i="0" u="none" strike="noStrike" dirty="0">
                <a:effectLst/>
                <a:latin typeface="Inter"/>
              </a:rPr>
              <a:t>3 </a:t>
            </a:r>
            <a:r>
              <a:rPr lang="en-US" b="1" i="0" u="none" strike="noStrike" dirty="0">
                <a:solidFill>
                  <a:schemeClr val="accent1"/>
                </a:solidFill>
                <a:effectLst/>
                <a:latin typeface="Inter"/>
              </a:rPr>
              <a:t>I </a:t>
            </a:r>
            <a:r>
              <a:rPr lang="en-US" b="1" i="1" u="none" strike="noStrike" dirty="0">
                <a:solidFill>
                  <a:schemeClr val="accent1"/>
                </a:solidFill>
                <a:effectLst/>
                <a:latin typeface="Inter"/>
              </a:rPr>
              <a:t>am</a:t>
            </a:r>
            <a:r>
              <a:rPr lang="en-US" b="1" i="0" u="none" strike="noStrike" dirty="0">
                <a:solidFill>
                  <a:schemeClr val="accent1"/>
                </a:solidFill>
                <a:effectLst/>
                <a:latin typeface="Inter"/>
              </a:rPr>
              <a:t> my beloved’s, And my beloved </a:t>
            </a:r>
            <a:r>
              <a:rPr lang="en-US" b="1" i="1" u="none" strike="noStrike" dirty="0">
                <a:solidFill>
                  <a:schemeClr val="accent1"/>
                </a:solidFill>
                <a:effectLst/>
                <a:latin typeface="Inter"/>
              </a:rPr>
              <a:t>is</a:t>
            </a:r>
            <a:r>
              <a:rPr lang="en-US" b="1" i="0" u="none" strike="noStrike" dirty="0">
                <a:solidFill>
                  <a:schemeClr val="accent1"/>
                </a:solidFill>
                <a:effectLst/>
                <a:latin typeface="Inter"/>
              </a:rPr>
              <a:t> mine. </a:t>
            </a:r>
            <a:r>
              <a:rPr lang="en-US" b="1" i="0" u="none" strike="noStrike" dirty="0">
                <a:effectLst/>
                <a:latin typeface="Inter"/>
              </a:rPr>
              <a:t>He feeds </a:t>
            </a:r>
            <a:r>
              <a:rPr lang="en-US" b="1" i="1" u="none" strike="noStrike" dirty="0">
                <a:effectLst/>
                <a:latin typeface="Inter"/>
              </a:rPr>
              <a:t>his</a:t>
            </a:r>
            <a:r>
              <a:rPr lang="en-US" b="1" i="0" u="none" strike="noStrike" dirty="0">
                <a:effectLst/>
                <a:latin typeface="Inter"/>
              </a:rPr>
              <a:t>  </a:t>
            </a:r>
            <a:r>
              <a:rPr lang="en-US" b="1" i="1" u="none" strike="noStrike" dirty="0">
                <a:effectLst/>
                <a:latin typeface="Inter"/>
              </a:rPr>
              <a:t>flock</a:t>
            </a:r>
            <a:r>
              <a:rPr lang="en-US" b="1" i="0" u="none" strike="noStrike" dirty="0">
                <a:effectLst/>
                <a:latin typeface="Inter"/>
              </a:rPr>
              <a:t> among the lilies.</a:t>
            </a:r>
          </a:p>
        </p:txBody>
      </p:sp>
    </p:spTree>
    <p:extLst>
      <p:ext uri="{BB962C8B-B14F-4D97-AF65-F5344CB8AC3E}">
        <p14:creationId xmlns:p14="http://schemas.microsoft.com/office/powerpoint/2010/main" val="3153833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4181FEC-115A-8342-5419-E018986A810E}"/>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D429A86-66F5-B20C-34E8-93A94C4207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C8621130-3489-BC1C-2A49-75833AEC3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8BFFBB56-C0B7-A0F0-FBD6-B66F48E7FC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184C9DA6-A1CC-9F3D-56EA-0FCF7F72E2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7E3AC0E0-D738-77AD-4BEF-09D3B72EA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07117198-B770-48E7-025B-BDFE6E98EBFA}"/>
              </a:ext>
            </a:extLst>
          </p:cNvPr>
          <p:cNvSpPr>
            <a:spLocks noGrp="1"/>
          </p:cNvSpPr>
          <p:nvPr>
            <p:ph type="title"/>
          </p:nvPr>
        </p:nvSpPr>
        <p:spPr>
          <a:xfrm>
            <a:off x="1028699" y="294538"/>
            <a:ext cx="7421963" cy="1033669"/>
          </a:xfrm>
        </p:spPr>
        <p:txBody>
          <a:bodyPr>
            <a:normAutofit/>
          </a:bodyPr>
          <a:lstStyle/>
          <a:p>
            <a:r>
              <a:rPr lang="en-US" sz="3500" u="sng" dirty="0">
                <a:solidFill>
                  <a:srgbClr val="FFFFFF"/>
                </a:solidFill>
              </a:rPr>
              <a:t>Song of Solomon: 5:16b-6:3</a:t>
            </a:r>
          </a:p>
        </p:txBody>
      </p:sp>
      <p:sp>
        <p:nvSpPr>
          <p:cNvPr id="3" name="Content Placeholder 2">
            <a:extLst>
              <a:ext uri="{FF2B5EF4-FFF2-40B4-BE49-F238E27FC236}">
                <a16:creationId xmlns:a16="http://schemas.microsoft.com/office/drawing/2014/main" id="{CD643F47-468A-7A2F-62A7-2883DAE30CC4}"/>
              </a:ext>
            </a:extLst>
          </p:cNvPr>
          <p:cNvSpPr>
            <a:spLocks noGrp="1"/>
          </p:cNvSpPr>
          <p:nvPr>
            <p:ph idx="1"/>
          </p:nvPr>
        </p:nvSpPr>
        <p:spPr>
          <a:xfrm>
            <a:off x="344513" y="1710813"/>
            <a:ext cx="8494688" cy="4852649"/>
          </a:xfrm>
        </p:spPr>
        <p:txBody>
          <a:bodyPr anchor="ctr">
            <a:normAutofit fontScale="85000" lnSpcReduction="20000"/>
          </a:bodyPr>
          <a:lstStyle/>
          <a:p>
            <a:pPr marR="0" lvl="0">
              <a:lnSpc>
                <a:spcPct val="107000"/>
              </a:lnSpc>
              <a:spcBef>
                <a:spcPts val="0"/>
              </a:spcBef>
              <a:spcAft>
                <a:spcPts val="0"/>
              </a:spcAft>
            </a:pPr>
            <a:r>
              <a:rPr lang="en-US" b="1" dirty="0">
                <a:effectLst/>
                <a:latin typeface="Calibri" panose="020F0502020204030204" pitchFamily="34" charset="0"/>
                <a:ea typeface="Calibri" panose="020F0502020204030204" pitchFamily="34" charset="0"/>
                <a:cs typeface="Times New Roman" panose="02020603050405020304" pitchFamily="18" charset="0"/>
              </a:rPr>
              <a:t>(CEV, v.2)  </a:t>
            </a:r>
            <a:r>
              <a:rPr lang="en-US" b="1" i="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My darling has gone down to his garden of spices, where he will feed his sheep and gather lilies.</a:t>
            </a:r>
            <a:endParaRPr lang="en-US"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pPr>
            <a:r>
              <a:rPr lang="en-US" b="1" dirty="0">
                <a:effectLst/>
                <a:latin typeface="Calibri" panose="020F0502020204030204" pitchFamily="34" charset="0"/>
                <a:ea typeface="Calibri" panose="020F0502020204030204" pitchFamily="34" charset="0"/>
                <a:cs typeface="Times New Roman" panose="02020603050405020304" pitchFamily="18" charset="0"/>
              </a:rPr>
              <a:t>As </a:t>
            </a:r>
            <a:r>
              <a:rPr lang="en-US" b="1" dirty="0" err="1">
                <a:effectLst/>
                <a:latin typeface="Calibri" panose="020F0502020204030204" pitchFamily="34" charset="0"/>
                <a:ea typeface="Calibri" panose="020F0502020204030204" pitchFamily="34" charset="0"/>
                <a:cs typeface="Times New Roman" panose="02020603050405020304" pitchFamily="18" charset="0"/>
              </a:rPr>
              <a:t>Adeney</a:t>
            </a:r>
            <a:r>
              <a:rPr lang="en-US" b="1" dirty="0">
                <a:effectLst/>
                <a:latin typeface="Calibri" panose="020F0502020204030204" pitchFamily="34" charset="0"/>
                <a:ea typeface="Calibri" panose="020F0502020204030204" pitchFamily="34" charset="0"/>
                <a:cs typeface="Times New Roman" panose="02020603050405020304" pitchFamily="18" charset="0"/>
              </a:rPr>
              <a:t> put it, </a:t>
            </a:r>
            <a:r>
              <a:rPr lang="en-US" b="1" i="1" dirty="0">
                <a:effectLst/>
                <a:latin typeface="Calibri" panose="020F0502020204030204" pitchFamily="34" charset="0"/>
                <a:ea typeface="Calibri" panose="020F0502020204030204" pitchFamily="34" charset="0"/>
                <a:cs typeface="Times New Roman" panose="02020603050405020304" pitchFamily="18" charset="0"/>
              </a:rPr>
              <a:t>“He is away at his work on his far-off farm, feeding his flock and perhaps gathering a posy of flowers for his bride.  He is far away—that sad truth cannot be denied; and yet he is not really lost, for love laughs at time and distance.”</a:t>
            </a:r>
            <a:endParaRPr lang="en-US" b="1" dirty="0">
              <a:effectLst/>
              <a:latin typeface="Calibri" panose="020F0502020204030204" pitchFamily="34" charset="0"/>
              <a:ea typeface="Calibri" panose="020F0502020204030204" pitchFamily="34" charset="0"/>
              <a:cs typeface="Times New Roman" panose="02020603050405020304" pitchFamily="18" charset="0"/>
            </a:endParaRPr>
          </a:p>
          <a:p>
            <a:pPr marR="0" lvl="0">
              <a:lnSpc>
                <a:spcPct val="107000"/>
              </a:lnSpc>
              <a:spcBef>
                <a:spcPts val="0"/>
              </a:spcBef>
              <a:spcAft>
                <a:spcPts val="0"/>
              </a:spcAft>
            </a:pPr>
            <a:r>
              <a:rPr lang="en-US" b="1" dirty="0">
                <a:effectLst/>
                <a:latin typeface="Calibri" panose="020F0502020204030204" pitchFamily="34" charset="0"/>
                <a:ea typeface="Calibri" panose="020F0502020204030204" pitchFamily="34" charset="0"/>
                <a:cs typeface="Times New Roman" panose="02020603050405020304" pitchFamily="18" charset="0"/>
              </a:rPr>
              <a:t>(ESV, v.3) </a:t>
            </a:r>
            <a:r>
              <a:rPr lang="en-US" b="1" i="1"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rPr>
              <a:t> </a:t>
            </a:r>
            <a:r>
              <a:rPr lang="en-US" b="1" i="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I am my beloved's and my beloved is mine; he grazes among the lilies.</a:t>
            </a:r>
          </a:p>
          <a:p>
            <a:pPr>
              <a:lnSpc>
                <a:spcPct val="107000"/>
              </a:lnSpc>
              <a:spcBef>
                <a:spcPts val="0"/>
              </a:spcBef>
            </a:pPr>
            <a:r>
              <a:rPr lang="en-US" b="1" dirty="0">
                <a:effectLst/>
                <a:latin typeface="Calibri" panose="020F0502020204030204" pitchFamily="34" charset="0"/>
                <a:ea typeface="Calibri" panose="020F0502020204030204" pitchFamily="34" charset="0"/>
                <a:cs typeface="Times New Roman" panose="02020603050405020304" pitchFamily="18" charset="0"/>
              </a:rPr>
              <a:t>As said earlier, “feeding” here is not a sexual reference.  </a:t>
            </a:r>
            <a:r>
              <a:rPr lang="en-US" b="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She knows what he is doing (and not doing) because of the mutual loyalty that exists between them</a:t>
            </a:r>
            <a:r>
              <a:rPr lang="en-US" b="1" dirty="0">
                <a:effectLst/>
                <a:latin typeface="Calibri" panose="020F0502020204030204" pitchFamily="34" charset="0"/>
                <a:ea typeface="Calibri" panose="020F0502020204030204" pitchFamily="34" charset="0"/>
                <a:cs typeface="Times New Roman" panose="02020603050405020304" pitchFamily="18" charset="0"/>
              </a:rPr>
              <a:t>!</a:t>
            </a:r>
          </a:p>
          <a:p>
            <a:pPr>
              <a:lnSpc>
                <a:spcPct val="107000"/>
              </a:lnSpc>
              <a:spcBef>
                <a:spcPts val="0"/>
              </a:spcBef>
            </a:pPr>
            <a:r>
              <a:rPr lang="en-US" b="1" i="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I belong to my beloved and he belongs to me </a:t>
            </a:r>
            <a:r>
              <a:rPr lang="en-US" b="1" dirty="0">
                <a:effectLst/>
                <a:latin typeface="Calibri" panose="020F0502020204030204" pitchFamily="34" charset="0"/>
                <a:ea typeface="Calibri" panose="020F0502020204030204" pitchFamily="34" charset="0"/>
                <a:cs typeface="Times New Roman" panose="02020603050405020304" pitchFamily="18" charset="0"/>
              </a:rPr>
              <a:t>(LEB).</a:t>
            </a:r>
          </a:p>
          <a:p>
            <a:pPr>
              <a:lnSpc>
                <a:spcPct val="107000"/>
              </a:lnSpc>
              <a:spcBef>
                <a:spcPts val="0"/>
              </a:spcBef>
              <a:spcAft>
                <a:spcPts val="800"/>
              </a:spcAft>
            </a:pPr>
            <a:r>
              <a:rPr lang="en-US" b="1" u="sng" dirty="0">
                <a:effectLst/>
                <a:latin typeface="Calibri" panose="020F0502020204030204" pitchFamily="34" charset="0"/>
                <a:ea typeface="Calibri" panose="020F0502020204030204" pitchFamily="34" charset="0"/>
                <a:cs typeface="Times New Roman" panose="02020603050405020304" pitchFamily="18" charset="0"/>
              </a:rPr>
              <a:t>This</a:t>
            </a:r>
            <a:r>
              <a:rPr lang="en-US" b="1" dirty="0">
                <a:effectLst/>
                <a:latin typeface="Calibri" panose="020F0502020204030204" pitchFamily="34" charset="0"/>
                <a:ea typeface="Calibri" panose="020F0502020204030204" pitchFamily="34" charset="0"/>
                <a:cs typeface="Times New Roman" panose="02020603050405020304" pitchFamily="18" charset="0"/>
              </a:rPr>
              <a:t> God given arrangement is KEY to happiness and fulfillment</a:t>
            </a:r>
            <a:r>
              <a:rPr lang="en-US"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  [Cf. 7:10].</a:t>
            </a:r>
          </a:p>
        </p:txBody>
      </p:sp>
    </p:spTree>
    <p:extLst>
      <p:ext uri="{BB962C8B-B14F-4D97-AF65-F5344CB8AC3E}">
        <p14:creationId xmlns:p14="http://schemas.microsoft.com/office/powerpoint/2010/main" val="202466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4181FEC-115A-8342-5419-E018986A810E}"/>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D429A86-66F5-B20C-34E8-93A94C4207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C8621130-3489-BC1C-2A49-75833AEC3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8BFFBB56-C0B7-A0F0-FBD6-B66F48E7FC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184C9DA6-A1CC-9F3D-56EA-0FCF7F72E2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7E3AC0E0-D738-77AD-4BEF-09D3B72EA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07117198-B770-48E7-025B-BDFE6E98EBFA}"/>
              </a:ext>
            </a:extLst>
          </p:cNvPr>
          <p:cNvSpPr>
            <a:spLocks noGrp="1"/>
          </p:cNvSpPr>
          <p:nvPr>
            <p:ph type="title"/>
          </p:nvPr>
        </p:nvSpPr>
        <p:spPr>
          <a:xfrm>
            <a:off x="1028699" y="294538"/>
            <a:ext cx="7421963" cy="1033669"/>
          </a:xfrm>
        </p:spPr>
        <p:txBody>
          <a:bodyPr>
            <a:normAutofit/>
          </a:bodyPr>
          <a:lstStyle/>
          <a:p>
            <a:r>
              <a:rPr lang="en-US" sz="3500" u="sng" dirty="0">
                <a:solidFill>
                  <a:srgbClr val="FFFFFF"/>
                </a:solidFill>
              </a:rPr>
              <a:t>Song of Solomon: 6:4-7</a:t>
            </a:r>
          </a:p>
        </p:txBody>
      </p:sp>
      <p:sp>
        <p:nvSpPr>
          <p:cNvPr id="3" name="Content Placeholder 2">
            <a:extLst>
              <a:ext uri="{FF2B5EF4-FFF2-40B4-BE49-F238E27FC236}">
                <a16:creationId xmlns:a16="http://schemas.microsoft.com/office/drawing/2014/main" id="{CD643F47-468A-7A2F-62A7-2883DAE30CC4}"/>
              </a:ext>
            </a:extLst>
          </p:cNvPr>
          <p:cNvSpPr>
            <a:spLocks noGrp="1"/>
          </p:cNvSpPr>
          <p:nvPr>
            <p:ph idx="1"/>
          </p:nvPr>
        </p:nvSpPr>
        <p:spPr>
          <a:xfrm>
            <a:off x="344513" y="1710813"/>
            <a:ext cx="8494688" cy="4852649"/>
          </a:xfrm>
        </p:spPr>
        <p:txBody>
          <a:bodyPr anchor="ctr">
            <a:normAutofit/>
          </a:bodyPr>
          <a:lstStyle/>
          <a:p>
            <a:pPr marL="0" indent="0" algn="l">
              <a:buNone/>
            </a:pPr>
            <a:r>
              <a:rPr lang="en-US" sz="2900" b="1" i="0" u="none" strike="noStrike" dirty="0">
                <a:effectLst/>
                <a:latin typeface="Inter"/>
              </a:rPr>
              <a:t>4 O my love, you </a:t>
            </a:r>
            <a:r>
              <a:rPr lang="en-US" sz="2900" b="1" i="1" u="none" strike="noStrike" dirty="0">
                <a:effectLst/>
                <a:latin typeface="Inter"/>
              </a:rPr>
              <a:t>are</a:t>
            </a:r>
            <a:r>
              <a:rPr lang="en-US" sz="2900" b="1" i="0" u="none" strike="noStrike" dirty="0">
                <a:effectLst/>
                <a:latin typeface="Inter"/>
              </a:rPr>
              <a:t>  </a:t>
            </a:r>
            <a:r>
              <a:rPr lang="en-US" sz="2900" b="1" i="1" u="none" strike="noStrike" dirty="0">
                <a:effectLst/>
                <a:latin typeface="Inter"/>
              </a:rPr>
              <a:t>as</a:t>
            </a:r>
            <a:r>
              <a:rPr lang="en-US" sz="2900" b="1" i="0" u="none" strike="noStrike" dirty="0">
                <a:effectLst/>
                <a:latin typeface="Inter"/>
              </a:rPr>
              <a:t> </a:t>
            </a:r>
            <a:r>
              <a:rPr lang="en-US" sz="2900" b="1" i="0" u="sng" strike="noStrike" dirty="0">
                <a:solidFill>
                  <a:schemeClr val="accent1"/>
                </a:solidFill>
                <a:effectLst/>
                <a:latin typeface="Inter"/>
              </a:rPr>
              <a:t>beautiful</a:t>
            </a:r>
            <a:r>
              <a:rPr lang="en-US" sz="2900" b="1" i="0" u="none" strike="noStrike" dirty="0">
                <a:effectLst/>
                <a:latin typeface="Inter"/>
              </a:rPr>
              <a:t> as Tirzah, Lovely as </a:t>
            </a:r>
            <a:r>
              <a:rPr lang="en-US" sz="2900" b="1" i="0" u="sng" strike="noStrike" dirty="0">
                <a:effectLst/>
                <a:latin typeface="Inter"/>
              </a:rPr>
              <a:t>Jerusalem</a:t>
            </a:r>
            <a:r>
              <a:rPr lang="en-US" sz="2900" b="1" i="0" u="none" strike="noStrike" dirty="0">
                <a:effectLst/>
                <a:latin typeface="Inter"/>
              </a:rPr>
              <a:t>, </a:t>
            </a:r>
            <a:r>
              <a:rPr lang="en-US" sz="2900" b="1" i="0" u="sng" strike="noStrike" dirty="0">
                <a:solidFill>
                  <a:schemeClr val="accent1"/>
                </a:solidFill>
                <a:effectLst/>
                <a:latin typeface="Inter"/>
              </a:rPr>
              <a:t>Awesome</a:t>
            </a:r>
            <a:r>
              <a:rPr lang="en-US" sz="2900" b="1" i="0" u="none" strike="noStrike" dirty="0">
                <a:effectLst/>
                <a:latin typeface="Inter"/>
              </a:rPr>
              <a:t> as </a:t>
            </a:r>
            <a:r>
              <a:rPr lang="en-US" sz="2900" b="1" i="1" u="none" strike="noStrike" dirty="0">
                <a:effectLst/>
                <a:latin typeface="Inter"/>
              </a:rPr>
              <a:t>an</a:t>
            </a:r>
            <a:r>
              <a:rPr lang="en-US" sz="2900" b="1" i="0" u="none" strike="noStrike" dirty="0">
                <a:effectLst/>
                <a:latin typeface="Inter"/>
              </a:rPr>
              <a:t>  </a:t>
            </a:r>
            <a:r>
              <a:rPr lang="en-US" sz="2900" b="1" i="1" u="none" strike="noStrike" dirty="0">
                <a:effectLst/>
                <a:latin typeface="Inter"/>
              </a:rPr>
              <a:t>army</a:t>
            </a:r>
            <a:r>
              <a:rPr lang="en-US" sz="2900" b="1" i="0" u="none" strike="noStrike" dirty="0">
                <a:effectLst/>
                <a:latin typeface="Inter"/>
              </a:rPr>
              <a:t> with banners!</a:t>
            </a:r>
          </a:p>
          <a:p>
            <a:pPr marL="0" indent="0" algn="l">
              <a:buNone/>
            </a:pPr>
            <a:r>
              <a:rPr lang="en-US" sz="2900" b="1" i="0" u="none" strike="noStrike" dirty="0">
                <a:effectLst/>
                <a:latin typeface="Inter"/>
              </a:rPr>
              <a:t>5 Turn your eyes away from me, For they have overcome me. Your </a:t>
            </a:r>
            <a:r>
              <a:rPr lang="en-US" sz="2900" b="1" i="0" u="none" strike="noStrike" dirty="0">
                <a:solidFill>
                  <a:schemeClr val="accent1"/>
                </a:solidFill>
                <a:effectLst/>
                <a:latin typeface="Inter"/>
              </a:rPr>
              <a:t>hair</a:t>
            </a:r>
            <a:r>
              <a:rPr lang="en-US" sz="2900" b="1" i="0" u="none" strike="noStrike" dirty="0">
                <a:effectLst/>
                <a:latin typeface="Inter"/>
              </a:rPr>
              <a:t> </a:t>
            </a:r>
            <a:r>
              <a:rPr lang="en-US" sz="2900" b="1" i="1" u="none" strike="noStrike" dirty="0">
                <a:effectLst/>
                <a:latin typeface="Inter"/>
              </a:rPr>
              <a:t>is</a:t>
            </a:r>
            <a:r>
              <a:rPr lang="en-US" sz="2900" b="1" i="0" u="none" strike="noStrike" dirty="0">
                <a:effectLst/>
                <a:latin typeface="Inter"/>
              </a:rPr>
              <a:t>  like a flock of goats Going down from Gilead.</a:t>
            </a:r>
          </a:p>
          <a:p>
            <a:pPr marL="0" indent="0" algn="l">
              <a:buNone/>
            </a:pPr>
            <a:r>
              <a:rPr lang="en-US" sz="2900" b="1" i="0" u="none" strike="noStrike" dirty="0">
                <a:effectLst/>
                <a:latin typeface="Inter"/>
              </a:rPr>
              <a:t>6 Your </a:t>
            </a:r>
            <a:r>
              <a:rPr lang="en-US" sz="2900" b="1" i="0" u="none" strike="noStrike" dirty="0">
                <a:solidFill>
                  <a:schemeClr val="accent1"/>
                </a:solidFill>
                <a:effectLst/>
                <a:latin typeface="Inter"/>
              </a:rPr>
              <a:t>teeth</a:t>
            </a:r>
            <a:r>
              <a:rPr lang="en-US" sz="2900" b="1" i="0" u="none" strike="noStrike" dirty="0">
                <a:effectLst/>
                <a:latin typeface="Inter"/>
              </a:rPr>
              <a:t> </a:t>
            </a:r>
            <a:r>
              <a:rPr lang="en-US" sz="2900" b="1" i="1" u="none" strike="noStrike" dirty="0">
                <a:effectLst/>
                <a:latin typeface="Inter"/>
              </a:rPr>
              <a:t>are</a:t>
            </a:r>
            <a:r>
              <a:rPr lang="en-US" sz="2900" b="1" i="0" u="none" strike="noStrike" dirty="0">
                <a:effectLst/>
                <a:latin typeface="Inter"/>
              </a:rPr>
              <a:t> like a flock of sheep Which have come up from the washing; Every one bears twins, And none </a:t>
            </a:r>
            <a:r>
              <a:rPr lang="en-US" sz="2900" b="1" i="1" u="none" strike="noStrike" dirty="0">
                <a:effectLst/>
                <a:latin typeface="Inter"/>
              </a:rPr>
              <a:t>is</a:t>
            </a:r>
            <a:r>
              <a:rPr lang="en-US" sz="2900" b="1" i="0" u="none" strike="noStrike" dirty="0">
                <a:effectLst/>
                <a:latin typeface="Inter"/>
              </a:rPr>
              <a:t> barren among them.</a:t>
            </a:r>
          </a:p>
          <a:p>
            <a:pPr marL="0" indent="0" algn="l">
              <a:buNone/>
            </a:pPr>
            <a:r>
              <a:rPr lang="en-US" sz="2900" b="1" i="0" u="none" strike="noStrike" dirty="0">
                <a:effectLst/>
                <a:latin typeface="Inter"/>
              </a:rPr>
              <a:t>7 Like a piece of pomegranate </a:t>
            </a:r>
            <a:r>
              <a:rPr lang="en-US" sz="2900" b="1" i="1" u="none" strike="noStrike" dirty="0">
                <a:effectLst/>
                <a:latin typeface="Inter"/>
              </a:rPr>
              <a:t>Are</a:t>
            </a:r>
            <a:r>
              <a:rPr lang="en-US" sz="2900" b="1" i="0" u="none" strike="noStrike" dirty="0">
                <a:effectLst/>
                <a:latin typeface="Inter"/>
              </a:rPr>
              <a:t> your </a:t>
            </a:r>
            <a:r>
              <a:rPr lang="en-US" sz="2900" b="1" i="0" u="none" strike="noStrike" dirty="0">
                <a:solidFill>
                  <a:schemeClr val="accent1"/>
                </a:solidFill>
                <a:effectLst/>
                <a:latin typeface="Inter"/>
              </a:rPr>
              <a:t>temples</a:t>
            </a:r>
            <a:r>
              <a:rPr lang="en-US" sz="2900" b="1" i="0" u="none" strike="noStrike" dirty="0">
                <a:effectLst/>
                <a:latin typeface="Inter"/>
              </a:rPr>
              <a:t> behind your veil.</a:t>
            </a:r>
          </a:p>
        </p:txBody>
      </p:sp>
    </p:spTree>
    <p:extLst>
      <p:ext uri="{BB962C8B-B14F-4D97-AF65-F5344CB8AC3E}">
        <p14:creationId xmlns:p14="http://schemas.microsoft.com/office/powerpoint/2010/main" val="381648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4181FEC-115A-8342-5419-E018986A810E}"/>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D429A86-66F5-B20C-34E8-93A94C4207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C8621130-3489-BC1C-2A49-75833AEC3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8BFFBB56-C0B7-A0F0-FBD6-B66F48E7FC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184C9DA6-A1CC-9F3D-56EA-0FCF7F72E2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7E3AC0E0-D738-77AD-4BEF-09D3B72EA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07117198-B770-48E7-025B-BDFE6E98EBFA}"/>
              </a:ext>
            </a:extLst>
          </p:cNvPr>
          <p:cNvSpPr>
            <a:spLocks noGrp="1"/>
          </p:cNvSpPr>
          <p:nvPr>
            <p:ph type="title"/>
          </p:nvPr>
        </p:nvSpPr>
        <p:spPr>
          <a:xfrm>
            <a:off x="1028699" y="294538"/>
            <a:ext cx="7421963" cy="1033669"/>
          </a:xfrm>
        </p:spPr>
        <p:txBody>
          <a:bodyPr>
            <a:normAutofit/>
          </a:bodyPr>
          <a:lstStyle/>
          <a:p>
            <a:r>
              <a:rPr lang="en-US" sz="3500" u="sng" dirty="0">
                <a:solidFill>
                  <a:srgbClr val="FFFFFF"/>
                </a:solidFill>
              </a:rPr>
              <a:t>Song of Solomon: 6:4-7</a:t>
            </a:r>
          </a:p>
        </p:txBody>
      </p:sp>
      <p:sp>
        <p:nvSpPr>
          <p:cNvPr id="3" name="Content Placeholder 2">
            <a:extLst>
              <a:ext uri="{FF2B5EF4-FFF2-40B4-BE49-F238E27FC236}">
                <a16:creationId xmlns:a16="http://schemas.microsoft.com/office/drawing/2014/main" id="{CD643F47-468A-7A2F-62A7-2883DAE30CC4}"/>
              </a:ext>
            </a:extLst>
          </p:cNvPr>
          <p:cNvSpPr>
            <a:spLocks noGrp="1"/>
          </p:cNvSpPr>
          <p:nvPr>
            <p:ph idx="1"/>
          </p:nvPr>
        </p:nvSpPr>
        <p:spPr>
          <a:xfrm>
            <a:off x="344513" y="1710813"/>
            <a:ext cx="8494688" cy="4852649"/>
          </a:xfrm>
        </p:spPr>
        <p:txBody>
          <a:bodyPr anchor="ctr">
            <a:normAutofit fontScale="85000" lnSpcReduction="20000"/>
          </a:bodyPr>
          <a:lstStyle/>
          <a:p>
            <a:pPr marL="285750" indent="-285750">
              <a:lnSpc>
                <a:spcPct val="107000"/>
              </a:lnSpc>
              <a:buFont typeface="Courier New" panose="02070309020205020404" pitchFamily="49" charset="0"/>
              <a:buChar char="o"/>
            </a:pPr>
            <a:r>
              <a:rPr lang="en-US" sz="3600" dirty="0">
                <a:effectLst/>
                <a:ea typeface="Calibri" panose="020F0502020204030204" pitchFamily="34" charset="0"/>
                <a:cs typeface="Times New Roman" panose="02020603050405020304" pitchFamily="18" charset="0"/>
              </a:rPr>
              <a:t>She IS </a:t>
            </a:r>
            <a:r>
              <a:rPr lang="en-US" sz="3600" b="1" dirty="0">
                <a:solidFill>
                  <a:schemeClr val="accent1"/>
                </a:solidFill>
                <a:effectLst/>
                <a:ea typeface="Calibri" panose="020F0502020204030204" pitchFamily="34" charset="0"/>
                <a:cs typeface="Times New Roman" panose="02020603050405020304" pitchFamily="18" charset="0"/>
              </a:rPr>
              <a:t>beautiful</a:t>
            </a:r>
            <a:r>
              <a:rPr lang="en-US" sz="3600" dirty="0">
                <a:effectLst/>
                <a:ea typeface="Calibri" panose="020F0502020204030204" pitchFamily="34" charset="0"/>
                <a:cs typeface="Times New Roman" panose="02020603050405020304" pitchFamily="18" charset="0"/>
              </a:rPr>
              <a:t>, but also…</a:t>
            </a:r>
          </a:p>
          <a:p>
            <a:pPr marL="285750" indent="-285750">
              <a:lnSpc>
                <a:spcPct val="107000"/>
              </a:lnSpc>
              <a:buFont typeface="Courier New" panose="02070309020205020404" pitchFamily="49" charset="0"/>
              <a:buChar char="o"/>
            </a:pPr>
            <a:r>
              <a:rPr lang="en-US" sz="3600" dirty="0">
                <a:effectLst/>
                <a:ea typeface="Calibri" panose="020F0502020204030204" pitchFamily="34" charset="0"/>
                <a:cs typeface="Times New Roman" panose="02020603050405020304" pitchFamily="18" charset="0"/>
              </a:rPr>
              <a:t>“</a:t>
            </a:r>
            <a:r>
              <a:rPr lang="en-US" sz="3600" b="1" dirty="0">
                <a:solidFill>
                  <a:schemeClr val="accent1"/>
                </a:solidFill>
                <a:ea typeface="Calibri" panose="020F0502020204030204" pitchFamily="34" charset="0"/>
                <a:cs typeface="Times New Roman" panose="02020603050405020304" pitchFamily="18" charset="0"/>
              </a:rPr>
              <a:t>Awesome</a:t>
            </a:r>
            <a:r>
              <a:rPr lang="en-US" sz="3600" dirty="0">
                <a:effectLst/>
                <a:ea typeface="Calibri" panose="020F0502020204030204" pitchFamily="34" charset="0"/>
                <a:cs typeface="Times New Roman" panose="02020603050405020304" pitchFamily="18" charset="0"/>
              </a:rPr>
              <a:t>” ('</a:t>
            </a:r>
            <a:r>
              <a:rPr lang="en-US" sz="3600" dirty="0" err="1">
                <a:effectLst/>
                <a:ea typeface="Calibri" panose="020F0502020204030204" pitchFamily="34" charset="0"/>
                <a:cs typeface="Times New Roman" panose="02020603050405020304" pitchFamily="18" charset="0"/>
              </a:rPr>
              <a:t>âyôm</a:t>
            </a:r>
            <a:r>
              <a:rPr lang="en-US" sz="3600" dirty="0">
                <a:effectLst/>
                <a:ea typeface="Calibri" panose="020F0502020204030204" pitchFamily="34" charset="0"/>
                <a:cs typeface="Times New Roman" panose="02020603050405020304" pitchFamily="18" charset="0"/>
              </a:rPr>
              <a:t>) is used only here, 6:10, and Habakkuk 1:7, where it refers to the Babylonian army! </a:t>
            </a:r>
          </a:p>
          <a:p>
            <a:pPr marL="742950" lvl="1" indent="-285750">
              <a:lnSpc>
                <a:spcPct val="107000"/>
              </a:lnSpc>
              <a:buFont typeface="Courier New" panose="02070309020205020404" pitchFamily="49" charset="0"/>
              <a:buChar char="o"/>
            </a:pPr>
            <a:r>
              <a:rPr lang="en-US" sz="3200" dirty="0">
                <a:effectLst/>
                <a:ea typeface="Calibri" panose="020F0502020204030204" pitchFamily="34" charset="0"/>
                <a:cs typeface="Times New Roman" panose="02020603050405020304" pitchFamily="18" charset="0"/>
              </a:rPr>
              <a:t>(BBE)  </a:t>
            </a:r>
            <a:r>
              <a:rPr lang="en-US" sz="3200" b="1" i="1" dirty="0">
                <a:effectLst/>
                <a:ea typeface="Calibri" panose="020F0502020204030204" pitchFamily="34" charset="0"/>
                <a:cs typeface="Times New Roman" panose="02020603050405020304" pitchFamily="18" charset="0"/>
              </a:rPr>
              <a:t>You are to be </a:t>
            </a:r>
            <a:r>
              <a:rPr lang="en-US" sz="3200" b="1" i="1" u="sng" dirty="0">
                <a:effectLst/>
                <a:ea typeface="Calibri" panose="020F0502020204030204" pitchFamily="34" charset="0"/>
                <a:cs typeface="Times New Roman" panose="02020603050405020304" pitchFamily="18" charset="0"/>
              </a:rPr>
              <a:t>feared</a:t>
            </a:r>
            <a:r>
              <a:rPr lang="en-US" sz="3200" b="1" i="1" dirty="0">
                <a:effectLst/>
                <a:ea typeface="Calibri" panose="020F0502020204030204" pitchFamily="34" charset="0"/>
                <a:cs typeface="Times New Roman" panose="02020603050405020304" pitchFamily="18" charset="0"/>
              </a:rPr>
              <a:t> like an army with flags.</a:t>
            </a:r>
            <a:endParaRPr lang="en-US" sz="3200" dirty="0">
              <a:effectLst/>
              <a:ea typeface="Calibri" panose="020F0502020204030204" pitchFamily="34" charset="0"/>
              <a:cs typeface="Times New Roman" panose="02020603050405020304" pitchFamily="18" charset="0"/>
            </a:endParaRPr>
          </a:p>
          <a:p>
            <a:pPr marL="742950" lvl="1" indent="-285750">
              <a:lnSpc>
                <a:spcPct val="107000"/>
              </a:lnSpc>
              <a:spcAft>
                <a:spcPts val="800"/>
              </a:spcAft>
              <a:buFont typeface="Courier New" panose="02070309020205020404" pitchFamily="49" charset="0"/>
              <a:buChar char="o"/>
            </a:pPr>
            <a:r>
              <a:rPr lang="en-US" sz="3200" dirty="0">
                <a:effectLst/>
                <a:ea typeface="Calibri" panose="020F0502020204030204" pitchFamily="34" charset="0"/>
                <a:cs typeface="Times New Roman" panose="02020603050405020304" pitchFamily="18" charset="0"/>
              </a:rPr>
              <a:t>Cambridge is here undecided </a:t>
            </a:r>
            <a:r>
              <a:rPr lang="en-US" sz="3200" i="1" dirty="0">
                <a:effectLst/>
                <a:ea typeface="Calibri" panose="020F0502020204030204" pitchFamily="34" charset="0"/>
                <a:cs typeface="Times New Roman" panose="02020603050405020304" pitchFamily="18" charset="0"/>
              </a:rPr>
              <a:t>“Whether… we have here praise of the </a:t>
            </a:r>
            <a:r>
              <a:rPr lang="en-US" sz="3200" i="1" dirty="0" err="1">
                <a:effectLst/>
                <a:ea typeface="Calibri" panose="020F0502020204030204" pitchFamily="34" charset="0"/>
                <a:cs typeface="Times New Roman" panose="02020603050405020304" pitchFamily="18" charset="0"/>
              </a:rPr>
              <a:t>Shulammite’s</a:t>
            </a:r>
            <a:r>
              <a:rPr lang="en-US" sz="3200" i="1" dirty="0">
                <a:effectLst/>
                <a:ea typeface="Calibri" panose="020F0502020204030204" pitchFamily="34" charset="0"/>
                <a:cs typeface="Times New Roman" panose="02020603050405020304" pitchFamily="18" charset="0"/>
              </a:rPr>
              <a:t> beauty, or whether we have praise of her </a:t>
            </a:r>
            <a:r>
              <a:rPr lang="en-US" sz="3200" b="1" i="1" u="sng" dirty="0">
                <a:solidFill>
                  <a:schemeClr val="accent1"/>
                </a:solidFill>
                <a:effectLst/>
                <a:ea typeface="Calibri" panose="020F0502020204030204" pitchFamily="34" charset="0"/>
                <a:cs typeface="Times New Roman" panose="02020603050405020304" pitchFamily="18" charset="0"/>
              </a:rPr>
              <a:t>inaccessibility</a:t>
            </a:r>
            <a:r>
              <a:rPr lang="en-US" sz="3200" i="1" dirty="0">
                <a:solidFill>
                  <a:schemeClr val="accent1"/>
                </a:solidFill>
                <a:effectLst/>
                <a:ea typeface="Calibri" panose="020F0502020204030204" pitchFamily="34" charset="0"/>
                <a:cs typeface="Times New Roman" panose="02020603050405020304" pitchFamily="18" charset="0"/>
              </a:rPr>
              <a:t> </a:t>
            </a:r>
            <a:r>
              <a:rPr lang="en-US" sz="3200" i="1" dirty="0">
                <a:effectLst/>
                <a:ea typeface="Calibri" panose="020F0502020204030204" pitchFamily="34" charset="0"/>
                <a:cs typeface="Times New Roman" panose="02020603050405020304" pitchFamily="18" charset="0"/>
              </a:rPr>
              <a:t>as frowning upon her flatterers.”</a:t>
            </a:r>
          </a:p>
          <a:p>
            <a:pPr marL="742950" lvl="1" indent="-285750">
              <a:lnSpc>
                <a:spcPct val="107000"/>
              </a:lnSpc>
              <a:spcAft>
                <a:spcPts val="800"/>
              </a:spcAft>
              <a:buFont typeface="Courier New" panose="02070309020205020404" pitchFamily="49" charset="0"/>
              <a:buChar char="o"/>
            </a:pPr>
            <a:r>
              <a:rPr lang="en-US" sz="3200" b="1" u="sng" dirty="0">
                <a:highlight>
                  <a:srgbClr val="FFFF00"/>
                </a:highlight>
                <a:ea typeface="Calibri" panose="020F0502020204030204" pitchFamily="34" charset="0"/>
                <a:cs typeface="Times New Roman" panose="02020603050405020304" pitchFamily="18" charset="0"/>
              </a:rPr>
              <a:t>Conviction</a:t>
            </a:r>
            <a:r>
              <a:rPr lang="en-US" sz="3200" dirty="0">
                <a:solidFill>
                  <a:schemeClr val="accent1"/>
                </a:solidFill>
                <a:highlight>
                  <a:srgbClr val="FFFF00"/>
                </a:highlight>
                <a:ea typeface="Calibri" panose="020F0502020204030204" pitchFamily="34" charset="0"/>
                <a:cs typeface="Times New Roman" panose="02020603050405020304" pitchFamily="18" charset="0"/>
              </a:rPr>
              <a:t> </a:t>
            </a:r>
            <a:r>
              <a:rPr lang="en-US" sz="3200" b="1" i="1" dirty="0">
                <a:solidFill>
                  <a:schemeClr val="accent1"/>
                </a:solidFill>
                <a:highlight>
                  <a:srgbClr val="FFFF00"/>
                </a:highlight>
                <a:ea typeface="Calibri" panose="020F0502020204030204" pitchFamily="34" charset="0"/>
                <a:cs typeface="Times New Roman" panose="02020603050405020304" pitchFamily="18" charset="0"/>
              </a:rPr>
              <a:t>is</a:t>
            </a:r>
            <a:r>
              <a:rPr lang="en-US" sz="3200" dirty="0">
                <a:solidFill>
                  <a:schemeClr val="accent1"/>
                </a:solidFill>
                <a:highlight>
                  <a:srgbClr val="FFFF00"/>
                </a:highlight>
                <a:ea typeface="Calibri" panose="020F0502020204030204" pitchFamily="34" charset="0"/>
                <a:cs typeface="Times New Roman" panose="02020603050405020304" pitchFamily="18" charset="0"/>
              </a:rPr>
              <a:t> </a:t>
            </a:r>
            <a:r>
              <a:rPr lang="en-US" sz="3200" dirty="0">
                <a:highlight>
                  <a:srgbClr val="FFFF00"/>
                </a:highlight>
                <a:ea typeface="Calibri" panose="020F0502020204030204" pitchFamily="34" charset="0"/>
                <a:cs typeface="Times New Roman" panose="02020603050405020304" pitchFamily="18" charset="0"/>
              </a:rPr>
              <a:t>INTIMIDATING to ungodliness</a:t>
            </a:r>
            <a:r>
              <a:rPr lang="en-US" sz="3200" dirty="0">
                <a:ea typeface="Calibri" panose="020F0502020204030204" pitchFamily="34" charset="0"/>
                <a:cs typeface="Times New Roman" panose="02020603050405020304" pitchFamily="18" charset="0"/>
              </a:rPr>
              <a:t>!</a:t>
            </a:r>
            <a:endParaRPr lang="en-US" sz="32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54325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4181FEC-115A-8342-5419-E018986A810E}"/>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D429A86-66F5-B20C-34E8-93A94C4207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C8621130-3489-BC1C-2A49-75833AEC3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8BFFBB56-C0B7-A0F0-FBD6-B66F48E7FC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184C9DA6-A1CC-9F3D-56EA-0FCF7F72E2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7E3AC0E0-D738-77AD-4BEF-09D3B72EA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07117198-B770-48E7-025B-BDFE6E98EBFA}"/>
              </a:ext>
            </a:extLst>
          </p:cNvPr>
          <p:cNvSpPr>
            <a:spLocks noGrp="1"/>
          </p:cNvSpPr>
          <p:nvPr>
            <p:ph type="title"/>
          </p:nvPr>
        </p:nvSpPr>
        <p:spPr>
          <a:xfrm>
            <a:off x="1028699" y="294538"/>
            <a:ext cx="7421963" cy="1033669"/>
          </a:xfrm>
        </p:spPr>
        <p:txBody>
          <a:bodyPr>
            <a:normAutofit/>
          </a:bodyPr>
          <a:lstStyle/>
          <a:p>
            <a:r>
              <a:rPr lang="en-US" sz="3500" u="sng" dirty="0">
                <a:solidFill>
                  <a:srgbClr val="FFFFFF"/>
                </a:solidFill>
              </a:rPr>
              <a:t>Song of Solomon: 6:4-7</a:t>
            </a:r>
          </a:p>
        </p:txBody>
      </p:sp>
      <p:sp>
        <p:nvSpPr>
          <p:cNvPr id="3" name="Content Placeholder 2">
            <a:extLst>
              <a:ext uri="{FF2B5EF4-FFF2-40B4-BE49-F238E27FC236}">
                <a16:creationId xmlns:a16="http://schemas.microsoft.com/office/drawing/2014/main" id="{CD643F47-468A-7A2F-62A7-2883DAE30CC4}"/>
              </a:ext>
            </a:extLst>
          </p:cNvPr>
          <p:cNvSpPr>
            <a:spLocks noGrp="1"/>
          </p:cNvSpPr>
          <p:nvPr>
            <p:ph idx="1"/>
          </p:nvPr>
        </p:nvSpPr>
        <p:spPr>
          <a:xfrm>
            <a:off x="344513" y="1710813"/>
            <a:ext cx="8494688" cy="4852649"/>
          </a:xfrm>
        </p:spPr>
        <p:txBody>
          <a:bodyPr anchor="ctr">
            <a:normAutofit/>
          </a:bodyPr>
          <a:lstStyle/>
          <a:p>
            <a:pPr marL="0" indent="0" algn="l">
              <a:buNone/>
            </a:pPr>
            <a:r>
              <a:rPr lang="en-US" sz="2900" b="1" i="0" u="none" strike="noStrike" dirty="0">
                <a:effectLst/>
                <a:latin typeface="Inter"/>
              </a:rPr>
              <a:t>4 O my love, you </a:t>
            </a:r>
            <a:r>
              <a:rPr lang="en-US" sz="2900" b="1" i="1" u="none" strike="noStrike" dirty="0">
                <a:effectLst/>
                <a:latin typeface="Inter"/>
              </a:rPr>
              <a:t>are</a:t>
            </a:r>
            <a:r>
              <a:rPr lang="en-US" sz="2900" b="1" i="0" u="none" strike="noStrike" dirty="0">
                <a:effectLst/>
                <a:latin typeface="Inter"/>
              </a:rPr>
              <a:t>  </a:t>
            </a:r>
            <a:r>
              <a:rPr lang="en-US" sz="2900" b="1" i="1" u="none" strike="noStrike" dirty="0">
                <a:effectLst/>
                <a:latin typeface="Inter"/>
              </a:rPr>
              <a:t>as</a:t>
            </a:r>
            <a:r>
              <a:rPr lang="en-US" sz="2900" b="1" i="0" u="none" strike="noStrike" dirty="0">
                <a:effectLst/>
                <a:latin typeface="Inter"/>
              </a:rPr>
              <a:t> beautiful as Tirzah, Lovely as Jerusalem, Awesome as </a:t>
            </a:r>
            <a:r>
              <a:rPr lang="en-US" sz="2900" b="1" i="1" u="none" strike="noStrike" dirty="0">
                <a:effectLst/>
                <a:latin typeface="Inter"/>
              </a:rPr>
              <a:t>an</a:t>
            </a:r>
            <a:r>
              <a:rPr lang="en-US" sz="2900" b="1" i="0" u="none" strike="noStrike" dirty="0">
                <a:effectLst/>
                <a:latin typeface="Inter"/>
              </a:rPr>
              <a:t>  </a:t>
            </a:r>
            <a:r>
              <a:rPr lang="en-US" sz="2900" b="1" i="1" u="none" strike="noStrike" dirty="0">
                <a:effectLst/>
                <a:latin typeface="Inter"/>
              </a:rPr>
              <a:t>army</a:t>
            </a:r>
            <a:r>
              <a:rPr lang="en-US" sz="2900" b="1" i="0" u="none" strike="noStrike" dirty="0">
                <a:effectLst/>
                <a:latin typeface="Inter"/>
              </a:rPr>
              <a:t> with banners!</a:t>
            </a:r>
          </a:p>
          <a:p>
            <a:pPr marL="0" indent="0" algn="l">
              <a:buNone/>
            </a:pPr>
            <a:r>
              <a:rPr lang="en-US" sz="2900" b="1" i="0" u="none" strike="noStrike" dirty="0">
                <a:effectLst/>
                <a:latin typeface="Inter"/>
              </a:rPr>
              <a:t>5 </a:t>
            </a:r>
            <a:r>
              <a:rPr lang="en-US" sz="2900" b="1" i="0" u="none" strike="noStrike" dirty="0">
                <a:solidFill>
                  <a:schemeClr val="accent1"/>
                </a:solidFill>
                <a:effectLst/>
                <a:latin typeface="Inter"/>
              </a:rPr>
              <a:t>Turn your eyes away from me, For they have </a:t>
            </a:r>
            <a:r>
              <a:rPr lang="en-US" sz="2900" b="1" i="0" u="none" strike="noStrike" dirty="0">
                <a:solidFill>
                  <a:schemeClr val="accent1"/>
                </a:solidFill>
                <a:effectLst/>
                <a:highlight>
                  <a:srgbClr val="FFFF00"/>
                </a:highlight>
                <a:latin typeface="Inter"/>
              </a:rPr>
              <a:t>overcome</a:t>
            </a:r>
            <a:r>
              <a:rPr lang="en-US" sz="2900" b="1" i="0" u="none" strike="noStrike" dirty="0">
                <a:solidFill>
                  <a:schemeClr val="accent1"/>
                </a:solidFill>
                <a:effectLst/>
                <a:latin typeface="Inter"/>
              </a:rPr>
              <a:t> me. </a:t>
            </a:r>
            <a:r>
              <a:rPr lang="en-US" sz="2900" b="1" i="0" u="none" strike="noStrike" dirty="0">
                <a:effectLst/>
                <a:latin typeface="Inter"/>
              </a:rPr>
              <a:t>Your </a:t>
            </a:r>
            <a:r>
              <a:rPr lang="en-US" sz="2900" b="1" i="0" u="sng" strike="noStrike" dirty="0">
                <a:effectLst/>
                <a:latin typeface="Inter"/>
              </a:rPr>
              <a:t>hair</a:t>
            </a:r>
            <a:r>
              <a:rPr lang="en-US" sz="2900" b="1" i="0" u="none" strike="noStrike" dirty="0">
                <a:effectLst/>
                <a:latin typeface="Inter"/>
              </a:rPr>
              <a:t> </a:t>
            </a:r>
            <a:r>
              <a:rPr lang="en-US" sz="2900" b="1" i="1" u="none" strike="noStrike" dirty="0">
                <a:effectLst/>
                <a:latin typeface="Inter"/>
              </a:rPr>
              <a:t>is</a:t>
            </a:r>
            <a:r>
              <a:rPr lang="en-US" sz="2900" b="1" i="0" u="none" strike="noStrike" dirty="0">
                <a:effectLst/>
                <a:latin typeface="Inter"/>
              </a:rPr>
              <a:t>  like a flock of goats Going down from Gilead.</a:t>
            </a:r>
          </a:p>
          <a:p>
            <a:pPr marL="0" indent="0" algn="l">
              <a:buNone/>
            </a:pPr>
            <a:r>
              <a:rPr lang="en-US" sz="2900" b="1" i="0" u="none" strike="noStrike" dirty="0">
                <a:effectLst/>
                <a:latin typeface="Inter"/>
              </a:rPr>
              <a:t>6 Your </a:t>
            </a:r>
            <a:r>
              <a:rPr lang="en-US" sz="2900" b="1" i="0" u="sng" strike="noStrike" dirty="0">
                <a:effectLst/>
                <a:latin typeface="Inter"/>
              </a:rPr>
              <a:t>teeth</a:t>
            </a:r>
            <a:r>
              <a:rPr lang="en-US" sz="2900" b="1" i="0" u="none" strike="noStrike" dirty="0">
                <a:effectLst/>
                <a:latin typeface="Inter"/>
              </a:rPr>
              <a:t> </a:t>
            </a:r>
            <a:r>
              <a:rPr lang="en-US" sz="2900" b="1" i="1" u="none" strike="noStrike" dirty="0">
                <a:effectLst/>
                <a:latin typeface="Inter"/>
              </a:rPr>
              <a:t>are</a:t>
            </a:r>
            <a:r>
              <a:rPr lang="en-US" sz="2900" b="1" i="0" u="none" strike="noStrike" dirty="0">
                <a:effectLst/>
                <a:latin typeface="Inter"/>
              </a:rPr>
              <a:t> like a flock of sheep Which have come up from the washing; Every one bears twins, And none </a:t>
            </a:r>
            <a:r>
              <a:rPr lang="en-US" sz="2900" b="1" i="1" u="none" strike="noStrike" dirty="0">
                <a:effectLst/>
                <a:latin typeface="Inter"/>
              </a:rPr>
              <a:t>is</a:t>
            </a:r>
            <a:r>
              <a:rPr lang="en-US" sz="2900" b="1" i="0" u="none" strike="noStrike" dirty="0">
                <a:effectLst/>
                <a:latin typeface="Inter"/>
              </a:rPr>
              <a:t> barren among them.</a:t>
            </a:r>
          </a:p>
          <a:p>
            <a:pPr marL="0" indent="0" algn="l">
              <a:buNone/>
            </a:pPr>
            <a:r>
              <a:rPr lang="en-US" sz="2900" b="1" i="0" u="none" strike="noStrike" dirty="0">
                <a:effectLst/>
                <a:latin typeface="Inter"/>
              </a:rPr>
              <a:t>7 Like a piece of pomegranate </a:t>
            </a:r>
            <a:r>
              <a:rPr lang="en-US" sz="2900" b="1" i="1" u="none" strike="noStrike" dirty="0">
                <a:effectLst/>
                <a:latin typeface="Inter"/>
              </a:rPr>
              <a:t>Are</a:t>
            </a:r>
            <a:r>
              <a:rPr lang="en-US" sz="2900" b="1" i="0" u="none" strike="noStrike" dirty="0">
                <a:effectLst/>
                <a:latin typeface="Inter"/>
              </a:rPr>
              <a:t> your </a:t>
            </a:r>
            <a:r>
              <a:rPr lang="en-US" sz="2900" b="1" i="0" u="sng" strike="noStrike" dirty="0">
                <a:effectLst/>
                <a:latin typeface="Inter"/>
              </a:rPr>
              <a:t>temples</a:t>
            </a:r>
            <a:r>
              <a:rPr lang="en-US" sz="2900" b="1" i="0" u="none" strike="noStrike" dirty="0">
                <a:effectLst/>
                <a:latin typeface="Inter"/>
              </a:rPr>
              <a:t> behind your veil.</a:t>
            </a:r>
          </a:p>
        </p:txBody>
      </p:sp>
    </p:spTree>
    <p:extLst>
      <p:ext uri="{BB962C8B-B14F-4D97-AF65-F5344CB8AC3E}">
        <p14:creationId xmlns:p14="http://schemas.microsoft.com/office/powerpoint/2010/main" val="1156296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4181FEC-115A-8342-5419-E018986A810E}"/>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D429A86-66F5-B20C-34E8-93A94C4207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C8621130-3489-BC1C-2A49-75833AEC3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8BFFBB56-C0B7-A0F0-FBD6-B66F48E7FC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184C9DA6-A1CC-9F3D-56EA-0FCF7F72E2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7E3AC0E0-D738-77AD-4BEF-09D3B72EA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07117198-B770-48E7-025B-BDFE6E98EBFA}"/>
              </a:ext>
            </a:extLst>
          </p:cNvPr>
          <p:cNvSpPr>
            <a:spLocks noGrp="1"/>
          </p:cNvSpPr>
          <p:nvPr>
            <p:ph type="title"/>
          </p:nvPr>
        </p:nvSpPr>
        <p:spPr>
          <a:xfrm>
            <a:off x="1028699" y="294538"/>
            <a:ext cx="7421963" cy="1033669"/>
          </a:xfrm>
        </p:spPr>
        <p:txBody>
          <a:bodyPr>
            <a:normAutofit/>
          </a:bodyPr>
          <a:lstStyle/>
          <a:p>
            <a:r>
              <a:rPr lang="en-US" sz="3500" u="sng" dirty="0">
                <a:solidFill>
                  <a:srgbClr val="FFFFFF"/>
                </a:solidFill>
              </a:rPr>
              <a:t>Song of Solomon: 6:4-7</a:t>
            </a:r>
          </a:p>
        </p:txBody>
      </p:sp>
      <p:sp>
        <p:nvSpPr>
          <p:cNvPr id="3" name="Content Placeholder 2">
            <a:extLst>
              <a:ext uri="{FF2B5EF4-FFF2-40B4-BE49-F238E27FC236}">
                <a16:creationId xmlns:a16="http://schemas.microsoft.com/office/drawing/2014/main" id="{CD643F47-468A-7A2F-62A7-2883DAE30CC4}"/>
              </a:ext>
            </a:extLst>
          </p:cNvPr>
          <p:cNvSpPr>
            <a:spLocks noGrp="1"/>
          </p:cNvSpPr>
          <p:nvPr>
            <p:ph idx="1"/>
          </p:nvPr>
        </p:nvSpPr>
        <p:spPr>
          <a:xfrm>
            <a:off x="344513" y="1710813"/>
            <a:ext cx="8494688" cy="4852649"/>
          </a:xfrm>
        </p:spPr>
        <p:txBody>
          <a:bodyPr anchor="ctr">
            <a:normAutofit fontScale="70000" lnSpcReduction="20000"/>
          </a:bodyPr>
          <a:lstStyle/>
          <a:p>
            <a:pPr marL="285750" indent="-285750">
              <a:lnSpc>
                <a:spcPct val="107000"/>
              </a:lnSpc>
              <a:spcBef>
                <a:spcPts val="0"/>
              </a:spcBef>
              <a:buFont typeface="Courier New" panose="02070309020205020404" pitchFamily="49" charset="0"/>
              <a:buChar char="o"/>
            </a:pPr>
            <a:r>
              <a:rPr lang="en-US" dirty="0">
                <a:effectLst/>
                <a:ea typeface="Calibri" panose="020F0502020204030204" pitchFamily="34" charset="0"/>
                <a:cs typeface="Times New Roman" panose="02020603050405020304" pitchFamily="18" charset="0"/>
              </a:rPr>
              <a:t>“</a:t>
            </a:r>
            <a:r>
              <a:rPr lang="en-US" b="1" dirty="0">
                <a:solidFill>
                  <a:schemeClr val="accent1"/>
                </a:solidFill>
                <a:effectLst/>
                <a:ea typeface="Calibri" panose="020F0502020204030204" pitchFamily="34" charset="0"/>
                <a:cs typeface="Times New Roman" panose="02020603050405020304" pitchFamily="18" charset="0"/>
              </a:rPr>
              <a:t>OVERCOME</a:t>
            </a:r>
            <a:r>
              <a:rPr lang="en-US" dirty="0">
                <a:effectLst/>
                <a:ea typeface="Calibri" panose="020F0502020204030204" pitchFamily="34" charset="0"/>
                <a:cs typeface="Times New Roman" panose="02020603050405020304" pitchFamily="18" charset="0"/>
              </a:rPr>
              <a:t>”  (</a:t>
            </a:r>
            <a:r>
              <a:rPr lang="en-US" dirty="0" err="1">
                <a:effectLst/>
                <a:ea typeface="Calibri" panose="020F0502020204030204" pitchFamily="34" charset="0"/>
                <a:cs typeface="Times New Roman" panose="02020603050405020304" pitchFamily="18" charset="0"/>
              </a:rPr>
              <a:t>râhab</a:t>
            </a:r>
            <a:r>
              <a:rPr lang="en-US" dirty="0">
                <a:effectLst/>
                <a:ea typeface="Calibri" panose="020F0502020204030204" pitchFamily="34" charset="0"/>
                <a:cs typeface="Times New Roman" panose="02020603050405020304" pitchFamily="18" charset="0"/>
              </a:rPr>
              <a:t>/raw-</a:t>
            </a:r>
            <a:r>
              <a:rPr lang="en-US" dirty="0" err="1">
                <a:effectLst/>
                <a:ea typeface="Calibri" panose="020F0502020204030204" pitchFamily="34" charset="0"/>
                <a:cs typeface="Times New Roman" panose="02020603050405020304" pitchFamily="18" charset="0"/>
              </a:rPr>
              <a:t>hab</a:t>
            </a:r>
            <a:r>
              <a:rPr lang="en-US" dirty="0">
                <a:effectLst/>
                <a:ea typeface="Calibri" panose="020F0502020204030204" pitchFamily="34" charset="0"/>
                <a:cs typeface="Times New Roman" panose="02020603050405020304" pitchFamily="18" charset="0"/>
              </a:rPr>
              <a:t>')</a:t>
            </a:r>
            <a:endParaRPr lang="en-US" sz="2400" dirty="0">
              <a:effectLst/>
              <a:ea typeface="Calibri" panose="020F0502020204030204" pitchFamily="34" charset="0"/>
              <a:cs typeface="Times New Roman" panose="02020603050405020304" pitchFamily="18" charset="0"/>
            </a:endParaRPr>
          </a:p>
          <a:p>
            <a:pPr lvl="1">
              <a:lnSpc>
                <a:spcPct val="107000"/>
              </a:lnSpc>
              <a:spcBef>
                <a:spcPts val="0"/>
              </a:spcBef>
              <a:buFont typeface="Wingdings" panose="05000000000000000000" pitchFamily="2" charset="2"/>
              <a:buChar char=""/>
            </a:pPr>
            <a:r>
              <a:rPr lang="en-US" sz="2800" i="1" dirty="0">
                <a:effectLst/>
                <a:ea typeface="Calibri" panose="020F0502020204030204" pitchFamily="34" charset="0"/>
                <a:cs typeface="Times New Roman" panose="02020603050405020304" pitchFamily="18" charset="0"/>
              </a:rPr>
              <a:t>“1b) To disturb, alarm, awe, confuse, make bold or proud” </a:t>
            </a:r>
            <a:r>
              <a:rPr lang="en-US" sz="2800" dirty="0">
                <a:effectLst/>
                <a:ea typeface="Calibri" panose="020F0502020204030204" pitchFamily="34" charset="0"/>
                <a:cs typeface="Times New Roman" panose="02020603050405020304" pitchFamily="18" charset="0"/>
              </a:rPr>
              <a:t>[K&amp;D].</a:t>
            </a:r>
            <a:endParaRPr lang="en-US" dirty="0">
              <a:effectLst/>
              <a:ea typeface="Calibri" panose="020F0502020204030204" pitchFamily="34" charset="0"/>
              <a:cs typeface="Times New Roman" panose="02020603050405020304" pitchFamily="18" charset="0"/>
            </a:endParaRPr>
          </a:p>
          <a:p>
            <a:pPr lvl="1">
              <a:lnSpc>
                <a:spcPct val="107000"/>
              </a:lnSpc>
              <a:spcBef>
                <a:spcPts val="0"/>
              </a:spcBef>
              <a:buFont typeface="Wingdings" panose="05000000000000000000" pitchFamily="2" charset="2"/>
              <a:buChar char=""/>
            </a:pPr>
            <a:r>
              <a:rPr lang="en-US" sz="2800" dirty="0">
                <a:effectLst/>
                <a:ea typeface="Calibri" panose="020F0502020204030204" pitchFamily="34" charset="0"/>
                <a:cs typeface="Times New Roman" panose="02020603050405020304" pitchFamily="18" charset="0"/>
              </a:rPr>
              <a:t>Used three other times in the O.T.:</a:t>
            </a:r>
            <a:endParaRPr lang="en-US" dirty="0">
              <a:effectLst/>
              <a:ea typeface="Calibri" panose="020F0502020204030204" pitchFamily="34" charset="0"/>
              <a:cs typeface="Times New Roman" panose="02020603050405020304" pitchFamily="18" charset="0"/>
            </a:endParaRPr>
          </a:p>
          <a:p>
            <a:pPr lvl="2">
              <a:lnSpc>
                <a:spcPct val="107000"/>
              </a:lnSpc>
              <a:spcBef>
                <a:spcPts val="0"/>
              </a:spcBef>
              <a:buFont typeface="Symbol" panose="05050102010706020507" pitchFamily="18" charset="2"/>
              <a:buChar char=""/>
            </a:pPr>
            <a:r>
              <a:rPr lang="en-US" sz="2800" dirty="0">
                <a:effectLst/>
                <a:ea typeface="Calibri" panose="020F0502020204030204" pitchFamily="34" charset="0"/>
                <a:cs typeface="Times New Roman" panose="02020603050405020304" pitchFamily="18" charset="0"/>
              </a:rPr>
              <a:t>Isaiah 3:5 ESV  </a:t>
            </a:r>
            <a:r>
              <a:rPr lang="en-US" sz="2800" b="1" dirty="0">
                <a:effectLst/>
                <a:ea typeface="Calibri" panose="020F0502020204030204" pitchFamily="34" charset="0"/>
                <a:cs typeface="Times New Roman" panose="02020603050405020304" pitchFamily="18" charset="0"/>
              </a:rPr>
              <a:t>And the people will oppress one another, every one his fellow and every one his neighbor; the youth will be </a:t>
            </a:r>
            <a:r>
              <a:rPr lang="en-US" sz="2800" b="1" u="sng" dirty="0">
                <a:effectLst/>
                <a:ea typeface="Calibri" panose="020F0502020204030204" pitchFamily="34" charset="0"/>
                <a:cs typeface="Times New Roman" panose="02020603050405020304" pitchFamily="18" charset="0"/>
              </a:rPr>
              <a:t>insolent</a:t>
            </a:r>
            <a:r>
              <a:rPr lang="en-US" sz="2800" b="1" dirty="0">
                <a:effectLst/>
                <a:ea typeface="Calibri" panose="020F0502020204030204" pitchFamily="34" charset="0"/>
                <a:cs typeface="Times New Roman" panose="02020603050405020304" pitchFamily="18" charset="0"/>
              </a:rPr>
              <a:t> to the elder, and the despised to the honorable.</a:t>
            </a:r>
            <a:endParaRPr lang="en-US" sz="2400" b="1" dirty="0">
              <a:effectLst/>
              <a:ea typeface="Calibri" panose="020F0502020204030204" pitchFamily="34" charset="0"/>
              <a:cs typeface="Times New Roman" panose="02020603050405020304" pitchFamily="18" charset="0"/>
            </a:endParaRPr>
          </a:p>
          <a:p>
            <a:pPr lvl="2">
              <a:lnSpc>
                <a:spcPct val="107000"/>
              </a:lnSpc>
              <a:spcBef>
                <a:spcPts val="0"/>
              </a:spcBef>
              <a:buFont typeface="Symbol" panose="05050102010706020507" pitchFamily="18" charset="2"/>
              <a:buChar char=""/>
            </a:pPr>
            <a:r>
              <a:rPr lang="en-US" sz="2800" dirty="0">
                <a:effectLst/>
                <a:ea typeface="Calibri" panose="020F0502020204030204" pitchFamily="34" charset="0"/>
                <a:cs typeface="Times New Roman" panose="02020603050405020304" pitchFamily="18" charset="0"/>
              </a:rPr>
              <a:t>Proverbs 6:3 GW  </a:t>
            </a:r>
            <a:r>
              <a:rPr lang="en-US" sz="2800" b="1" dirty="0">
                <a:effectLst/>
                <a:ea typeface="Calibri" panose="020F0502020204030204" pitchFamily="34" charset="0"/>
                <a:cs typeface="Times New Roman" panose="02020603050405020304" pitchFamily="18" charset="0"/>
              </a:rPr>
              <a:t>Do the following things, my son, so that you may free yourself, because you have fallen into your neighbor's hands: Humble yourself, and </a:t>
            </a:r>
            <a:r>
              <a:rPr lang="en-US" sz="2800" b="1" u="sng" dirty="0">
                <a:effectLst/>
                <a:ea typeface="Calibri" panose="020F0502020204030204" pitchFamily="34" charset="0"/>
                <a:cs typeface="Times New Roman" panose="02020603050405020304" pitchFamily="18" charset="0"/>
              </a:rPr>
              <a:t>pester</a:t>
            </a:r>
            <a:r>
              <a:rPr lang="en-US" sz="2800" b="1" dirty="0">
                <a:effectLst/>
                <a:ea typeface="Calibri" panose="020F0502020204030204" pitchFamily="34" charset="0"/>
                <a:cs typeface="Times New Roman" panose="02020603050405020304" pitchFamily="18" charset="0"/>
              </a:rPr>
              <a:t> your neighbor.</a:t>
            </a:r>
            <a:endParaRPr lang="en-US" sz="2400" b="1" dirty="0">
              <a:effectLst/>
              <a:ea typeface="Calibri" panose="020F0502020204030204" pitchFamily="34" charset="0"/>
              <a:cs typeface="Times New Roman" panose="02020603050405020304" pitchFamily="18" charset="0"/>
            </a:endParaRPr>
          </a:p>
          <a:p>
            <a:pPr lvl="2">
              <a:lnSpc>
                <a:spcPct val="107000"/>
              </a:lnSpc>
              <a:spcBef>
                <a:spcPts val="0"/>
              </a:spcBef>
              <a:buFont typeface="Symbol" panose="05050102010706020507" pitchFamily="18" charset="2"/>
              <a:buChar char=""/>
            </a:pPr>
            <a:r>
              <a:rPr lang="en-US" sz="2800" dirty="0">
                <a:effectLst/>
                <a:ea typeface="Calibri" panose="020F0502020204030204" pitchFamily="34" charset="0"/>
                <a:cs typeface="Times New Roman" panose="02020603050405020304" pitchFamily="18" charset="0"/>
              </a:rPr>
              <a:t>Psalms 138:3 NKJV  </a:t>
            </a:r>
            <a:r>
              <a:rPr lang="en-US" sz="2800" b="1" dirty="0">
                <a:effectLst/>
                <a:ea typeface="Calibri" panose="020F0502020204030204" pitchFamily="34" charset="0"/>
                <a:cs typeface="Times New Roman" panose="02020603050405020304" pitchFamily="18" charset="0"/>
              </a:rPr>
              <a:t>In the day when I cried out, You answered me, And </a:t>
            </a:r>
            <a:r>
              <a:rPr lang="en-US" sz="2800" b="1" u="sng" dirty="0">
                <a:effectLst/>
                <a:ea typeface="Calibri" panose="020F0502020204030204" pitchFamily="34" charset="0"/>
                <a:cs typeface="Times New Roman" panose="02020603050405020304" pitchFamily="18" charset="0"/>
              </a:rPr>
              <a:t>made me bold</a:t>
            </a:r>
            <a:r>
              <a:rPr lang="en-US" sz="2800" b="1" dirty="0">
                <a:effectLst/>
                <a:ea typeface="Calibri" panose="020F0502020204030204" pitchFamily="34" charset="0"/>
                <a:cs typeface="Times New Roman" panose="02020603050405020304" pitchFamily="18" charset="0"/>
              </a:rPr>
              <a:t> with strength in my soul. </a:t>
            </a:r>
            <a:r>
              <a:rPr lang="en-US" sz="2800" i="1" dirty="0">
                <a:effectLst/>
                <a:ea typeface="Calibri" panose="020F0502020204030204" pitchFamily="34" charset="0"/>
                <a:cs typeface="Times New Roman" panose="02020603050405020304" pitchFamily="18" charset="0"/>
              </a:rPr>
              <a:t>(Thus making ENEMIES uncomfortable).</a:t>
            </a:r>
          </a:p>
          <a:p>
            <a:pPr lvl="1">
              <a:lnSpc>
                <a:spcPct val="107000"/>
              </a:lnSpc>
              <a:spcBef>
                <a:spcPts val="0"/>
              </a:spcBef>
              <a:buFont typeface="Wingdings" panose="05000000000000000000" pitchFamily="2" charset="2"/>
              <a:buChar char="§"/>
            </a:pPr>
            <a:r>
              <a:rPr lang="en-US" sz="2800" b="1" i="1" dirty="0">
                <a:ea typeface="Calibri" panose="020F0502020204030204" pitchFamily="34" charset="0"/>
                <a:cs typeface="Times New Roman" panose="02020603050405020304" pitchFamily="18" charset="0"/>
              </a:rPr>
              <a:t>Rahab</a:t>
            </a:r>
            <a:r>
              <a:rPr lang="en-US" sz="2800" dirty="0">
                <a:ea typeface="Calibri" panose="020F0502020204030204" pitchFamily="34" charset="0"/>
                <a:cs typeface="Times New Roman" panose="02020603050405020304" pitchFamily="18" charset="0"/>
              </a:rPr>
              <a:t> describes that which will create a feeling of </a:t>
            </a:r>
            <a:r>
              <a:rPr lang="en-US" sz="2800" b="1" dirty="0">
                <a:ea typeface="Calibri" panose="020F0502020204030204" pitchFamily="34" charset="0"/>
                <a:cs typeface="Times New Roman" panose="02020603050405020304" pitchFamily="18" charset="0"/>
              </a:rPr>
              <a:t>DISCOMFORT, AGITATION </a:t>
            </a:r>
            <a:r>
              <a:rPr lang="en-US" sz="2800" dirty="0">
                <a:ea typeface="Calibri" panose="020F0502020204030204" pitchFamily="34" charset="0"/>
                <a:cs typeface="Times New Roman" panose="02020603050405020304" pitchFamily="18" charset="0"/>
              </a:rPr>
              <a:t>in others.</a:t>
            </a:r>
            <a:endParaRPr lang="en-US" sz="2800" i="1" dirty="0">
              <a:effectLst/>
              <a:ea typeface="Calibri" panose="020F0502020204030204" pitchFamily="34" charset="0"/>
              <a:cs typeface="Times New Roman" panose="02020603050405020304" pitchFamily="18" charset="0"/>
            </a:endParaRPr>
          </a:p>
          <a:p>
            <a:pPr marL="285750" indent="-285750">
              <a:lnSpc>
                <a:spcPct val="107000"/>
              </a:lnSpc>
              <a:spcBef>
                <a:spcPts val="0"/>
              </a:spcBef>
              <a:buFont typeface="Courier New" panose="02070309020205020404" pitchFamily="49" charset="0"/>
              <a:buChar char="o"/>
            </a:pPr>
            <a:r>
              <a:rPr lang="en-US" b="1" i="1" dirty="0">
                <a:effectLst/>
                <a:ea typeface="Calibri" panose="020F0502020204030204" pitchFamily="34" charset="0"/>
                <a:cs typeface="Times New Roman" panose="02020603050405020304" pitchFamily="18" charset="0"/>
              </a:rPr>
              <a:t>“</a:t>
            </a:r>
            <a:r>
              <a:rPr lang="en-US" b="1" i="1" dirty="0">
                <a:solidFill>
                  <a:schemeClr val="accent1"/>
                </a:solidFill>
                <a:effectLst/>
                <a:ea typeface="Calibri" panose="020F0502020204030204" pitchFamily="34" charset="0"/>
                <a:cs typeface="Times New Roman" panose="02020603050405020304" pitchFamily="18" charset="0"/>
              </a:rPr>
              <a:t>Turn aside those eyes of yours, they </a:t>
            </a:r>
            <a:r>
              <a:rPr lang="en-US" b="1" i="1" u="sng" dirty="0">
                <a:solidFill>
                  <a:schemeClr val="accent1"/>
                </a:solidFill>
                <a:effectLst/>
                <a:ea typeface="Calibri" panose="020F0502020204030204" pitchFamily="34" charset="0"/>
                <a:cs typeface="Times New Roman" panose="02020603050405020304" pitchFamily="18" charset="0"/>
              </a:rPr>
              <a:t>daunt</a:t>
            </a:r>
            <a:r>
              <a:rPr lang="en-US" b="1" i="1" dirty="0">
                <a:solidFill>
                  <a:schemeClr val="accent1"/>
                </a:solidFill>
                <a:effectLst/>
                <a:ea typeface="Calibri" panose="020F0502020204030204" pitchFamily="34" charset="0"/>
                <a:cs typeface="Times New Roman" panose="02020603050405020304" pitchFamily="18" charset="0"/>
              </a:rPr>
              <a:t> me</a:t>
            </a:r>
            <a:r>
              <a:rPr lang="en-US" b="1" i="1" dirty="0">
                <a:effectLst/>
                <a:ea typeface="Calibri" panose="020F0502020204030204" pitchFamily="34" charset="0"/>
                <a:cs typeface="Times New Roman" panose="02020603050405020304" pitchFamily="18" charset="0"/>
              </a:rPr>
              <a:t>”</a:t>
            </a:r>
            <a:r>
              <a:rPr lang="en-US" i="1" dirty="0">
                <a:effectLst/>
                <a:ea typeface="Calibri" panose="020F0502020204030204" pitchFamily="34" charset="0"/>
                <a:cs typeface="Times New Roman" panose="02020603050405020304" pitchFamily="18" charset="0"/>
              </a:rPr>
              <a:t> </a:t>
            </a:r>
            <a:r>
              <a:rPr lang="en-US" dirty="0">
                <a:effectLst/>
                <a:ea typeface="Calibri" panose="020F0502020204030204" pitchFamily="34" charset="0"/>
                <a:cs typeface="Times New Roman" panose="02020603050405020304" pitchFamily="18" charset="0"/>
              </a:rPr>
              <a:t>[Moffatt].  (“Daunt”: make someone feel intimidated or apprehensive).</a:t>
            </a:r>
            <a:endParaRPr lang="en-US" sz="2400" dirty="0">
              <a:effectLst/>
              <a:ea typeface="Calibri" panose="020F0502020204030204" pitchFamily="34" charset="0"/>
              <a:cs typeface="Times New Roman" panose="02020603050405020304" pitchFamily="18" charset="0"/>
            </a:endParaRPr>
          </a:p>
          <a:p>
            <a:pPr marL="285750" indent="-285750">
              <a:lnSpc>
                <a:spcPct val="107000"/>
              </a:lnSpc>
              <a:spcBef>
                <a:spcPts val="0"/>
              </a:spcBef>
              <a:buFont typeface="Courier New" panose="02070309020205020404" pitchFamily="49" charset="0"/>
              <a:buChar char="o"/>
            </a:pPr>
            <a:r>
              <a:rPr lang="en-US" dirty="0">
                <a:highlight>
                  <a:srgbClr val="FFFF00"/>
                </a:highlight>
                <a:ea typeface="Calibri" panose="020F0502020204030204" pitchFamily="34" charset="0"/>
                <a:cs typeface="Times New Roman" panose="02020603050405020304" pitchFamily="18" charset="0"/>
              </a:rPr>
              <a:t>This Shulamite was surely DIFFERENT!  She was no swooning “fangirl”!</a:t>
            </a:r>
            <a:endParaRPr lang="en-US" sz="2000" dirty="0">
              <a:effectLst/>
              <a:highlight>
                <a:srgbClr val="FFFF00"/>
              </a:highligh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93902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4181FEC-115A-8342-5419-E018986A810E}"/>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D429A86-66F5-B20C-34E8-93A94C4207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C8621130-3489-BC1C-2A49-75833AEC3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8BFFBB56-C0B7-A0F0-FBD6-B66F48E7FC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184C9DA6-A1CC-9F3D-56EA-0FCF7F72E2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7E3AC0E0-D738-77AD-4BEF-09D3B72EA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07117198-B770-48E7-025B-BDFE6E98EBFA}"/>
              </a:ext>
            </a:extLst>
          </p:cNvPr>
          <p:cNvSpPr>
            <a:spLocks noGrp="1"/>
          </p:cNvSpPr>
          <p:nvPr>
            <p:ph type="title"/>
          </p:nvPr>
        </p:nvSpPr>
        <p:spPr>
          <a:xfrm>
            <a:off x="1028699" y="294538"/>
            <a:ext cx="7421963" cy="1033669"/>
          </a:xfrm>
        </p:spPr>
        <p:txBody>
          <a:bodyPr>
            <a:normAutofit/>
          </a:bodyPr>
          <a:lstStyle/>
          <a:p>
            <a:r>
              <a:rPr lang="en-US" sz="3500" u="sng" dirty="0">
                <a:solidFill>
                  <a:srgbClr val="FFFFFF"/>
                </a:solidFill>
              </a:rPr>
              <a:t>Song of Solomon: 6:8-10</a:t>
            </a:r>
          </a:p>
        </p:txBody>
      </p:sp>
      <p:sp>
        <p:nvSpPr>
          <p:cNvPr id="3" name="Content Placeholder 2">
            <a:extLst>
              <a:ext uri="{FF2B5EF4-FFF2-40B4-BE49-F238E27FC236}">
                <a16:creationId xmlns:a16="http://schemas.microsoft.com/office/drawing/2014/main" id="{CD643F47-468A-7A2F-62A7-2883DAE30CC4}"/>
              </a:ext>
            </a:extLst>
          </p:cNvPr>
          <p:cNvSpPr>
            <a:spLocks noGrp="1"/>
          </p:cNvSpPr>
          <p:nvPr>
            <p:ph idx="1"/>
          </p:nvPr>
        </p:nvSpPr>
        <p:spPr>
          <a:xfrm>
            <a:off x="344513" y="1710813"/>
            <a:ext cx="8494688" cy="4852649"/>
          </a:xfrm>
        </p:spPr>
        <p:txBody>
          <a:bodyPr anchor="ctr">
            <a:normAutofit/>
          </a:bodyPr>
          <a:lstStyle/>
          <a:p>
            <a:pPr marL="0" indent="0" algn="l">
              <a:buNone/>
            </a:pPr>
            <a:r>
              <a:rPr lang="en-US" sz="2900" b="1" i="0" u="none" strike="noStrike" dirty="0">
                <a:effectLst/>
              </a:rPr>
              <a:t>8 There are </a:t>
            </a:r>
            <a:r>
              <a:rPr lang="en-US" sz="2900" b="1" i="0" u="none" strike="noStrike" dirty="0">
                <a:solidFill>
                  <a:schemeClr val="accent1"/>
                </a:solidFill>
                <a:effectLst/>
              </a:rPr>
              <a:t>sixty queens And eighty concubines, And virgins without number</a:t>
            </a:r>
            <a:r>
              <a:rPr lang="en-US" sz="2900" b="1" i="0" u="none" strike="noStrike" dirty="0">
                <a:effectLst/>
              </a:rPr>
              <a:t>.</a:t>
            </a:r>
          </a:p>
          <a:p>
            <a:pPr marL="0" indent="0" algn="l">
              <a:buNone/>
            </a:pPr>
            <a:r>
              <a:rPr lang="en-US" sz="2900" b="1" i="0" u="none" strike="noStrike" dirty="0">
                <a:effectLst/>
              </a:rPr>
              <a:t>9 My dove, my perfect one, Is the only one, The only one of her mother, The favorite of the one who bore her. The daughters saw her And called her blessed, The queens and the concubines, And they praised her.</a:t>
            </a:r>
          </a:p>
          <a:p>
            <a:pPr marL="0" indent="0" algn="l">
              <a:buNone/>
            </a:pPr>
            <a:r>
              <a:rPr lang="en-US" sz="2900" b="1" i="0" u="none" strike="noStrike" dirty="0">
                <a:effectLst/>
              </a:rPr>
              <a:t>10 Who is she who looks forth as the morning, Fair as the moon, Clear as the sun, Awesome as </a:t>
            </a:r>
            <a:r>
              <a:rPr lang="en-US" sz="2900" b="1" i="1" u="none" strike="noStrike" dirty="0">
                <a:effectLst/>
              </a:rPr>
              <a:t>an</a:t>
            </a:r>
            <a:r>
              <a:rPr lang="en-US" sz="2900" b="1" i="0" u="none" strike="noStrike" dirty="0">
                <a:effectLst/>
              </a:rPr>
              <a:t>  </a:t>
            </a:r>
            <a:r>
              <a:rPr lang="en-US" sz="2900" b="1" i="1" u="none" strike="noStrike" dirty="0">
                <a:effectLst/>
              </a:rPr>
              <a:t>army</a:t>
            </a:r>
            <a:r>
              <a:rPr lang="en-US" sz="2900" b="1" i="0" u="none" strike="noStrike" dirty="0">
                <a:effectLst/>
              </a:rPr>
              <a:t> with banners?</a:t>
            </a:r>
          </a:p>
        </p:txBody>
      </p:sp>
    </p:spTree>
    <p:extLst>
      <p:ext uri="{BB962C8B-B14F-4D97-AF65-F5344CB8AC3E}">
        <p14:creationId xmlns:p14="http://schemas.microsoft.com/office/powerpoint/2010/main" val="43036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4181FEC-115A-8342-5419-E018986A810E}"/>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D429A86-66F5-B20C-34E8-93A94C4207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C8621130-3489-BC1C-2A49-75833AEC3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8BFFBB56-C0B7-A0F0-FBD6-B66F48E7FC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184C9DA6-A1CC-9F3D-56EA-0FCF7F72E2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7E3AC0E0-D738-77AD-4BEF-09D3B72EA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07117198-B770-48E7-025B-BDFE6E98EBFA}"/>
              </a:ext>
            </a:extLst>
          </p:cNvPr>
          <p:cNvSpPr>
            <a:spLocks noGrp="1"/>
          </p:cNvSpPr>
          <p:nvPr>
            <p:ph type="title"/>
          </p:nvPr>
        </p:nvSpPr>
        <p:spPr>
          <a:xfrm>
            <a:off x="1028699" y="294538"/>
            <a:ext cx="7421963" cy="1033669"/>
          </a:xfrm>
        </p:spPr>
        <p:txBody>
          <a:bodyPr>
            <a:normAutofit/>
          </a:bodyPr>
          <a:lstStyle/>
          <a:p>
            <a:r>
              <a:rPr lang="en-US" sz="3500" u="sng" dirty="0">
                <a:solidFill>
                  <a:srgbClr val="FFFFFF"/>
                </a:solidFill>
              </a:rPr>
              <a:t>Song of Solomon: 6:8-10</a:t>
            </a:r>
          </a:p>
        </p:txBody>
      </p:sp>
      <p:sp>
        <p:nvSpPr>
          <p:cNvPr id="3" name="Content Placeholder 2">
            <a:extLst>
              <a:ext uri="{FF2B5EF4-FFF2-40B4-BE49-F238E27FC236}">
                <a16:creationId xmlns:a16="http://schemas.microsoft.com/office/drawing/2014/main" id="{CD643F47-468A-7A2F-62A7-2883DAE30CC4}"/>
              </a:ext>
            </a:extLst>
          </p:cNvPr>
          <p:cNvSpPr>
            <a:spLocks noGrp="1"/>
          </p:cNvSpPr>
          <p:nvPr>
            <p:ph idx="1"/>
          </p:nvPr>
        </p:nvSpPr>
        <p:spPr>
          <a:xfrm>
            <a:off x="344513" y="1710813"/>
            <a:ext cx="8494688" cy="4852649"/>
          </a:xfrm>
        </p:spPr>
        <p:txBody>
          <a:bodyPr anchor="ctr">
            <a:normAutofit fontScale="85000" lnSpcReduction="20000"/>
          </a:bodyPr>
          <a:lstStyle/>
          <a:p>
            <a:pPr marL="285750" indent="-285750">
              <a:lnSpc>
                <a:spcPct val="107000"/>
              </a:lnSpc>
              <a:buFont typeface="Courier New" panose="02070309020205020404" pitchFamily="49" charset="0"/>
              <a:buChar char="o"/>
            </a:pPr>
            <a:r>
              <a:rPr lang="en-US" sz="3200" dirty="0">
                <a:effectLst/>
                <a:latin typeface="Calibri" panose="020F0502020204030204" pitchFamily="34" charset="0"/>
                <a:ea typeface="Calibri" panose="020F0502020204030204" pitchFamily="34" charset="0"/>
                <a:cs typeface="Times New Roman" panose="02020603050405020304" pitchFamily="18" charset="0"/>
              </a:rPr>
              <a:t>[ISV] </a:t>
            </a:r>
            <a:r>
              <a:rPr lang="en-US" sz="32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There are sixty queens and eighty mistresses, and too many young women to count,  (9) but my dove, my perfect one, is unique. She's unique to her mother, she's pure to the one who gave birth to her. Young women see her and call her blessed, queens and mistresses praise her.</a:t>
            </a:r>
            <a:endParaRPr lang="en-US" sz="32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2800" b="1" dirty="0">
                <a:effectLst/>
                <a:latin typeface="Calibri" panose="020F0502020204030204" pitchFamily="34" charset="0"/>
                <a:ea typeface="Calibri" panose="020F0502020204030204" pitchFamily="34" charset="0"/>
                <a:cs typeface="Times New Roman" panose="02020603050405020304" pitchFamily="18" charset="0"/>
              </a:rPr>
              <a:t>The fact that the numbers were reported as larger in [1 Kings  11:3] </a:t>
            </a:r>
            <a:r>
              <a:rPr lang="en-US" sz="2800" b="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suggests that the story in this Song takes place at a time much </a:t>
            </a:r>
            <a:r>
              <a:rPr lang="en-US" sz="2800" b="1" u="sng"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earlier</a:t>
            </a:r>
            <a:r>
              <a:rPr lang="en-US" sz="2800" b="1" dirty="0">
                <a:effectLst/>
                <a:latin typeface="Calibri" panose="020F0502020204030204" pitchFamily="34" charset="0"/>
                <a:ea typeface="Calibri" panose="020F0502020204030204" pitchFamily="34" charset="0"/>
                <a:cs typeface="Times New Roman" panose="02020603050405020304" pitchFamily="18" charset="0"/>
              </a:rPr>
              <a:t> in Solomon’s reign.</a:t>
            </a:r>
          </a:p>
          <a:p>
            <a:pPr marL="742950" marR="0" lvl="1" indent="-285750">
              <a:lnSpc>
                <a:spcPct val="107000"/>
              </a:lnSpc>
              <a:spcBef>
                <a:spcPts val="0"/>
              </a:spcBef>
              <a:spcAft>
                <a:spcPts val="0"/>
              </a:spcAft>
              <a:buFont typeface="Courier New" panose="02070309020205020404" pitchFamily="49" charset="0"/>
              <a:buChar char="o"/>
            </a:pPr>
            <a:r>
              <a:rPr lang="en-US" sz="2800" b="1" dirty="0">
                <a:latin typeface="Calibri" panose="020F0502020204030204" pitchFamily="34" charset="0"/>
                <a:ea typeface="Calibri" panose="020F0502020204030204" pitchFamily="34" charset="0"/>
                <a:cs typeface="Times New Roman" panose="02020603050405020304" pitchFamily="18" charset="0"/>
              </a:rPr>
              <a:t>The larger totals that came </a:t>
            </a:r>
            <a:r>
              <a:rPr lang="en-US" sz="2800" b="1" u="sng" dirty="0">
                <a:latin typeface="Calibri" panose="020F0502020204030204" pitchFamily="34" charset="0"/>
                <a:ea typeface="Calibri" panose="020F0502020204030204" pitchFamily="34" charset="0"/>
                <a:cs typeface="Times New Roman" panose="02020603050405020304" pitchFamily="18" charset="0"/>
              </a:rPr>
              <a:t>later</a:t>
            </a:r>
            <a:r>
              <a:rPr lang="en-US" sz="2800" b="1" dirty="0">
                <a:latin typeface="Calibri" panose="020F0502020204030204" pitchFamily="34" charset="0"/>
                <a:ea typeface="Calibri" panose="020F0502020204030204" pitchFamily="34" charset="0"/>
                <a:cs typeface="Times New Roman" panose="02020603050405020304" pitchFamily="18" charset="0"/>
              </a:rPr>
              <a:t> make clear that there was no change in Solomon’s lifestyle in the years to come.  (Greatest song?)</a:t>
            </a:r>
            <a:endParaRPr lang="en-US" sz="2800" b="1"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800"/>
              </a:spcAft>
              <a:buFont typeface="Courier New" panose="02070309020205020404" pitchFamily="49" charset="0"/>
              <a:buChar char="o"/>
            </a:pPr>
            <a:r>
              <a:rPr lang="en-US" sz="2800" b="1" dirty="0">
                <a:effectLst/>
                <a:latin typeface="Calibri" panose="020F0502020204030204" pitchFamily="34" charset="0"/>
                <a:ea typeface="Calibri" panose="020F0502020204030204" pitchFamily="34" charset="0"/>
                <a:cs typeface="Times New Roman" panose="02020603050405020304" pitchFamily="18" charset="0"/>
              </a:rPr>
              <a:t>However, we </a:t>
            </a:r>
            <a:r>
              <a:rPr lang="en-US" sz="2800" b="1" u="sng" dirty="0">
                <a:effectLst/>
                <a:latin typeface="Calibri" panose="020F0502020204030204" pitchFamily="34" charset="0"/>
                <a:ea typeface="Calibri" panose="020F0502020204030204" pitchFamily="34" charset="0"/>
                <a:cs typeface="Times New Roman" panose="02020603050405020304" pitchFamily="18" charset="0"/>
              </a:rPr>
              <a:t>are</a:t>
            </a:r>
            <a:r>
              <a:rPr lang="en-US" sz="2800" b="1" dirty="0">
                <a:effectLst/>
                <a:latin typeface="Calibri" panose="020F0502020204030204" pitchFamily="34" charset="0"/>
                <a:ea typeface="Calibri" panose="020F0502020204030204" pitchFamily="34" charset="0"/>
                <a:cs typeface="Times New Roman" panose="02020603050405020304" pitchFamily="18" charset="0"/>
              </a:rPr>
              <a:t> sure the king was correct, </a:t>
            </a:r>
            <a:r>
              <a:rPr lang="en-US" sz="2800" b="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this Shulamite is UNLIKE </a:t>
            </a:r>
            <a:r>
              <a:rPr lang="en-US" sz="2800" b="1" dirty="0">
                <a:effectLst/>
                <a:latin typeface="Calibri" panose="020F0502020204030204" pitchFamily="34" charset="0"/>
                <a:ea typeface="Calibri" panose="020F0502020204030204" pitchFamily="34" charset="0"/>
                <a:cs typeface="Times New Roman" panose="02020603050405020304" pitchFamily="18" charset="0"/>
              </a:rPr>
              <a:t>the other women in his life!</a:t>
            </a:r>
          </a:p>
        </p:txBody>
      </p:sp>
    </p:spTree>
    <p:extLst>
      <p:ext uri="{BB962C8B-B14F-4D97-AF65-F5344CB8AC3E}">
        <p14:creationId xmlns:p14="http://schemas.microsoft.com/office/powerpoint/2010/main" val="2793952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4181FEC-115A-8342-5419-E018986A810E}"/>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D429A86-66F5-B20C-34E8-93A94C4207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C8621130-3489-BC1C-2A49-75833AEC3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8BFFBB56-C0B7-A0F0-FBD6-B66F48E7FC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184C9DA6-A1CC-9F3D-56EA-0FCF7F72E2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7E3AC0E0-D738-77AD-4BEF-09D3B72EA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07117198-B770-48E7-025B-BDFE6E98EBFA}"/>
              </a:ext>
            </a:extLst>
          </p:cNvPr>
          <p:cNvSpPr>
            <a:spLocks noGrp="1"/>
          </p:cNvSpPr>
          <p:nvPr>
            <p:ph type="title"/>
          </p:nvPr>
        </p:nvSpPr>
        <p:spPr>
          <a:xfrm>
            <a:off x="1028699" y="294538"/>
            <a:ext cx="7421963" cy="1033669"/>
          </a:xfrm>
        </p:spPr>
        <p:txBody>
          <a:bodyPr>
            <a:normAutofit/>
          </a:bodyPr>
          <a:lstStyle/>
          <a:p>
            <a:r>
              <a:rPr lang="en-US" sz="3500" u="sng" dirty="0">
                <a:solidFill>
                  <a:srgbClr val="FFFFFF"/>
                </a:solidFill>
              </a:rPr>
              <a:t>Song of Solomon: 6:8-10</a:t>
            </a:r>
          </a:p>
        </p:txBody>
      </p:sp>
      <p:sp>
        <p:nvSpPr>
          <p:cNvPr id="3" name="Content Placeholder 2">
            <a:extLst>
              <a:ext uri="{FF2B5EF4-FFF2-40B4-BE49-F238E27FC236}">
                <a16:creationId xmlns:a16="http://schemas.microsoft.com/office/drawing/2014/main" id="{CD643F47-468A-7A2F-62A7-2883DAE30CC4}"/>
              </a:ext>
            </a:extLst>
          </p:cNvPr>
          <p:cNvSpPr>
            <a:spLocks noGrp="1"/>
          </p:cNvSpPr>
          <p:nvPr>
            <p:ph idx="1"/>
          </p:nvPr>
        </p:nvSpPr>
        <p:spPr>
          <a:xfrm>
            <a:off x="344513" y="1710813"/>
            <a:ext cx="8494688" cy="4852649"/>
          </a:xfrm>
        </p:spPr>
        <p:txBody>
          <a:bodyPr anchor="ctr">
            <a:normAutofit/>
          </a:bodyPr>
          <a:lstStyle/>
          <a:p>
            <a:pPr marL="0" indent="0" algn="l">
              <a:buNone/>
            </a:pPr>
            <a:r>
              <a:rPr lang="en-US" sz="2900" b="1" i="0" u="none" strike="noStrike" dirty="0">
                <a:effectLst/>
              </a:rPr>
              <a:t>8 There are sixty queens And eighty concubines, And virgins without number.</a:t>
            </a:r>
          </a:p>
          <a:p>
            <a:pPr marL="0" indent="0" algn="l">
              <a:buNone/>
            </a:pPr>
            <a:r>
              <a:rPr lang="en-US" sz="2900" b="1" i="0" u="none" strike="noStrike" dirty="0">
                <a:effectLst/>
              </a:rPr>
              <a:t>9 My dove, my perfect one, Is the only one, The only one of her mother, The favorite of the one who bore her. The daughters saw her And called her blessed, The queens and the concubines, And they praised her.</a:t>
            </a:r>
          </a:p>
          <a:p>
            <a:pPr marL="0" indent="0" algn="l">
              <a:buNone/>
            </a:pPr>
            <a:r>
              <a:rPr lang="en-US" sz="2900" b="1" i="0" u="none" strike="noStrike" dirty="0">
                <a:effectLst/>
              </a:rPr>
              <a:t>10 </a:t>
            </a:r>
            <a:r>
              <a:rPr lang="en-US" sz="2900" b="1" i="0" u="none" strike="noStrike" dirty="0">
                <a:solidFill>
                  <a:schemeClr val="accent1"/>
                </a:solidFill>
                <a:effectLst/>
              </a:rPr>
              <a:t>Who is she who looks forth </a:t>
            </a:r>
            <a:r>
              <a:rPr lang="en-US" sz="2900" b="1" i="0" u="none" strike="noStrike" dirty="0">
                <a:effectLst/>
              </a:rPr>
              <a:t>as the morning, Fair as the moon, Clear as the sun, Awesome as </a:t>
            </a:r>
            <a:r>
              <a:rPr lang="en-US" sz="2900" b="1" i="1" u="none" strike="noStrike" dirty="0">
                <a:effectLst/>
              </a:rPr>
              <a:t>an</a:t>
            </a:r>
            <a:r>
              <a:rPr lang="en-US" sz="2900" b="1" i="0" u="none" strike="noStrike" dirty="0">
                <a:effectLst/>
              </a:rPr>
              <a:t>  </a:t>
            </a:r>
            <a:r>
              <a:rPr lang="en-US" sz="2900" b="1" i="1" u="none" strike="noStrike" dirty="0">
                <a:effectLst/>
              </a:rPr>
              <a:t>army</a:t>
            </a:r>
            <a:r>
              <a:rPr lang="en-US" sz="2900" b="1" i="0" u="none" strike="noStrike" dirty="0">
                <a:effectLst/>
              </a:rPr>
              <a:t> with banners?</a:t>
            </a:r>
          </a:p>
        </p:txBody>
      </p:sp>
    </p:spTree>
    <p:extLst>
      <p:ext uri="{BB962C8B-B14F-4D97-AF65-F5344CB8AC3E}">
        <p14:creationId xmlns:p14="http://schemas.microsoft.com/office/powerpoint/2010/main" val="1695058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4181FEC-115A-8342-5419-E018986A810E}"/>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D429A86-66F5-B20C-34E8-93A94C4207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C8621130-3489-BC1C-2A49-75833AEC3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8BFFBB56-C0B7-A0F0-FBD6-B66F48E7FC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184C9DA6-A1CC-9F3D-56EA-0FCF7F72E2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7E3AC0E0-D738-77AD-4BEF-09D3B72EA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07117198-B770-48E7-025B-BDFE6E98EBFA}"/>
              </a:ext>
            </a:extLst>
          </p:cNvPr>
          <p:cNvSpPr>
            <a:spLocks noGrp="1"/>
          </p:cNvSpPr>
          <p:nvPr>
            <p:ph type="title"/>
          </p:nvPr>
        </p:nvSpPr>
        <p:spPr>
          <a:xfrm>
            <a:off x="1028699" y="294538"/>
            <a:ext cx="7421963" cy="1033669"/>
          </a:xfrm>
        </p:spPr>
        <p:txBody>
          <a:bodyPr>
            <a:normAutofit/>
          </a:bodyPr>
          <a:lstStyle/>
          <a:p>
            <a:r>
              <a:rPr lang="en-US" sz="3500" u="sng" dirty="0">
                <a:solidFill>
                  <a:srgbClr val="FFFFFF"/>
                </a:solidFill>
              </a:rPr>
              <a:t>Song of Solomon: 6:8-10</a:t>
            </a:r>
          </a:p>
        </p:txBody>
      </p:sp>
      <p:sp>
        <p:nvSpPr>
          <p:cNvPr id="3" name="Content Placeholder 2">
            <a:extLst>
              <a:ext uri="{FF2B5EF4-FFF2-40B4-BE49-F238E27FC236}">
                <a16:creationId xmlns:a16="http://schemas.microsoft.com/office/drawing/2014/main" id="{CD643F47-468A-7A2F-62A7-2883DAE30CC4}"/>
              </a:ext>
            </a:extLst>
          </p:cNvPr>
          <p:cNvSpPr>
            <a:spLocks noGrp="1"/>
          </p:cNvSpPr>
          <p:nvPr>
            <p:ph idx="1"/>
          </p:nvPr>
        </p:nvSpPr>
        <p:spPr>
          <a:xfrm>
            <a:off x="344513" y="1710813"/>
            <a:ext cx="8494688" cy="4852649"/>
          </a:xfrm>
        </p:spPr>
        <p:txBody>
          <a:bodyPr anchor="ctr">
            <a:normAutofit lnSpcReduction="10000"/>
          </a:bodyPr>
          <a:lstStyle/>
          <a:p>
            <a:pPr marL="0" indent="0">
              <a:buNone/>
            </a:pPr>
            <a:r>
              <a:rPr lang="en-US" i="1" dirty="0">
                <a:effectLst/>
                <a:latin typeface="Calibri" panose="020F0502020204030204" pitchFamily="34" charset="0"/>
                <a:cs typeface="Calibri" panose="020F0502020204030204" pitchFamily="34" charset="0"/>
              </a:rPr>
              <a:t>	</a:t>
            </a:r>
            <a:r>
              <a:rPr lang="en-US" i="1" dirty="0">
                <a:effectLst/>
                <a:highlight>
                  <a:srgbClr val="FFFF00"/>
                </a:highlight>
                <a:latin typeface="Calibri" panose="020F0502020204030204" pitchFamily="34" charset="0"/>
                <a:cs typeface="Calibri" panose="020F0502020204030204" pitchFamily="34" charset="0"/>
              </a:rPr>
              <a:t>Even though some of the references in this section sound like the shepherd </a:t>
            </a:r>
            <a:r>
              <a:rPr lang="en-US" i="1" dirty="0">
                <a:effectLst/>
                <a:latin typeface="Calibri" panose="020F0502020204030204" pitchFamily="34" charset="0"/>
                <a:cs typeface="Calibri" panose="020F0502020204030204" pitchFamily="34" charset="0"/>
              </a:rPr>
              <a:t>(for example, the pastoral references in verses 5b-6,and the reference to "my dove"), </a:t>
            </a:r>
            <a:r>
              <a:rPr lang="en-US" i="1" dirty="0">
                <a:effectLst/>
                <a:highlight>
                  <a:srgbClr val="FFFF00"/>
                </a:highlight>
                <a:latin typeface="Calibri" panose="020F0502020204030204" pitchFamily="34" charset="0"/>
                <a:cs typeface="Calibri" panose="020F0502020204030204" pitchFamily="34" charset="0"/>
              </a:rPr>
              <a:t>the speaker in this passage is probably Solomon</a:t>
            </a:r>
            <a:r>
              <a:rPr lang="en-US" i="1" dirty="0">
                <a:effectLst/>
                <a:latin typeface="Calibri" panose="020F0502020204030204" pitchFamily="34" charset="0"/>
                <a:cs typeface="Calibri" panose="020F0502020204030204" pitchFamily="34" charset="0"/>
              </a:rPr>
              <a:t>. Some of the expressions match those in 4:1-5. The terms in verses4-5a, and the references to the queens and concubines would point to Solomon. He would be the one to know the reaction of these women to the </a:t>
            </a:r>
            <a:r>
              <a:rPr lang="en-US" i="1" dirty="0" err="1">
                <a:effectLst/>
                <a:latin typeface="Calibri" panose="020F0502020204030204" pitchFamily="34" charset="0"/>
                <a:cs typeface="Calibri" panose="020F0502020204030204" pitchFamily="34" charset="0"/>
              </a:rPr>
              <a:t>Shulammite</a:t>
            </a:r>
            <a:r>
              <a:rPr lang="en-US" i="1" dirty="0">
                <a:effectLst/>
                <a:latin typeface="Calibri" panose="020F0502020204030204" pitchFamily="34" charset="0"/>
                <a:cs typeface="Calibri" panose="020F0502020204030204" pitchFamily="34" charset="0"/>
              </a:rPr>
              <a:t> maiden, not the shepherd. </a:t>
            </a:r>
            <a:r>
              <a:rPr lang="en-US" i="1" dirty="0">
                <a:effectLst/>
                <a:highlight>
                  <a:srgbClr val="FFFF00"/>
                </a:highlight>
                <a:latin typeface="Calibri" panose="020F0502020204030204" pitchFamily="34" charset="0"/>
                <a:cs typeface="Calibri" panose="020F0502020204030204" pitchFamily="34" charset="0"/>
              </a:rPr>
              <a:t>Solomon wants her to become another of his wives- one among many, even though he says she stands unique among them</a:t>
            </a:r>
            <a:r>
              <a:rPr lang="en-US" i="1" dirty="0">
                <a:effectLst/>
                <a:latin typeface="Calibri" panose="020F0502020204030204" pitchFamily="34" charset="0"/>
                <a:cs typeface="Calibri" panose="020F0502020204030204" pitchFamily="34" charset="0"/>
              </a:rPr>
              <a:t>. With her shepherd, she will be his, and he will be hers. </a:t>
            </a:r>
            <a:r>
              <a:rPr lang="en-US" sz="2900" b="1" i="1" dirty="0">
                <a:latin typeface="Calibri" panose="020F0502020204030204" pitchFamily="34" charset="0"/>
                <a:cs typeface="Calibri" panose="020F0502020204030204" pitchFamily="34" charset="0"/>
              </a:rPr>
              <a:t>(</a:t>
            </a:r>
            <a:r>
              <a:rPr lang="en-US" sz="2900" b="1" i="1" dirty="0">
                <a:solidFill>
                  <a:schemeClr val="accent1"/>
                </a:solidFill>
                <a:latin typeface="Calibri" panose="020F0502020204030204" pitchFamily="34" charset="0"/>
                <a:cs typeface="Calibri" panose="020F0502020204030204" pitchFamily="34" charset="0"/>
              </a:rPr>
              <a:t>Bob &amp; Sandra Waldron</a:t>
            </a:r>
            <a:r>
              <a:rPr lang="en-US" sz="2900" b="1" i="1" dirty="0">
                <a:latin typeface="Calibri" panose="020F0502020204030204" pitchFamily="34" charset="0"/>
                <a:cs typeface="Calibri" panose="020F0502020204030204" pitchFamily="34" charset="0"/>
              </a:rPr>
              <a:t>)</a:t>
            </a:r>
            <a:endParaRPr lang="en-US" i="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82618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4181FEC-115A-8342-5419-E018986A810E}"/>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D429A86-66F5-B20C-34E8-93A94C4207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C8621130-3489-BC1C-2A49-75833AEC3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8BFFBB56-C0B7-A0F0-FBD6-B66F48E7FC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184C9DA6-A1CC-9F3D-56EA-0FCF7F72E2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7E3AC0E0-D738-77AD-4BEF-09D3B72EA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07117198-B770-48E7-025B-BDFE6E98EBFA}"/>
              </a:ext>
            </a:extLst>
          </p:cNvPr>
          <p:cNvSpPr>
            <a:spLocks noGrp="1"/>
          </p:cNvSpPr>
          <p:nvPr>
            <p:ph type="title"/>
          </p:nvPr>
        </p:nvSpPr>
        <p:spPr>
          <a:xfrm>
            <a:off x="1028699" y="294538"/>
            <a:ext cx="7421963" cy="1033669"/>
          </a:xfrm>
        </p:spPr>
        <p:txBody>
          <a:bodyPr>
            <a:normAutofit/>
          </a:bodyPr>
          <a:lstStyle/>
          <a:p>
            <a:r>
              <a:rPr lang="en-US" sz="3500" u="sng" dirty="0">
                <a:solidFill>
                  <a:srgbClr val="FFFFFF"/>
                </a:solidFill>
              </a:rPr>
              <a:t>Song of Solomon: 6:11-13</a:t>
            </a:r>
          </a:p>
        </p:txBody>
      </p:sp>
      <p:sp>
        <p:nvSpPr>
          <p:cNvPr id="3" name="Content Placeholder 2">
            <a:extLst>
              <a:ext uri="{FF2B5EF4-FFF2-40B4-BE49-F238E27FC236}">
                <a16:creationId xmlns:a16="http://schemas.microsoft.com/office/drawing/2014/main" id="{CD643F47-468A-7A2F-62A7-2883DAE30CC4}"/>
              </a:ext>
            </a:extLst>
          </p:cNvPr>
          <p:cNvSpPr>
            <a:spLocks noGrp="1"/>
          </p:cNvSpPr>
          <p:nvPr>
            <p:ph idx="1"/>
          </p:nvPr>
        </p:nvSpPr>
        <p:spPr>
          <a:xfrm>
            <a:off x="172255" y="1818924"/>
            <a:ext cx="8799485" cy="5020187"/>
          </a:xfrm>
        </p:spPr>
        <p:txBody>
          <a:bodyPr anchor="ctr">
            <a:normAutofit fontScale="70000" lnSpcReduction="20000"/>
          </a:bodyPr>
          <a:lstStyle/>
          <a:p>
            <a:pPr marL="0" indent="0" algn="l">
              <a:buNone/>
            </a:pPr>
            <a:r>
              <a:rPr lang="en-US" sz="3400" b="1" i="0" u="none" strike="noStrike" dirty="0">
                <a:effectLst/>
                <a:latin typeface="Inter"/>
              </a:rPr>
              <a:t>11 I went down to the garden of nuts To see the verdure of the valley, To see whether the vine had budded </a:t>
            </a:r>
            <a:r>
              <a:rPr lang="en-US" sz="3400" b="1" i="1" u="none" strike="noStrike" dirty="0">
                <a:effectLst/>
                <a:latin typeface="Inter"/>
              </a:rPr>
              <a:t>And</a:t>
            </a:r>
            <a:r>
              <a:rPr lang="en-US" sz="3400" b="1" i="0" u="none" strike="noStrike" dirty="0">
                <a:effectLst/>
                <a:latin typeface="Inter"/>
              </a:rPr>
              <a:t> the pomegranates had bloomed.</a:t>
            </a:r>
          </a:p>
          <a:p>
            <a:pPr marL="0" indent="0" algn="l">
              <a:buNone/>
            </a:pPr>
            <a:r>
              <a:rPr lang="en-US" sz="3400" b="1" i="0" u="none" strike="noStrike" dirty="0">
                <a:effectLst/>
                <a:latin typeface="Inter"/>
              </a:rPr>
              <a:t>12 Before I was even aware, My soul had made me </a:t>
            </a:r>
            <a:r>
              <a:rPr lang="en-US" sz="3400" b="1" i="1" u="none" strike="noStrike" dirty="0">
                <a:effectLst/>
                <a:latin typeface="Inter"/>
              </a:rPr>
              <a:t>As</a:t>
            </a:r>
            <a:r>
              <a:rPr lang="en-US" sz="3400" b="1" i="0" u="none" strike="noStrike" dirty="0">
                <a:effectLst/>
                <a:latin typeface="Inter"/>
              </a:rPr>
              <a:t> </a:t>
            </a:r>
            <a:r>
              <a:rPr lang="en-US" sz="3400" b="1" i="0" u="sng" strike="noStrike" dirty="0">
                <a:solidFill>
                  <a:schemeClr val="accent1"/>
                </a:solidFill>
                <a:effectLst/>
                <a:latin typeface="Inter"/>
              </a:rPr>
              <a:t>the chariots of </a:t>
            </a:r>
            <a:r>
              <a:rPr lang="en-US" sz="3400" b="1" i="0" u="sng" strike="noStrike" dirty="0">
                <a:effectLst/>
                <a:latin typeface="Inter"/>
              </a:rPr>
              <a:t>my noble people</a:t>
            </a:r>
            <a:r>
              <a:rPr lang="en-US" sz="3400" b="1" i="0" u="none" strike="noStrike" dirty="0">
                <a:effectLst/>
                <a:latin typeface="Inter"/>
              </a:rPr>
              <a:t>.</a:t>
            </a:r>
          </a:p>
          <a:p>
            <a:pPr marL="0" indent="0" algn="l">
              <a:buNone/>
            </a:pPr>
            <a:r>
              <a:rPr lang="en-US" sz="3400" b="1" i="0" u="none" strike="noStrike" dirty="0">
                <a:effectLst/>
                <a:latin typeface="Inter"/>
              </a:rPr>
              <a:t>13 Return, return, </a:t>
            </a:r>
            <a:r>
              <a:rPr lang="en-US" sz="3400" b="1" i="0" u="sng" strike="noStrike" dirty="0">
                <a:solidFill>
                  <a:schemeClr val="accent1"/>
                </a:solidFill>
                <a:effectLst/>
                <a:latin typeface="Inter"/>
              </a:rPr>
              <a:t>O Shulamite</a:t>
            </a:r>
            <a:r>
              <a:rPr lang="en-US" sz="3400" b="1" i="0" u="none" strike="noStrike" dirty="0">
                <a:effectLst/>
                <a:latin typeface="Inter"/>
              </a:rPr>
              <a:t>; Return, return, that we may look upon you! What would you see in the Shulamite— As it were, </a:t>
            </a:r>
            <a:r>
              <a:rPr lang="en-US" sz="3400" b="1" i="0" u="sng" strike="noStrike" dirty="0">
                <a:solidFill>
                  <a:schemeClr val="accent1"/>
                </a:solidFill>
                <a:effectLst/>
                <a:latin typeface="Inter"/>
              </a:rPr>
              <a:t>the dance of the two camps</a:t>
            </a:r>
            <a:r>
              <a:rPr lang="en-US" sz="3400" b="1" i="0" u="none" strike="noStrike" dirty="0">
                <a:effectLst/>
                <a:latin typeface="Inter"/>
              </a:rPr>
              <a:t>?</a:t>
            </a:r>
          </a:p>
          <a:p>
            <a:pPr marL="285750" indent="-285750">
              <a:buFont typeface="Arial" panose="020B0604020202020204" pitchFamily="34" charset="0"/>
              <a:buChar char="•"/>
            </a:pPr>
            <a:r>
              <a:rPr lang="en-US" sz="3200" b="1" dirty="0">
                <a:solidFill>
                  <a:schemeClr val="accent1"/>
                </a:solidFill>
              </a:rPr>
              <a:t>Perhaps the most challenging passage in the Song to translate/interpret.  </a:t>
            </a:r>
            <a:r>
              <a:rPr lang="en-US" sz="3200" b="1" dirty="0">
                <a:solidFill>
                  <a:schemeClr val="accent1"/>
                </a:solidFill>
                <a:highlight>
                  <a:srgbClr val="FFFF00"/>
                </a:highlight>
              </a:rPr>
              <a:t>Wide variety of translations that cannot agree on the identity of the speaker(s).</a:t>
            </a:r>
          </a:p>
          <a:p>
            <a:pPr marL="285750" indent="-285750">
              <a:buFont typeface="Arial" panose="020B0604020202020204" pitchFamily="34" charset="0"/>
              <a:buChar char="•"/>
            </a:pPr>
            <a:r>
              <a:rPr lang="en-US" sz="3200" b="1" dirty="0">
                <a:solidFill>
                  <a:schemeClr val="accent1"/>
                </a:solidFill>
              </a:rPr>
              <a:t>The Shulamite is speaking in the first person in verses 11 and 12, recounting her first encounter with Solomon’s entourage and how she came into his circle.</a:t>
            </a:r>
          </a:p>
          <a:p>
            <a:pPr marL="285750" indent="-285750">
              <a:buFont typeface="Arial" panose="020B0604020202020204" pitchFamily="34" charset="0"/>
              <a:buChar char="•"/>
            </a:pPr>
            <a:r>
              <a:rPr lang="en-US" sz="3200" b="1" dirty="0">
                <a:solidFill>
                  <a:schemeClr val="accent1"/>
                </a:solidFill>
              </a:rPr>
              <a:t>Verse 13a is taken as a call by Solomon’s retinue to the Shulamite not to flee away but return.  In response, the Shulamite humbly asks, “What do you want with me?” (13b).</a:t>
            </a:r>
          </a:p>
          <a:p>
            <a:pPr marL="0" indent="0" algn="l">
              <a:buNone/>
            </a:pPr>
            <a:endParaRPr lang="en-US" sz="3200" b="1" i="0" u="none" strike="noStrike" dirty="0">
              <a:effectLst/>
              <a:latin typeface="Inter"/>
            </a:endParaRPr>
          </a:p>
        </p:txBody>
      </p:sp>
    </p:spTree>
    <p:extLst>
      <p:ext uri="{BB962C8B-B14F-4D97-AF65-F5344CB8AC3E}">
        <p14:creationId xmlns:p14="http://schemas.microsoft.com/office/powerpoint/2010/main" val="566619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4181FEC-115A-8342-5419-E018986A810E}"/>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D429A86-66F5-B20C-34E8-93A94C4207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C8621130-3489-BC1C-2A49-75833AEC3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8BFFBB56-C0B7-A0F0-FBD6-B66F48E7FC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184C9DA6-A1CC-9F3D-56EA-0FCF7F72E2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7E3AC0E0-D738-77AD-4BEF-09D3B72EA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07117198-B770-48E7-025B-BDFE6E98EBFA}"/>
              </a:ext>
            </a:extLst>
          </p:cNvPr>
          <p:cNvSpPr>
            <a:spLocks noGrp="1"/>
          </p:cNvSpPr>
          <p:nvPr>
            <p:ph type="title"/>
          </p:nvPr>
        </p:nvSpPr>
        <p:spPr>
          <a:xfrm>
            <a:off x="1028699" y="294538"/>
            <a:ext cx="7421963" cy="1033669"/>
          </a:xfrm>
        </p:spPr>
        <p:txBody>
          <a:bodyPr>
            <a:normAutofit/>
          </a:bodyPr>
          <a:lstStyle/>
          <a:p>
            <a:r>
              <a:rPr lang="en-US" sz="3500" u="sng" dirty="0">
                <a:solidFill>
                  <a:srgbClr val="FFFFFF"/>
                </a:solidFill>
              </a:rPr>
              <a:t>Song of Solomon: 6:11-13</a:t>
            </a:r>
          </a:p>
        </p:txBody>
      </p:sp>
      <p:sp>
        <p:nvSpPr>
          <p:cNvPr id="3" name="Content Placeholder 2">
            <a:extLst>
              <a:ext uri="{FF2B5EF4-FFF2-40B4-BE49-F238E27FC236}">
                <a16:creationId xmlns:a16="http://schemas.microsoft.com/office/drawing/2014/main" id="{CD643F47-468A-7A2F-62A7-2883DAE30CC4}"/>
              </a:ext>
            </a:extLst>
          </p:cNvPr>
          <p:cNvSpPr>
            <a:spLocks noGrp="1"/>
          </p:cNvSpPr>
          <p:nvPr>
            <p:ph idx="1"/>
          </p:nvPr>
        </p:nvSpPr>
        <p:spPr>
          <a:xfrm>
            <a:off x="165100" y="1622745"/>
            <a:ext cx="8799485" cy="5108255"/>
          </a:xfrm>
        </p:spPr>
        <p:txBody>
          <a:bodyPr anchor="ctr">
            <a:normAutofit fontScale="85000" lnSpcReduction="20000"/>
          </a:bodyPr>
          <a:lstStyle/>
          <a:p>
            <a:pPr marR="0" lvl="0">
              <a:lnSpc>
                <a:spcPct val="107000"/>
              </a:lnSpc>
              <a:spcBef>
                <a:spcPts val="0"/>
              </a:spcBef>
              <a:spcAft>
                <a:spcPts val="0"/>
              </a:spcAft>
            </a:pPr>
            <a:r>
              <a:rPr lang="en-US"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My noble people</a:t>
            </a:r>
            <a:r>
              <a:rPr lang="en-US"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 </a:t>
            </a:r>
            <a:r>
              <a:rPr lang="en-US" dirty="0">
                <a:effectLst/>
                <a:latin typeface="Calibri" panose="020F0502020204030204" pitchFamily="34" charset="0"/>
                <a:ea typeface="Calibri" panose="020F0502020204030204" pitchFamily="34" charset="0"/>
                <a:cs typeface="Times New Roman" panose="02020603050405020304" pitchFamily="18" charset="0"/>
              </a:rPr>
              <a:t>(lit. “noble people”)</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R="0" lvl="1">
              <a:lnSpc>
                <a:spcPct val="107000"/>
              </a:lnSpc>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a:t>
            </a:r>
            <a:r>
              <a:rPr lang="en-US" sz="2800" b="1" dirty="0">
                <a:effectLst/>
                <a:latin typeface="Calibri" panose="020F0502020204030204" pitchFamily="34" charset="0"/>
                <a:ea typeface="Calibri" panose="020F0502020204030204" pitchFamily="34" charset="0"/>
                <a:cs typeface="Times New Roman" panose="02020603050405020304" pitchFamily="18" charset="0"/>
              </a:rPr>
              <a:t>AM</a:t>
            </a:r>
            <a:r>
              <a:rPr lang="en-US" sz="2800" dirty="0">
                <a:effectLst/>
                <a:latin typeface="Calibri" panose="020F0502020204030204" pitchFamily="34" charset="0"/>
                <a:ea typeface="Calibri" panose="020F0502020204030204" pitchFamily="34" charset="0"/>
                <a:cs typeface="Times New Roman" panose="02020603050405020304" pitchFamily="18" charset="0"/>
              </a:rPr>
              <a:t> –“From AMAM; </a:t>
            </a:r>
            <a:r>
              <a:rPr lang="en-US" sz="2800" b="1" u="sng" dirty="0">
                <a:effectLst/>
                <a:latin typeface="Calibri" panose="020F0502020204030204" pitchFamily="34" charset="0"/>
                <a:ea typeface="Calibri" panose="020F0502020204030204" pitchFamily="34" charset="0"/>
                <a:cs typeface="Times New Roman" panose="02020603050405020304" pitchFamily="18" charset="0"/>
              </a:rPr>
              <a:t>a people</a:t>
            </a:r>
            <a:r>
              <a:rPr lang="en-US" sz="2800" dirty="0">
                <a:effectLst/>
                <a:latin typeface="Calibri" panose="020F0502020204030204" pitchFamily="34" charset="0"/>
                <a:ea typeface="Calibri" panose="020F0502020204030204" pitchFamily="34" charset="0"/>
                <a:cs typeface="Times New Roman" panose="02020603050405020304" pitchFamily="18" charset="0"/>
              </a:rPr>
              <a:t>, as a congregated unit; specifically a tribe (as those of Israel); hence (collectively) troops or attendants; figuratively a flock.”  Plus </a:t>
            </a:r>
            <a:r>
              <a:rPr lang="en-US" sz="2800" b="1" dirty="0">
                <a:effectLst/>
                <a:latin typeface="Calibri" panose="020F0502020204030204" pitchFamily="34" charset="0"/>
                <a:ea typeface="Calibri" panose="020F0502020204030204" pitchFamily="34" charset="0"/>
                <a:cs typeface="Times New Roman" panose="02020603050405020304" pitchFamily="18" charset="0"/>
              </a:rPr>
              <a:t>NÂDÎYB</a:t>
            </a:r>
            <a:r>
              <a:rPr lang="en-US" sz="2800" dirty="0">
                <a:effectLst/>
                <a:latin typeface="Calibri" panose="020F0502020204030204" pitchFamily="34" charset="0"/>
                <a:ea typeface="Calibri" panose="020F0502020204030204" pitchFamily="34" charset="0"/>
                <a:cs typeface="Times New Roman" panose="02020603050405020304" pitchFamily="18" charset="0"/>
              </a:rPr>
              <a:t>/</a:t>
            </a:r>
            <a:r>
              <a:rPr lang="en-US" sz="2800" dirty="0" err="1">
                <a:effectLst/>
                <a:latin typeface="Calibri" panose="020F0502020204030204" pitchFamily="34" charset="0"/>
                <a:ea typeface="Calibri" panose="020F0502020204030204" pitchFamily="34" charset="0"/>
                <a:cs typeface="Times New Roman" panose="02020603050405020304" pitchFamily="18" charset="0"/>
              </a:rPr>
              <a:t>naw-deeb</a:t>
            </a:r>
            <a:r>
              <a:rPr lang="en-US" sz="2800" dirty="0">
                <a:effectLst/>
                <a:latin typeface="Calibri" panose="020F0502020204030204" pitchFamily="34" charset="0"/>
                <a:ea typeface="Calibri" panose="020F0502020204030204" pitchFamily="34" charset="0"/>
                <a:cs typeface="Times New Roman" panose="02020603050405020304" pitchFamily="18" charset="0"/>
              </a:rPr>
              <a:t>'—“From NADAB (volunteer); properly voluntary, that is, generous; hence, </a:t>
            </a:r>
            <a:r>
              <a:rPr lang="en-US" sz="2800" b="1" u="sng" dirty="0">
                <a:effectLst/>
                <a:latin typeface="Calibri" panose="020F0502020204030204" pitchFamily="34" charset="0"/>
                <a:ea typeface="Calibri" panose="020F0502020204030204" pitchFamily="34" charset="0"/>
                <a:cs typeface="Times New Roman" panose="02020603050405020304" pitchFamily="18" charset="0"/>
              </a:rPr>
              <a:t>magnanimous</a:t>
            </a:r>
            <a:r>
              <a:rPr lang="en-US" sz="2800" dirty="0">
                <a:effectLst/>
                <a:latin typeface="Calibri" panose="020F0502020204030204" pitchFamily="34" charset="0"/>
                <a:ea typeface="Calibri" panose="020F0502020204030204" pitchFamily="34" charset="0"/>
                <a:cs typeface="Times New Roman" panose="02020603050405020304" pitchFamily="18" charset="0"/>
              </a:rPr>
              <a:t>; as noun, a grandee.”  This part of the compound word is the same as </a:t>
            </a:r>
            <a:r>
              <a:rPr lang="en-US" sz="2800" i="1" dirty="0">
                <a:effectLst/>
                <a:latin typeface="Calibri" panose="020F0502020204030204" pitchFamily="34" charset="0"/>
                <a:ea typeface="Calibri" panose="020F0502020204030204" pitchFamily="34" charset="0"/>
                <a:cs typeface="Times New Roman" panose="02020603050405020304" pitchFamily="18" charset="0"/>
              </a:rPr>
              <a:t>“prince’s” </a:t>
            </a:r>
            <a:r>
              <a:rPr lang="en-US" sz="2800" dirty="0">
                <a:effectLst/>
                <a:latin typeface="Calibri" panose="020F0502020204030204" pitchFamily="34" charset="0"/>
                <a:ea typeface="Calibri" panose="020F0502020204030204" pitchFamily="34" charset="0"/>
                <a:cs typeface="Times New Roman" panose="02020603050405020304" pitchFamily="18" charset="0"/>
              </a:rPr>
              <a:t>in 7:1.</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R="0" lvl="1">
              <a:lnSpc>
                <a:spcPct val="107000"/>
              </a:lnSpc>
              <a:spcBef>
                <a:spcPts val="0"/>
              </a:spcBef>
              <a:spcAft>
                <a:spcPts val="0"/>
              </a:spcAft>
            </a:pPr>
            <a:r>
              <a:rPr lang="en-US" sz="2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Proper name</a:t>
            </a:r>
            <a:r>
              <a:rPr lang="en-US" sz="2800" dirty="0">
                <a:effectLst/>
                <a:latin typeface="Calibri" panose="020F0502020204030204" pitchFamily="34" charset="0"/>
                <a:ea typeface="Calibri" panose="020F0502020204030204" pitchFamily="34" charset="0"/>
                <a:cs typeface="Times New Roman" panose="02020603050405020304" pitchFamily="18" charset="0"/>
              </a:rPr>
              <a:t>?</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R="0" lvl="1">
              <a:lnSpc>
                <a:spcPct val="107000"/>
              </a:lnSpc>
              <a:spcBef>
                <a:spcPts val="0"/>
              </a:spcBef>
              <a:spcAft>
                <a:spcPts val="0"/>
              </a:spcAft>
            </a:pPr>
            <a:r>
              <a:rPr lang="en-US" sz="2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Touch of </a:t>
            </a:r>
            <a:r>
              <a:rPr lang="en-US" sz="2800" b="1" i="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NOBILITY</a:t>
            </a:r>
            <a:r>
              <a:rPr lang="en-US" sz="2800" dirty="0">
                <a:effectLst/>
                <a:latin typeface="Calibri" panose="020F0502020204030204" pitchFamily="34" charset="0"/>
                <a:ea typeface="Calibri" panose="020F0502020204030204" pitchFamily="34" charset="0"/>
                <a:cs typeface="Times New Roman" panose="02020603050405020304" pitchFamily="18" charset="0"/>
              </a:rPr>
              <a:t>.</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R="0" lvl="2">
              <a:lnSpc>
                <a:spcPct val="107000"/>
              </a:lnSpc>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(JPS)  </a:t>
            </a:r>
            <a:r>
              <a:rPr lang="en-US" sz="2800" b="1" i="1" dirty="0">
                <a:effectLst/>
                <a:latin typeface="Calibri" panose="020F0502020204030204" pitchFamily="34" charset="0"/>
                <a:ea typeface="Calibri" panose="020F0502020204030204" pitchFamily="34" charset="0"/>
                <a:cs typeface="Times New Roman" panose="02020603050405020304" pitchFamily="18" charset="0"/>
              </a:rPr>
              <a:t>Before I was aware, my soul set me upon </a:t>
            </a:r>
            <a:r>
              <a:rPr lang="en-US" sz="2800" b="1" i="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the chariots of my princely people</a:t>
            </a:r>
            <a:r>
              <a:rPr lang="en-US" sz="2800" b="1" i="1" dirty="0">
                <a:effectLst/>
                <a:latin typeface="Calibri" panose="020F0502020204030204" pitchFamily="34" charset="0"/>
                <a:ea typeface="Calibri" panose="020F0502020204030204" pitchFamily="34" charset="0"/>
                <a:cs typeface="Times New Roman" panose="02020603050405020304" pitchFamily="18" charset="0"/>
              </a:rPr>
              <a: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R="0" lvl="2">
              <a:lnSpc>
                <a:spcPct val="107000"/>
              </a:lnSpc>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(RSV) </a:t>
            </a:r>
            <a:r>
              <a:rPr lang="en-US" sz="2800" b="1" i="1" dirty="0">
                <a:effectLst/>
                <a:latin typeface="Calibri" panose="020F0502020204030204" pitchFamily="34" charset="0"/>
                <a:ea typeface="Calibri" panose="020F0502020204030204" pitchFamily="34" charset="0"/>
                <a:cs typeface="Times New Roman" panose="02020603050405020304" pitchFamily="18" charset="0"/>
              </a:rPr>
              <a:t>Before I was aware, my fancy set me in </a:t>
            </a:r>
            <a:r>
              <a:rPr lang="en-US" sz="2800" b="1" i="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a chariot beside my prince</a:t>
            </a:r>
            <a:r>
              <a:rPr lang="en-US" sz="2800" b="1" i="1" dirty="0">
                <a:effectLst/>
                <a:latin typeface="Calibri" panose="020F0502020204030204" pitchFamily="34" charset="0"/>
                <a:ea typeface="Calibri" panose="020F0502020204030204" pitchFamily="34" charset="0"/>
                <a:cs typeface="Times New Roman" panose="02020603050405020304" pitchFamily="18" charset="0"/>
              </a:rPr>
              <a: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R="0" lvl="2">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(ESV)  </a:t>
            </a:r>
            <a:r>
              <a:rPr lang="en-US" sz="2800" b="1" i="1" dirty="0">
                <a:effectLst/>
                <a:latin typeface="Calibri" panose="020F0502020204030204" pitchFamily="34" charset="0"/>
                <a:ea typeface="Calibri" panose="020F0502020204030204" pitchFamily="34" charset="0"/>
                <a:cs typeface="Times New Roman" panose="02020603050405020304" pitchFamily="18" charset="0"/>
              </a:rPr>
              <a:t>Before I was aware, my desire set me among the </a:t>
            </a:r>
            <a:r>
              <a:rPr lang="en-US" sz="2800" b="1" i="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chariots of my kinsman, a prince.</a:t>
            </a:r>
            <a:endParaRPr lang="en-US" sz="11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76156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4181FEC-115A-8342-5419-E018986A810E}"/>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D429A86-66F5-B20C-34E8-93A94C4207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C8621130-3489-BC1C-2A49-75833AEC3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8BFFBB56-C0B7-A0F0-FBD6-B66F48E7FC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184C9DA6-A1CC-9F3D-56EA-0FCF7F72E2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7E3AC0E0-D738-77AD-4BEF-09D3B72EA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07117198-B770-48E7-025B-BDFE6E98EBFA}"/>
              </a:ext>
            </a:extLst>
          </p:cNvPr>
          <p:cNvSpPr>
            <a:spLocks noGrp="1"/>
          </p:cNvSpPr>
          <p:nvPr>
            <p:ph type="title"/>
          </p:nvPr>
        </p:nvSpPr>
        <p:spPr>
          <a:xfrm>
            <a:off x="1028699" y="294538"/>
            <a:ext cx="7421963" cy="1033669"/>
          </a:xfrm>
        </p:spPr>
        <p:txBody>
          <a:bodyPr>
            <a:normAutofit/>
          </a:bodyPr>
          <a:lstStyle/>
          <a:p>
            <a:r>
              <a:rPr lang="en-US" sz="3500" u="sng" dirty="0">
                <a:solidFill>
                  <a:srgbClr val="FFFFFF"/>
                </a:solidFill>
              </a:rPr>
              <a:t>Song of Solomon: 6:11-13</a:t>
            </a:r>
          </a:p>
        </p:txBody>
      </p:sp>
      <p:sp>
        <p:nvSpPr>
          <p:cNvPr id="3" name="Content Placeholder 2">
            <a:extLst>
              <a:ext uri="{FF2B5EF4-FFF2-40B4-BE49-F238E27FC236}">
                <a16:creationId xmlns:a16="http://schemas.microsoft.com/office/drawing/2014/main" id="{CD643F47-468A-7A2F-62A7-2883DAE30CC4}"/>
              </a:ext>
            </a:extLst>
          </p:cNvPr>
          <p:cNvSpPr>
            <a:spLocks noGrp="1"/>
          </p:cNvSpPr>
          <p:nvPr>
            <p:ph idx="1"/>
          </p:nvPr>
        </p:nvSpPr>
        <p:spPr>
          <a:xfrm>
            <a:off x="-2" y="1622745"/>
            <a:ext cx="9144002" cy="5146355"/>
          </a:xfrm>
        </p:spPr>
        <p:txBody>
          <a:bodyPr anchor="ctr">
            <a:noAutofit/>
          </a:bodyPr>
          <a:lstStyle/>
          <a:p>
            <a:pPr marR="0" lvl="0">
              <a:lnSpc>
                <a:spcPct val="107000"/>
              </a:lnSpc>
              <a:spcBef>
                <a:spcPts val="0"/>
              </a:spcBef>
              <a:spcAft>
                <a:spcPts val="0"/>
              </a:spcAft>
            </a:pPr>
            <a:r>
              <a:rPr lang="en-US" sz="18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SHULAMITE</a:t>
            </a:r>
            <a:r>
              <a:rPr lang="en-US" sz="18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shûlammı̂yth</a:t>
            </a:r>
            <a:r>
              <a:rPr lang="en-US" sz="1800" dirty="0">
                <a:effectLst/>
                <a:latin typeface="Calibri" panose="020F0502020204030204" pitchFamily="34" charset="0"/>
                <a:ea typeface="Calibri" panose="020F0502020204030204" pitchFamily="34" charset="0"/>
                <a:cs typeface="Times New Roman" panose="02020603050405020304" pitchFamily="18" charset="0"/>
              </a:rPr>
              <a:t>/shoo-lam-</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meeth</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p>
          <a:p>
            <a:pPr marL="742950" marR="0" lvl="1" indent="-285750">
              <a:lnSpc>
                <a:spcPct val="107000"/>
              </a:lnSpc>
              <a:spcBef>
                <a:spcPts val="0"/>
              </a:spcBef>
              <a:spcAft>
                <a:spcPts val="0"/>
              </a:spcAft>
              <a:buFont typeface="Courier New" panose="02070309020205020404" pitchFamily="49" charset="0"/>
              <a:buChar char="o"/>
            </a:pPr>
            <a:r>
              <a:rPr lang="en-US" sz="1800" dirty="0">
                <a:effectLst/>
                <a:latin typeface="Calibri" panose="020F0502020204030204" pitchFamily="34" charset="0"/>
                <a:ea typeface="Calibri" panose="020F0502020204030204" pitchFamily="34" charset="0"/>
                <a:cs typeface="Times New Roman" panose="02020603050405020304" pitchFamily="18" charset="0"/>
              </a:rPr>
              <a:t>Here is the only use (x2) in the O.T., and the </a:t>
            </a: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only such description tying the female protagonist of the story to a place</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p>
          <a:p>
            <a:pPr marL="742950" marR="0" lvl="1" indent="-285750">
              <a:lnSpc>
                <a:spcPct val="107000"/>
              </a:lnSpc>
              <a:spcBef>
                <a:spcPts val="0"/>
              </a:spcBef>
              <a:spcAft>
                <a:spcPts val="0"/>
              </a:spcAft>
              <a:buFont typeface="Courier New" panose="02070309020205020404" pitchFamily="49" charset="0"/>
              <a:buChar char="o"/>
            </a:pPr>
            <a:r>
              <a:rPr lang="en-US" sz="1800" i="1" dirty="0">
                <a:effectLst/>
                <a:latin typeface="Calibri" panose="020F0502020204030204" pitchFamily="34" charset="0"/>
                <a:ea typeface="Calibri" panose="020F0502020204030204" pitchFamily="34" charset="0"/>
                <a:cs typeface="Times New Roman" panose="02020603050405020304" pitchFamily="18" charset="0"/>
              </a:rPr>
              <a:t>“Peaceful… The name given to the bride in Cant. Vi. 13”</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Smith’s Bible Dictionary</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p>
          <a:p>
            <a:pPr marL="742950" marR="0" lvl="1" indent="-285750">
              <a:lnSpc>
                <a:spcPct val="107000"/>
              </a:lnSpc>
              <a:spcBef>
                <a:spcPts val="0"/>
              </a:spcBef>
              <a:spcAft>
                <a:spcPts val="0"/>
              </a:spcAft>
              <a:buFont typeface="Courier New" panose="02070309020205020404" pitchFamily="49" charset="0"/>
              <a:buChar char="o"/>
            </a:pPr>
            <a:r>
              <a:rPr lang="en-US" sz="1800" u="sng" dirty="0">
                <a:effectLst/>
                <a:latin typeface="Calibri" panose="020F0502020204030204" pitchFamily="34" charset="0"/>
                <a:ea typeface="Calibri" panose="020F0502020204030204" pitchFamily="34" charset="0"/>
                <a:cs typeface="Times New Roman" panose="02020603050405020304" pitchFamily="18" charset="0"/>
              </a:rPr>
              <a:t>Tied with the name Solomon?</a:t>
            </a:r>
          </a:p>
          <a:p>
            <a:pPr marL="1143000" marR="0" lvl="2" indent="-228600">
              <a:lnSpc>
                <a:spcPct val="107000"/>
              </a:lnSpc>
              <a:spcBef>
                <a:spcPts val="0"/>
              </a:spcBef>
              <a:spcAft>
                <a:spcPts val="0"/>
              </a:spcAft>
              <a:buFont typeface="Wingdings" panose="05000000000000000000" pitchFamily="2"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“E.J. Goodspeed and H.H. Rowley deny any connection with Shunem but view the word as a feminine counterpart of Solomon, ‘the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Solomoness</a:t>
            </a:r>
            <a:r>
              <a:rPr lang="en-US" sz="1800" dirty="0">
                <a:effectLst/>
                <a:latin typeface="Calibri" panose="020F0502020204030204" pitchFamily="34" charset="0"/>
                <a:ea typeface="Calibri" panose="020F0502020204030204" pitchFamily="34" charset="0"/>
                <a:cs typeface="Times New Roman" panose="02020603050405020304" pitchFamily="18" charset="0"/>
              </a:rPr>
              <a:t>’” [New Bible Dictionary (</a:t>
            </a:r>
            <a:r>
              <a:rPr lang="en-US" sz="18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2nd edition, Tyndale</a:t>
            </a:r>
            <a:r>
              <a:rPr lang="en-US" sz="1800" dirty="0">
                <a:effectLst/>
                <a:latin typeface="Calibri" panose="020F0502020204030204" pitchFamily="34" charset="0"/>
                <a:ea typeface="Calibri" panose="020F0502020204030204" pitchFamily="34" charset="0"/>
                <a:cs typeface="Times New Roman" panose="02020603050405020304" pitchFamily="18" charset="0"/>
              </a:rPr>
              <a:t>]. Cf. </a:t>
            </a:r>
            <a:r>
              <a:rPr lang="en-US" sz="18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Clarke</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p>
          <a:p>
            <a:pPr marL="742950" marR="0" lvl="1" indent="-285750">
              <a:lnSpc>
                <a:spcPct val="107000"/>
              </a:lnSpc>
              <a:spcBef>
                <a:spcPts val="0"/>
              </a:spcBef>
              <a:spcAft>
                <a:spcPts val="0"/>
              </a:spcAft>
              <a:buFont typeface="Courier New" panose="02070309020205020404" pitchFamily="49" charset="0"/>
              <a:buChar char="o"/>
            </a:pPr>
            <a:r>
              <a:rPr lang="en-US" sz="1800" u="sng" dirty="0">
                <a:effectLst/>
                <a:latin typeface="Calibri" panose="020F0502020204030204" pitchFamily="34" charset="0"/>
                <a:ea typeface="Calibri" panose="020F0502020204030204" pitchFamily="34" charset="0"/>
                <a:cs typeface="Times New Roman" panose="02020603050405020304" pitchFamily="18" charset="0"/>
              </a:rPr>
              <a:t>Variant spelling of SHUNEM?</a:t>
            </a:r>
          </a:p>
          <a:p>
            <a:pPr marL="1143000" marR="0" lvl="2" indent="-228600">
              <a:lnSpc>
                <a:spcPct val="107000"/>
              </a:lnSpc>
              <a:spcBef>
                <a:spcPts val="0"/>
              </a:spcBef>
              <a:spcAft>
                <a:spcPts val="0"/>
              </a:spcAft>
              <a:buFont typeface="Wingdings" panose="05000000000000000000" pitchFamily="2" charset="2"/>
              <a:buChar char=""/>
            </a:pPr>
            <a:r>
              <a:rPr lang="en-US" sz="1700" i="1" dirty="0">
                <a:effectLst/>
                <a:latin typeface="Calibri" panose="020F0502020204030204" pitchFamily="34" charset="0"/>
                <a:ea typeface="Calibri" panose="020F0502020204030204" pitchFamily="34" charset="0"/>
                <a:cs typeface="Times New Roman" panose="02020603050405020304" pitchFamily="18" charset="0"/>
              </a:rPr>
              <a:t>“The interchangeableness of the two liquids LAMED and NUN is common in Sem. Languages.  Hence, that ‘Shulamite equals Shunamite’ seems to be the most plausible explanation concerning the slight difference in these two names” </a:t>
            </a:r>
            <a:r>
              <a:rPr lang="en-US" sz="1700" dirty="0">
                <a:effectLst/>
                <a:latin typeface="Calibri" panose="020F0502020204030204" pitchFamily="34" charset="0"/>
                <a:ea typeface="Calibri" panose="020F0502020204030204" pitchFamily="34" charset="0"/>
                <a:cs typeface="Times New Roman" panose="02020603050405020304" pitchFamily="18" charset="0"/>
              </a:rPr>
              <a:t>[ZPBE].  So also ISBE, Harper’s, etc..  (Cf. Connection with Abishag</a:t>
            </a:r>
            <a:r>
              <a:rPr lang="en-US" sz="1700" dirty="0">
                <a:latin typeface="Calibri" panose="020F0502020204030204" pitchFamily="34" charset="0"/>
                <a:ea typeface="Calibri" panose="020F0502020204030204" pitchFamily="34" charset="0"/>
                <a:cs typeface="Times New Roman" panose="02020603050405020304" pitchFamily="18" charset="0"/>
              </a:rPr>
              <a:t>?)</a:t>
            </a:r>
            <a:endParaRPr lang="en-US" sz="17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Wingdings" panose="05000000000000000000" pitchFamily="2" charset="2"/>
              <a:buChar char=""/>
            </a:pPr>
            <a:r>
              <a:rPr lang="en-US" sz="1700" i="1" dirty="0">
                <a:effectLst/>
                <a:latin typeface="Calibri" panose="020F0502020204030204" pitchFamily="34" charset="0"/>
                <a:ea typeface="Calibri" panose="020F0502020204030204" pitchFamily="34" charset="0"/>
                <a:cs typeface="Times New Roman" panose="02020603050405020304" pitchFamily="18" charset="0"/>
              </a:rPr>
              <a:t>“The </a:t>
            </a:r>
            <a:r>
              <a:rPr lang="en-US" sz="1700" b="1" i="1" dirty="0">
                <a:effectLst/>
                <a:latin typeface="Calibri" panose="020F0502020204030204" pitchFamily="34" charset="0"/>
                <a:ea typeface="Calibri" panose="020F0502020204030204" pitchFamily="34" charset="0"/>
                <a:cs typeface="Times New Roman" panose="02020603050405020304" pitchFamily="18" charset="0"/>
              </a:rPr>
              <a:t>LXX</a:t>
            </a:r>
            <a:r>
              <a:rPr lang="en-US" sz="1700" i="1" dirty="0">
                <a:effectLst/>
                <a:latin typeface="Calibri" panose="020F0502020204030204" pitchFamily="34" charset="0"/>
                <a:ea typeface="Calibri" panose="020F0502020204030204" pitchFamily="34" charset="0"/>
                <a:cs typeface="Times New Roman" panose="02020603050405020304" pitchFamily="18" charset="0"/>
              </a:rPr>
              <a:t>. has </a:t>
            </a:r>
            <a:r>
              <a:rPr lang="en-US" sz="1700" b="1" dirty="0" err="1">
                <a:effectLst/>
                <a:latin typeface="Calibri" panose="020F0502020204030204" pitchFamily="34" charset="0"/>
                <a:ea typeface="Calibri" panose="020F0502020204030204" pitchFamily="34" charset="0"/>
                <a:cs typeface="Times New Roman" panose="02020603050405020304" pitchFamily="18" charset="0"/>
              </a:rPr>
              <a:t>η</a:t>
            </a:r>
            <a:r>
              <a:rPr lang="en-US" sz="1700" b="1" dirty="0">
                <a:effectLst/>
                <a:latin typeface="Calibri" panose="020F0502020204030204" pitchFamily="34" charset="0"/>
                <a:ea typeface="Calibri" panose="020F0502020204030204" pitchFamily="34" charset="0"/>
                <a:cs typeface="Times New Roman" panose="02020603050405020304" pitchFamily="18" charset="0"/>
              </a:rPr>
              <a:t>̔ </a:t>
            </a:r>
            <a:r>
              <a:rPr lang="en-US" sz="1700" b="1" dirty="0" err="1">
                <a:effectLst/>
                <a:latin typeface="Calibri" panose="020F0502020204030204" pitchFamily="34" charset="0"/>
                <a:ea typeface="Calibri" panose="020F0502020204030204" pitchFamily="34" charset="0"/>
                <a:cs typeface="Times New Roman" panose="02020603050405020304" pitchFamily="18" charset="0"/>
              </a:rPr>
              <a:t>Σοον</a:t>
            </a:r>
            <a:r>
              <a:rPr lang="en-US" sz="1700" b="1" dirty="0">
                <a:effectLst/>
                <a:latin typeface="Calibri" panose="020F0502020204030204" pitchFamily="34" charset="0"/>
                <a:ea typeface="Calibri" panose="020F0502020204030204" pitchFamily="34" charset="0"/>
                <a:cs typeface="Times New Roman" panose="02020603050405020304" pitchFamily="18" charset="0"/>
              </a:rPr>
              <a:t>α</a:t>
            </a:r>
            <a:r>
              <a:rPr lang="en-US" sz="1700" b="1" dirty="0" err="1">
                <a:effectLst/>
                <a:latin typeface="Calibri" panose="020F0502020204030204" pitchFamily="34" charset="0"/>
                <a:ea typeface="Calibri" panose="020F0502020204030204" pitchFamily="34" charset="0"/>
                <a:cs typeface="Times New Roman" panose="02020603050405020304" pitchFamily="18" charset="0"/>
              </a:rPr>
              <a:t>μῖτις</a:t>
            </a:r>
            <a:r>
              <a:rPr lang="en-US" sz="1700" i="1" dirty="0">
                <a:effectLst/>
                <a:latin typeface="Calibri" panose="020F0502020204030204" pitchFamily="34" charset="0"/>
                <a:ea typeface="Calibri" panose="020F0502020204030204" pitchFamily="34" charset="0"/>
                <a:cs typeface="Times New Roman" panose="02020603050405020304" pitchFamily="18" charset="0"/>
              </a:rPr>
              <a:t>, i.e. ‘she who is from Shunem.’ </a:t>
            </a:r>
            <a:r>
              <a:rPr lang="en-US" sz="1700" i="1" dirty="0">
                <a:solidFill>
                  <a:schemeClr val="accent1"/>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Abishag was exceedingly beautiful, and she came from the same district</a:t>
            </a:r>
            <a:r>
              <a:rPr lang="en-US" sz="1700" i="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 It is the country in the tribe of Issachar… southeast of Nazareth, southwest of Tabor” </a:t>
            </a:r>
            <a:r>
              <a:rPr lang="en-US" sz="17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[Pulpit].</a:t>
            </a:r>
          </a:p>
          <a:p>
            <a:pPr marL="742950" marR="0" lvl="1" indent="-285750">
              <a:lnSpc>
                <a:spcPct val="107000"/>
              </a:lnSpc>
              <a:spcBef>
                <a:spcPts val="0"/>
              </a:spcBef>
              <a:spcAft>
                <a:spcPts val="0"/>
              </a:spcAft>
              <a:buFont typeface="Courier New" panose="02070309020205020404" pitchFamily="49" charset="0"/>
              <a:buChar char="o"/>
            </a:pPr>
            <a:r>
              <a:rPr lang="en-US" sz="1800" u="sng" dirty="0">
                <a:effectLst/>
                <a:latin typeface="Calibri" panose="020F0502020204030204" pitchFamily="34" charset="0"/>
                <a:ea typeface="Calibri" panose="020F0502020204030204" pitchFamily="34" charset="0"/>
                <a:cs typeface="Times New Roman" panose="02020603050405020304" pitchFamily="18" charset="0"/>
              </a:rPr>
              <a:t>A village otherwise UNKNOWN?</a:t>
            </a:r>
          </a:p>
          <a:p>
            <a:pPr marL="1143000" marR="0" lvl="2" indent="-228600">
              <a:lnSpc>
                <a:spcPct val="107000"/>
              </a:lnSpc>
              <a:spcBef>
                <a:spcPts val="0"/>
              </a:spcBef>
              <a:spcAft>
                <a:spcPts val="800"/>
              </a:spcAft>
              <a:buFont typeface="Wingdings" panose="05000000000000000000" pitchFamily="2" charset="2"/>
              <a:buChar char=""/>
            </a:pPr>
            <a:r>
              <a:rPr lang="en-US" sz="1800" i="1" dirty="0">
                <a:effectLst/>
                <a:latin typeface="Calibri" panose="020F0502020204030204" pitchFamily="34" charset="0"/>
                <a:ea typeface="Calibri" panose="020F0502020204030204" pitchFamily="34" charset="0"/>
                <a:cs typeface="Times New Roman" panose="02020603050405020304" pitchFamily="18" charset="0"/>
              </a:rPr>
              <a:t>“Some (e.g. Koehler’s Lexicon) have connected it with an unknown town, </a:t>
            </a:r>
            <a:r>
              <a:rPr lang="en-US" sz="1800" i="1" dirty="0" err="1">
                <a:effectLst/>
                <a:latin typeface="Calibri" panose="020F0502020204030204" pitchFamily="34" charset="0"/>
                <a:ea typeface="Calibri" panose="020F0502020204030204" pitchFamily="34" charset="0"/>
                <a:cs typeface="Times New Roman" panose="02020603050405020304" pitchFamily="18" charset="0"/>
              </a:rPr>
              <a:t>Shulam</a:t>
            </a:r>
            <a:r>
              <a:rPr lang="en-US" sz="1800" i="1" dirty="0">
                <a:effectLst/>
                <a:latin typeface="Calibri" panose="020F0502020204030204" pitchFamily="34"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42596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4181FEC-115A-8342-5419-E018986A810E}"/>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D429A86-66F5-B20C-34E8-93A94C4207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C8621130-3489-BC1C-2A49-75833AEC3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8BFFBB56-C0B7-A0F0-FBD6-B66F48E7FC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184C9DA6-A1CC-9F3D-56EA-0FCF7F72E2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7E3AC0E0-D738-77AD-4BEF-09D3B72EA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07117198-B770-48E7-025B-BDFE6E98EBFA}"/>
              </a:ext>
            </a:extLst>
          </p:cNvPr>
          <p:cNvSpPr>
            <a:spLocks noGrp="1"/>
          </p:cNvSpPr>
          <p:nvPr>
            <p:ph type="title"/>
          </p:nvPr>
        </p:nvSpPr>
        <p:spPr>
          <a:xfrm>
            <a:off x="1028699" y="294538"/>
            <a:ext cx="7421963" cy="1033669"/>
          </a:xfrm>
        </p:spPr>
        <p:txBody>
          <a:bodyPr>
            <a:normAutofit/>
          </a:bodyPr>
          <a:lstStyle/>
          <a:p>
            <a:r>
              <a:rPr lang="en-US" sz="3500" u="sng" dirty="0">
                <a:solidFill>
                  <a:srgbClr val="FFFFFF"/>
                </a:solidFill>
              </a:rPr>
              <a:t>Song of Solomon: 6:11-13</a:t>
            </a:r>
          </a:p>
        </p:txBody>
      </p:sp>
      <p:sp>
        <p:nvSpPr>
          <p:cNvPr id="3" name="Content Placeholder 2">
            <a:extLst>
              <a:ext uri="{FF2B5EF4-FFF2-40B4-BE49-F238E27FC236}">
                <a16:creationId xmlns:a16="http://schemas.microsoft.com/office/drawing/2014/main" id="{CD643F47-468A-7A2F-62A7-2883DAE30CC4}"/>
              </a:ext>
            </a:extLst>
          </p:cNvPr>
          <p:cNvSpPr>
            <a:spLocks noGrp="1"/>
          </p:cNvSpPr>
          <p:nvPr>
            <p:ph idx="1"/>
          </p:nvPr>
        </p:nvSpPr>
        <p:spPr>
          <a:xfrm>
            <a:off x="57148" y="1476441"/>
            <a:ext cx="9029700" cy="5267259"/>
          </a:xfrm>
        </p:spPr>
        <p:txBody>
          <a:bodyPr anchor="ctr">
            <a:normAutofit fontScale="70000" lnSpcReduction="20000"/>
          </a:bodyPr>
          <a:lstStyle/>
          <a:p>
            <a:pPr marR="0" lvl="0">
              <a:lnSpc>
                <a:spcPct val="107000"/>
              </a:lnSpc>
              <a:spcBef>
                <a:spcPts val="0"/>
              </a:spcBef>
              <a:spcAft>
                <a:spcPts val="0"/>
              </a:spcAft>
            </a:pPr>
            <a:r>
              <a:rPr lang="en-US" sz="34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Dance of the two camps</a:t>
            </a:r>
          </a:p>
          <a:p>
            <a:pPr marL="742950" marR="0" lvl="1" indent="-285750">
              <a:lnSpc>
                <a:spcPct val="107000"/>
              </a:lnSpc>
              <a:spcBef>
                <a:spcPts val="0"/>
              </a:spcBef>
              <a:spcAft>
                <a:spcPts val="0"/>
              </a:spcAft>
              <a:buFont typeface="Courier New" panose="02070309020205020404" pitchFamily="49" charset="0"/>
              <a:buChar char="o"/>
            </a:pPr>
            <a:r>
              <a:rPr lang="en-US" sz="2900" dirty="0">
                <a:effectLst/>
                <a:latin typeface="Calibri" panose="020F0502020204030204" pitchFamily="34" charset="0"/>
                <a:ea typeface="Calibri" panose="020F0502020204030204" pitchFamily="34" charset="0"/>
                <a:cs typeface="Times New Roman" panose="02020603050405020304" pitchFamily="18" charset="0"/>
              </a:rPr>
              <a:t>“</a:t>
            </a:r>
            <a:r>
              <a:rPr lang="en-US" sz="2900" b="1" u="sng" dirty="0">
                <a:latin typeface="Calibri" panose="020F0502020204030204" pitchFamily="34" charset="0"/>
                <a:ea typeface="Calibri" panose="020F0502020204030204" pitchFamily="34" charset="0"/>
                <a:cs typeface="Times New Roman" panose="02020603050405020304" pitchFamily="18" charset="0"/>
              </a:rPr>
              <a:t>Dances</a:t>
            </a:r>
            <a:r>
              <a:rPr lang="en-US" sz="2900" dirty="0">
                <a:effectLst/>
                <a:latin typeface="Calibri" panose="020F0502020204030204" pitchFamily="34" charset="0"/>
                <a:ea typeface="Calibri" panose="020F0502020204030204" pitchFamily="34" charset="0"/>
                <a:cs typeface="Times New Roman" panose="02020603050405020304" pitchFamily="18" charset="0"/>
              </a:rPr>
              <a:t>” (</a:t>
            </a:r>
            <a:r>
              <a:rPr lang="en-US" sz="2900" dirty="0" err="1">
                <a:effectLst/>
                <a:latin typeface="Calibri" panose="020F0502020204030204" pitchFamily="34" charset="0"/>
                <a:ea typeface="Calibri" panose="020F0502020204030204" pitchFamily="34" charset="0"/>
                <a:cs typeface="Times New Roman" panose="02020603050405020304" pitchFamily="18" charset="0"/>
              </a:rPr>
              <a:t>mechôlâh</a:t>
            </a:r>
            <a:r>
              <a:rPr lang="en-US" sz="2900" dirty="0">
                <a:effectLst/>
                <a:latin typeface="Calibri" panose="020F0502020204030204" pitchFamily="34" charset="0"/>
                <a:ea typeface="Calibri" panose="020F0502020204030204" pitchFamily="34" charset="0"/>
                <a:cs typeface="Times New Roman" panose="02020603050405020304" pitchFamily="18" charset="0"/>
              </a:rPr>
              <a:t>/</a:t>
            </a:r>
            <a:r>
              <a:rPr lang="en-US" sz="2900" dirty="0" err="1">
                <a:effectLst/>
                <a:latin typeface="Calibri" panose="020F0502020204030204" pitchFamily="34" charset="0"/>
                <a:ea typeface="Calibri" panose="020F0502020204030204" pitchFamily="34" charset="0"/>
                <a:cs typeface="Times New Roman" panose="02020603050405020304" pitchFamily="18" charset="0"/>
              </a:rPr>
              <a:t>mekh</a:t>
            </a:r>
            <a:r>
              <a:rPr lang="en-US" sz="2900" dirty="0">
                <a:effectLst/>
                <a:latin typeface="Calibri" panose="020F0502020204030204" pitchFamily="34" charset="0"/>
                <a:ea typeface="Calibri" panose="020F0502020204030204" pitchFamily="34" charset="0"/>
                <a:cs typeface="Times New Roman" panose="02020603050405020304" pitchFamily="18" charset="0"/>
              </a:rPr>
              <a:t>-o-law')</a:t>
            </a:r>
          </a:p>
          <a:p>
            <a:pPr marL="1143000" marR="0" lvl="2" indent="-228600">
              <a:lnSpc>
                <a:spcPct val="107000"/>
              </a:lnSpc>
              <a:spcBef>
                <a:spcPts val="0"/>
              </a:spcBef>
              <a:spcAft>
                <a:spcPts val="0"/>
              </a:spcAft>
              <a:buFont typeface="Wingdings" panose="05000000000000000000" pitchFamily="2"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Used total of 8 times in the O.T..  The other seven times it is translated “dances” or “dancing.” </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Wingdings" panose="05000000000000000000" pitchFamily="2" charset="2"/>
              <a:buChar char=""/>
            </a:pPr>
            <a:r>
              <a:rPr lang="en-US" sz="2400" i="1" dirty="0">
                <a:effectLst/>
                <a:latin typeface="Calibri" panose="020F0502020204030204" pitchFamily="34" charset="0"/>
                <a:ea typeface="Calibri" panose="020F0502020204030204" pitchFamily="34" charset="0"/>
                <a:cs typeface="Times New Roman" panose="02020603050405020304" pitchFamily="18" charset="0"/>
              </a:rPr>
              <a:t>“A dance: - company, dances” </a:t>
            </a:r>
            <a:r>
              <a:rPr lang="en-US" sz="2400" dirty="0">
                <a:effectLst/>
                <a:latin typeface="Calibri" panose="020F0502020204030204" pitchFamily="34" charset="0"/>
                <a:ea typeface="Calibri" panose="020F0502020204030204" pitchFamily="34" charset="0"/>
                <a:cs typeface="Times New Roman" panose="02020603050405020304" pitchFamily="18" charset="0"/>
              </a:rPr>
              <a:t>[</a:t>
            </a:r>
            <a:r>
              <a:rPr lang="en-US" sz="24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Strong</a:t>
            </a:r>
            <a:r>
              <a:rPr lang="en-US" sz="2400" dirty="0">
                <a:effectLst/>
                <a:latin typeface="Calibri" panose="020F0502020204030204" pitchFamily="34" charset="0"/>
                <a:ea typeface="Calibri" panose="020F0502020204030204" pitchFamily="34" charset="0"/>
                <a:cs typeface="Times New Roman" panose="02020603050405020304" pitchFamily="18" charset="0"/>
              </a:rPr>
              <a:t>].</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Wingdings" panose="05000000000000000000" pitchFamily="2" charset="2"/>
              <a:buChar char=""/>
            </a:pPr>
            <a:r>
              <a:rPr lang="en-US" sz="2400" i="1" dirty="0">
                <a:effectLst/>
                <a:latin typeface="Calibri" panose="020F0502020204030204" pitchFamily="34" charset="0"/>
                <a:ea typeface="Calibri" panose="020F0502020204030204" pitchFamily="34" charset="0"/>
                <a:cs typeface="Times New Roman" panose="02020603050405020304" pitchFamily="18" charset="0"/>
              </a:rPr>
              <a:t>“A feminine noun referring to dancing, a dance. It is used of a joyous celebration featuring rhythmic bodily movements by groups or individuals (Jdg_21:21; 1Sa_18:6; 1Sa_21:11 [12]; 1Sa_29:5), especially in praise of the Lord (Exo_15:20); but on any joyous occasion (Jdg_11:34; Son_6:13 [7:1])” </a:t>
            </a:r>
            <a:r>
              <a:rPr lang="en-US" sz="2400" dirty="0">
                <a:effectLst/>
                <a:latin typeface="Calibri" panose="020F0502020204030204" pitchFamily="34" charset="0"/>
                <a:ea typeface="Calibri" panose="020F0502020204030204" pitchFamily="34" charset="0"/>
                <a:cs typeface="Times New Roman" panose="02020603050405020304" pitchFamily="18" charset="0"/>
              </a:rPr>
              <a:t>[WSD].</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2900" dirty="0">
                <a:effectLst/>
                <a:latin typeface="Calibri" panose="020F0502020204030204" pitchFamily="34" charset="0"/>
                <a:ea typeface="Calibri" panose="020F0502020204030204" pitchFamily="34" charset="0"/>
                <a:cs typeface="Times New Roman" panose="02020603050405020304" pitchFamily="18" charset="0"/>
              </a:rPr>
              <a:t>“</a:t>
            </a:r>
            <a:r>
              <a:rPr lang="en-US" sz="2900" b="1" u="sng" dirty="0">
                <a:effectLst/>
                <a:latin typeface="Calibri" panose="020F0502020204030204" pitchFamily="34" charset="0"/>
                <a:ea typeface="Calibri" panose="020F0502020204030204" pitchFamily="34" charset="0"/>
                <a:cs typeface="Times New Roman" panose="02020603050405020304" pitchFamily="18" charset="0"/>
              </a:rPr>
              <a:t>Two camps</a:t>
            </a:r>
            <a:r>
              <a:rPr lang="en-US" sz="2900" dirty="0">
                <a:effectLst/>
                <a:latin typeface="Calibri" panose="020F0502020204030204" pitchFamily="34" charset="0"/>
                <a:ea typeface="Calibri" panose="020F0502020204030204" pitchFamily="34" charset="0"/>
                <a:cs typeface="Times New Roman" panose="02020603050405020304" pitchFamily="18" charset="0"/>
              </a:rPr>
              <a:t>” (</a:t>
            </a:r>
            <a:r>
              <a:rPr lang="en-US" sz="2900" dirty="0" err="1">
                <a:effectLst/>
                <a:latin typeface="Calibri" panose="020F0502020204030204" pitchFamily="34" charset="0"/>
                <a:ea typeface="Calibri" panose="020F0502020204030204" pitchFamily="34" charset="0"/>
                <a:cs typeface="Times New Roman" panose="02020603050405020304" pitchFamily="18" charset="0"/>
              </a:rPr>
              <a:t>machăneh</a:t>
            </a:r>
            <a:r>
              <a:rPr lang="en-US" sz="2900" dirty="0">
                <a:effectLst/>
                <a:latin typeface="Calibri" panose="020F0502020204030204" pitchFamily="34" charset="0"/>
                <a:ea typeface="Calibri" panose="020F0502020204030204" pitchFamily="34" charset="0"/>
                <a:cs typeface="Times New Roman" panose="02020603050405020304" pitchFamily="18" charset="0"/>
              </a:rPr>
              <a:t>/</a:t>
            </a:r>
            <a:r>
              <a:rPr lang="en-US" sz="2900" dirty="0" err="1">
                <a:effectLst/>
                <a:latin typeface="Calibri" panose="020F0502020204030204" pitchFamily="34" charset="0"/>
                <a:ea typeface="Calibri" panose="020F0502020204030204" pitchFamily="34" charset="0"/>
                <a:cs typeface="Times New Roman" panose="02020603050405020304" pitchFamily="18" charset="0"/>
              </a:rPr>
              <a:t>makh</a:t>
            </a:r>
            <a:r>
              <a:rPr lang="en-US" sz="2900" dirty="0">
                <a:effectLst/>
                <a:latin typeface="Calibri" panose="020F0502020204030204" pitchFamily="34" charset="0"/>
                <a:ea typeface="Calibri" panose="020F0502020204030204" pitchFamily="34" charset="0"/>
                <a:cs typeface="Times New Roman" panose="02020603050405020304" pitchFamily="18" charset="0"/>
              </a:rPr>
              <a:t>-an-eh')</a:t>
            </a:r>
          </a:p>
          <a:p>
            <a:pPr marL="1143000" marR="0" lvl="2" indent="-228600">
              <a:lnSpc>
                <a:spcPct val="107000"/>
              </a:lnSpc>
              <a:spcBef>
                <a:spcPts val="0"/>
              </a:spcBef>
              <a:spcAft>
                <a:spcPts val="0"/>
              </a:spcAft>
              <a:buFont typeface="Wingdings" panose="05000000000000000000" pitchFamily="2" charset="2"/>
              <a:buChar char=""/>
            </a:pPr>
            <a:r>
              <a:rPr lang="en-US" sz="2400" i="1" dirty="0">
                <a:effectLst/>
                <a:latin typeface="Calibri" panose="020F0502020204030204" pitchFamily="34" charset="0"/>
                <a:ea typeface="Calibri" panose="020F0502020204030204" pitchFamily="34" charset="0"/>
                <a:cs typeface="Times New Roman" panose="02020603050405020304" pitchFamily="18" charset="0"/>
              </a:rPr>
              <a:t>“From CHANAH; an encampment (of </a:t>
            </a:r>
            <a:r>
              <a:rPr lang="en-US" sz="2400" i="1" dirty="0" err="1">
                <a:effectLst/>
                <a:latin typeface="Calibri" panose="020F0502020204030204" pitchFamily="34" charset="0"/>
                <a:ea typeface="Calibri" panose="020F0502020204030204" pitchFamily="34" charset="0"/>
                <a:cs typeface="Times New Roman" panose="02020603050405020304" pitchFamily="18" charset="0"/>
              </a:rPr>
              <a:t>travellers</a:t>
            </a:r>
            <a:r>
              <a:rPr lang="en-US" sz="2400" i="1" dirty="0">
                <a:effectLst/>
                <a:latin typeface="Calibri" panose="020F0502020204030204" pitchFamily="34" charset="0"/>
                <a:ea typeface="Calibri" panose="020F0502020204030204" pitchFamily="34" charset="0"/>
                <a:cs typeface="Times New Roman" panose="02020603050405020304" pitchFamily="18" charset="0"/>
              </a:rPr>
              <a:t> or troops); hence an army, whether literally (of soldiers) or figuratively (of dancers, angels, cattle, locusts, stars; or even the sacred courts)” </a:t>
            </a:r>
            <a:r>
              <a:rPr lang="en-US" sz="2400" dirty="0">
                <a:effectLst/>
                <a:latin typeface="Calibri" panose="020F0502020204030204" pitchFamily="34" charset="0"/>
                <a:ea typeface="Calibri" panose="020F0502020204030204" pitchFamily="34" charset="0"/>
                <a:cs typeface="Times New Roman" panose="02020603050405020304" pitchFamily="18" charset="0"/>
              </a:rPr>
              <a:t>[Strong].</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800"/>
              </a:spcAft>
              <a:buFont typeface="Wingdings" panose="05000000000000000000" pitchFamily="2" charset="2"/>
              <a:buChar char=""/>
            </a:pPr>
            <a:r>
              <a:rPr lang="en-US" sz="2400" i="1" dirty="0">
                <a:effectLst/>
                <a:latin typeface="Calibri" panose="020F0502020204030204" pitchFamily="34" charset="0"/>
                <a:ea typeface="Calibri" panose="020F0502020204030204" pitchFamily="34" charset="0"/>
                <a:cs typeface="Times New Roman" panose="02020603050405020304" pitchFamily="18" charset="0"/>
              </a:rPr>
              <a:t>“The R.V. gives as ‘</a:t>
            </a:r>
            <a:r>
              <a:rPr lang="en-US" sz="2400" b="1" i="1" dirty="0">
                <a:effectLst/>
                <a:latin typeface="Calibri" panose="020F0502020204030204" pitchFamily="34" charset="0"/>
                <a:ea typeface="Calibri" panose="020F0502020204030204" pitchFamily="34" charset="0"/>
                <a:cs typeface="Times New Roman" panose="02020603050405020304" pitchFamily="18" charset="0"/>
              </a:rPr>
              <a:t>upon the dance of </a:t>
            </a:r>
            <a:r>
              <a:rPr lang="en-US" sz="2400" b="1" i="1" dirty="0" err="1">
                <a:effectLst/>
                <a:latin typeface="Calibri" panose="020F0502020204030204" pitchFamily="34" charset="0"/>
                <a:ea typeface="Calibri" panose="020F0502020204030204" pitchFamily="34" charset="0"/>
                <a:cs typeface="Times New Roman" panose="02020603050405020304" pitchFamily="18" charset="0"/>
              </a:rPr>
              <a:t>Mahanaim</a:t>
            </a:r>
            <a:r>
              <a:rPr lang="en-US" sz="2400" i="1" dirty="0">
                <a:effectLst/>
                <a:latin typeface="Calibri" panose="020F0502020204030204" pitchFamily="34" charset="0"/>
                <a:ea typeface="Calibri" panose="020F0502020204030204" pitchFamily="34" charset="0"/>
                <a:cs typeface="Times New Roman" panose="02020603050405020304" pitchFamily="18" charset="0"/>
              </a:rPr>
              <a:t>?’ and probably this is the right translation. As she endeavors to escape, the </a:t>
            </a:r>
            <a:r>
              <a:rPr lang="en-US" sz="2400" i="1" dirty="0" err="1">
                <a:effectLst/>
                <a:latin typeface="Calibri" panose="020F0502020204030204" pitchFamily="34" charset="0"/>
                <a:ea typeface="Calibri" panose="020F0502020204030204" pitchFamily="34" charset="0"/>
                <a:cs typeface="Times New Roman" panose="02020603050405020304" pitchFamily="18" charset="0"/>
              </a:rPr>
              <a:t>Shulammite</a:t>
            </a:r>
            <a:r>
              <a:rPr lang="en-US" sz="2400" i="1" dirty="0">
                <a:effectLst/>
                <a:latin typeface="Calibri" panose="020F0502020204030204" pitchFamily="34" charset="0"/>
                <a:ea typeface="Calibri" panose="020F0502020204030204" pitchFamily="34" charset="0"/>
                <a:cs typeface="Times New Roman" panose="02020603050405020304" pitchFamily="18" charset="0"/>
              </a:rPr>
              <a:t> asks, would they stare at her as at </a:t>
            </a:r>
            <a:r>
              <a:rPr lang="en-US" sz="2400" b="1" i="1" dirty="0">
                <a:effectLst/>
                <a:latin typeface="Calibri" panose="020F0502020204030204" pitchFamily="34" charset="0"/>
                <a:ea typeface="Calibri" panose="020F0502020204030204" pitchFamily="34" charset="0"/>
                <a:cs typeface="Times New Roman" panose="02020603050405020304" pitchFamily="18" charset="0"/>
              </a:rPr>
              <a:t>a public spectacle</a:t>
            </a:r>
            <a:r>
              <a:rPr lang="en-US" sz="2400" i="1" dirty="0">
                <a:effectLst/>
                <a:latin typeface="Calibri" panose="020F0502020204030204" pitchFamily="34" charset="0"/>
                <a:ea typeface="Calibri" panose="020F0502020204030204" pitchFamily="34" charset="0"/>
                <a:cs typeface="Times New Roman" panose="02020603050405020304" pitchFamily="18" charset="0"/>
              </a:rPr>
              <a:t>…  The probability, therefore, is that after Jacob’s vision </a:t>
            </a:r>
            <a:r>
              <a:rPr lang="en-US" sz="2400" i="1" dirty="0" err="1">
                <a:effectLst/>
                <a:latin typeface="Calibri" panose="020F0502020204030204" pitchFamily="34" charset="0"/>
                <a:ea typeface="Calibri" panose="020F0502020204030204" pitchFamily="34" charset="0"/>
                <a:cs typeface="Times New Roman" panose="02020603050405020304" pitchFamily="18" charset="0"/>
              </a:rPr>
              <a:t>Mahanaim</a:t>
            </a:r>
            <a:r>
              <a:rPr lang="en-US" sz="2400" i="1" dirty="0">
                <a:effectLst/>
                <a:latin typeface="Calibri" panose="020F0502020204030204" pitchFamily="34" charset="0"/>
                <a:ea typeface="Calibri" panose="020F0502020204030204" pitchFamily="34" charset="0"/>
                <a:cs typeface="Times New Roman" panose="02020603050405020304" pitchFamily="18" charset="0"/>
              </a:rPr>
              <a:t> became a holy place, if it was not one before, and that God was there praised in the dance (</a:t>
            </a:r>
            <a:r>
              <a:rPr lang="en-US" sz="2400" b="1" i="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cp. Jdg_21:21</a:t>
            </a:r>
            <a:r>
              <a:rPr lang="en-US" sz="2400" i="1" dirty="0">
                <a:effectLst/>
                <a:latin typeface="Calibri" panose="020F0502020204030204" pitchFamily="34" charset="0"/>
                <a:ea typeface="Calibri" panose="020F0502020204030204" pitchFamily="34" charset="0"/>
                <a:cs typeface="Times New Roman" panose="02020603050405020304" pitchFamily="18" charset="0"/>
              </a:rPr>
              <a:t>), and that these dances had become famous either for their gracefulness or for their splendor.”</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Cambridge</a:t>
            </a:r>
            <a:r>
              <a:rPr lang="en-US" sz="2400" dirty="0">
                <a:effectLst/>
                <a:latin typeface="Calibri" panose="020F0502020204030204" pitchFamily="34" charset="0"/>
                <a:ea typeface="Calibri" panose="020F0502020204030204" pitchFamily="34" charset="0"/>
                <a:cs typeface="Times New Roman" panose="02020603050405020304" pitchFamily="18" charset="0"/>
              </a:rPr>
              <a:t>].</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38061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4181FEC-115A-8342-5419-E018986A810E}"/>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D429A86-66F5-B20C-34E8-93A94C4207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C8621130-3489-BC1C-2A49-75833AEC3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8BFFBB56-C0B7-A0F0-FBD6-B66F48E7FC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184C9DA6-A1CC-9F3D-56EA-0FCF7F72E2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7E3AC0E0-D738-77AD-4BEF-09D3B72EA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07117198-B770-48E7-025B-BDFE6E98EBFA}"/>
              </a:ext>
            </a:extLst>
          </p:cNvPr>
          <p:cNvSpPr>
            <a:spLocks noGrp="1"/>
          </p:cNvSpPr>
          <p:nvPr>
            <p:ph type="title"/>
          </p:nvPr>
        </p:nvSpPr>
        <p:spPr>
          <a:xfrm>
            <a:off x="1028699" y="294538"/>
            <a:ext cx="7421963" cy="1033669"/>
          </a:xfrm>
        </p:spPr>
        <p:txBody>
          <a:bodyPr>
            <a:normAutofit/>
          </a:bodyPr>
          <a:lstStyle/>
          <a:p>
            <a:r>
              <a:rPr lang="en-US" sz="3500" u="sng" dirty="0">
                <a:solidFill>
                  <a:srgbClr val="FFFFFF"/>
                </a:solidFill>
              </a:rPr>
              <a:t>Song of Solomon: 6:11-13</a:t>
            </a:r>
          </a:p>
        </p:txBody>
      </p:sp>
      <p:sp>
        <p:nvSpPr>
          <p:cNvPr id="3" name="Content Placeholder 2">
            <a:extLst>
              <a:ext uri="{FF2B5EF4-FFF2-40B4-BE49-F238E27FC236}">
                <a16:creationId xmlns:a16="http://schemas.microsoft.com/office/drawing/2014/main" id="{CD643F47-468A-7A2F-62A7-2883DAE30CC4}"/>
              </a:ext>
            </a:extLst>
          </p:cNvPr>
          <p:cNvSpPr>
            <a:spLocks noGrp="1"/>
          </p:cNvSpPr>
          <p:nvPr>
            <p:ph idx="1"/>
          </p:nvPr>
        </p:nvSpPr>
        <p:spPr>
          <a:xfrm>
            <a:off x="344513" y="1710813"/>
            <a:ext cx="8494688" cy="4852649"/>
          </a:xfrm>
        </p:spPr>
        <p:txBody>
          <a:bodyPr anchor="ctr">
            <a:normAutofit/>
          </a:bodyPr>
          <a:lstStyle/>
          <a:p>
            <a:pPr marL="0" indent="0">
              <a:buNone/>
            </a:pPr>
            <a:r>
              <a:rPr lang="en-US" sz="3000" i="1" dirty="0">
                <a:effectLst/>
                <a:latin typeface="Calibri" panose="020F0502020204030204" pitchFamily="34" charset="0"/>
                <a:cs typeface="Calibri" panose="020F0502020204030204" pitchFamily="34" charset="0"/>
              </a:rPr>
              <a:t>	</a:t>
            </a:r>
            <a:r>
              <a:rPr lang="en-US" sz="3000" i="1" dirty="0">
                <a:effectLst/>
                <a:highlight>
                  <a:srgbClr val="FFFF00"/>
                </a:highlight>
                <a:latin typeface="Calibri" panose="020F0502020204030204" pitchFamily="34" charset="0"/>
                <a:cs typeface="Calibri" panose="020F0502020204030204" pitchFamily="34" charset="0"/>
              </a:rPr>
              <a:t>The chorus praises the dancing of </a:t>
            </a:r>
            <a:r>
              <a:rPr lang="en-US" sz="3000" i="1" dirty="0" err="1">
                <a:effectLst/>
                <a:highlight>
                  <a:srgbClr val="FFFF00"/>
                </a:highlight>
                <a:latin typeface="Calibri" panose="020F0502020204030204" pitchFamily="34" charset="0"/>
                <a:cs typeface="Calibri" panose="020F0502020204030204" pitchFamily="34" charset="0"/>
              </a:rPr>
              <a:t>Shulammith</a:t>
            </a:r>
            <a:r>
              <a:rPr lang="en-US" sz="3000" i="1" dirty="0">
                <a:effectLst/>
                <a:highlight>
                  <a:srgbClr val="FFFF00"/>
                </a:highlight>
                <a:latin typeface="Calibri" panose="020F0502020204030204" pitchFamily="34" charset="0"/>
                <a:cs typeface="Calibri" panose="020F0502020204030204" pitchFamily="34" charset="0"/>
              </a:rPr>
              <a:t>, saying it is like the dancing of </a:t>
            </a:r>
            <a:r>
              <a:rPr lang="en-US" sz="3000" i="1" dirty="0" err="1">
                <a:effectLst/>
                <a:highlight>
                  <a:srgbClr val="FFFF00"/>
                </a:highlight>
                <a:latin typeface="Calibri" panose="020F0502020204030204" pitchFamily="34" charset="0"/>
                <a:cs typeface="Calibri" panose="020F0502020204030204" pitchFamily="34" charset="0"/>
              </a:rPr>
              <a:t>Mahanaim</a:t>
            </a:r>
            <a:r>
              <a:rPr lang="en-US" sz="3000" i="1" dirty="0">
                <a:effectLst/>
                <a:latin typeface="Calibri" panose="020F0502020204030204" pitchFamily="34" charset="0"/>
                <a:cs typeface="Calibri" panose="020F0502020204030204" pitchFamily="34" charset="0"/>
              </a:rPr>
              <a:t>. The reference is to </a:t>
            </a:r>
            <a:r>
              <a:rPr lang="en-US" sz="3000" i="1" u="sng" dirty="0">
                <a:effectLst/>
                <a:highlight>
                  <a:srgbClr val="FFFF00"/>
                </a:highlight>
                <a:latin typeface="Calibri" panose="020F0502020204030204" pitchFamily="34" charset="0"/>
                <a:cs typeface="Calibri" panose="020F0502020204030204" pitchFamily="34" charset="0"/>
              </a:rPr>
              <a:t>some common festival </a:t>
            </a:r>
            <a:r>
              <a:rPr lang="en-US" sz="3000" i="1" dirty="0">
                <a:effectLst/>
                <a:latin typeface="Calibri" panose="020F0502020204030204" pitchFamily="34" charset="0"/>
                <a:cs typeface="Calibri" panose="020F0502020204030204" pitchFamily="34" charset="0"/>
              </a:rPr>
              <a:t>he</a:t>
            </a:r>
            <a:r>
              <a:rPr lang="en-US" sz="3000" i="1" dirty="0">
                <a:latin typeface="Calibri" panose="020F0502020204030204" pitchFamily="34" charset="0"/>
                <a:cs typeface="Calibri" panose="020F0502020204030204" pitchFamily="34" charset="0"/>
              </a:rPr>
              <a:t>ld</a:t>
            </a:r>
            <a:r>
              <a:rPr lang="en-US" sz="3000" i="1" dirty="0">
                <a:effectLst/>
                <a:latin typeface="Calibri" panose="020F0502020204030204" pitchFamily="34" charset="0"/>
                <a:cs typeface="Calibri" panose="020F0502020204030204" pitchFamily="34" charset="0"/>
              </a:rPr>
              <a:t> at </a:t>
            </a:r>
            <a:r>
              <a:rPr lang="en-US" sz="3000" i="1" dirty="0" err="1">
                <a:effectLst/>
                <a:latin typeface="Calibri" panose="020F0502020204030204" pitchFamily="34" charset="0"/>
                <a:cs typeface="Calibri" panose="020F0502020204030204" pitchFamily="34" charset="0"/>
              </a:rPr>
              <a:t>Mahanaim</a:t>
            </a:r>
            <a:r>
              <a:rPr lang="en-US" sz="3000" i="1" dirty="0">
                <a:effectLst/>
                <a:latin typeface="Calibri" panose="020F0502020204030204" pitchFamily="34" charset="0"/>
                <a:cs typeface="Calibri" panose="020F0502020204030204" pitchFamily="34" charset="0"/>
              </a:rPr>
              <a:t>, at which excellent dancing was beheld, </a:t>
            </a:r>
            <a:r>
              <a:rPr lang="en-US" sz="3000" i="1" u="sng" dirty="0">
                <a:effectLst/>
                <a:highlight>
                  <a:srgbClr val="FFFF00"/>
                </a:highlight>
                <a:latin typeface="Calibri" panose="020F0502020204030204" pitchFamily="34" charset="0"/>
                <a:cs typeface="Calibri" panose="020F0502020204030204" pitchFamily="34" charset="0"/>
              </a:rPr>
              <a:t>or the reference may be a way of saying that the maiden's dancing was like that of angels</a:t>
            </a:r>
            <a:r>
              <a:rPr lang="en-US" sz="3000" i="1" dirty="0">
                <a:effectLst/>
                <a:latin typeface="Calibri" panose="020F0502020204030204" pitchFamily="34" charset="0"/>
                <a:cs typeface="Calibri" panose="020F0502020204030204" pitchFamily="34" charset="0"/>
              </a:rPr>
              <a:t>, since </a:t>
            </a:r>
            <a:r>
              <a:rPr lang="en-US" sz="3000" i="1" dirty="0" err="1">
                <a:effectLst/>
                <a:latin typeface="Calibri" panose="020F0502020204030204" pitchFamily="34" charset="0"/>
                <a:cs typeface="Calibri" panose="020F0502020204030204" pitchFamily="34" charset="0"/>
              </a:rPr>
              <a:t>Mahanaim</a:t>
            </a:r>
            <a:r>
              <a:rPr lang="en-US" sz="3000" i="1" dirty="0">
                <a:effectLst/>
                <a:latin typeface="Calibri" panose="020F0502020204030204" pitchFamily="34" charset="0"/>
                <a:cs typeface="Calibri" panose="020F0502020204030204" pitchFamily="34" charset="0"/>
              </a:rPr>
              <a:t> was associated with the hosts of angels (Gen.32:1-2). The </a:t>
            </a:r>
            <a:r>
              <a:rPr lang="en-US" sz="3000" i="1" dirty="0" err="1">
                <a:effectLst/>
                <a:latin typeface="Calibri" panose="020F0502020204030204" pitchFamily="34" charset="0"/>
                <a:cs typeface="Calibri" panose="020F0502020204030204" pitchFamily="34" charset="0"/>
              </a:rPr>
              <a:t>Shulammite</a:t>
            </a:r>
            <a:r>
              <a:rPr lang="en-US" sz="3000" i="1" dirty="0">
                <a:effectLst/>
                <a:latin typeface="Calibri" panose="020F0502020204030204" pitchFamily="34" charset="0"/>
                <a:cs typeface="Calibri" panose="020F0502020204030204" pitchFamily="34" charset="0"/>
              </a:rPr>
              <a:t> proceeds to dance, and the daughters of Jerusalem praise her beauty. (</a:t>
            </a:r>
            <a:r>
              <a:rPr lang="en-US" sz="3000" b="1" i="1" dirty="0">
                <a:solidFill>
                  <a:schemeClr val="accent1"/>
                </a:solidFill>
                <a:effectLst/>
                <a:latin typeface="Calibri" panose="020F0502020204030204" pitchFamily="34" charset="0"/>
                <a:cs typeface="Calibri" panose="020F0502020204030204" pitchFamily="34" charset="0"/>
              </a:rPr>
              <a:t>Bob &amp; Sandra Waldron</a:t>
            </a:r>
            <a:r>
              <a:rPr lang="en-US" sz="3000" i="1" dirty="0">
                <a:effectLst/>
                <a:latin typeface="Calibri" panose="020F0502020204030204" pitchFamily="34" charset="0"/>
                <a:cs typeface="Calibri" panose="020F0502020204030204" pitchFamily="34" charset="0"/>
              </a:rPr>
              <a:t>)</a:t>
            </a:r>
            <a:endParaRPr lang="en-US" sz="3000" dirty="0">
              <a:latin typeface="Calibri" panose="020F0502020204030204" pitchFamily="34" charset="0"/>
              <a:cs typeface="Calibri" panose="020F0502020204030204" pitchFamily="34" charset="0"/>
            </a:endParaRPr>
          </a:p>
          <a:p>
            <a:pPr marL="0" indent="0">
              <a:buNone/>
            </a:pPr>
            <a:endParaRPr lang="en-US" sz="28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7382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4181FEC-115A-8342-5419-E018986A810E}"/>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D429A86-66F5-B20C-34E8-93A94C4207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C8621130-3489-BC1C-2A49-75833AEC3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8BFFBB56-C0B7-A0F0-FBD6-B66F48E7FC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184C9DA6-A1CC-9F3D-56EA-0FCF7F72E2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7E3AC0E0-D738-77AD-4BEF-09D3B72EA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07117198-B770-48E7-025B-BDFE6E98EBFA}"/>
              </a:ext>
            </a:extLst>
          </p:cNvPr>
          <p:cNvSpPr>
            <a:spLocks noGrp="1"/>
          </p:cNvSpPr>
          <p:nvPr>
            <p:ph type="title"/>
          </p:nvPr>
        </p:nvSpPr>
        <p:spPr>
          <a:xfrm>
            <a:off x="1028699" y="294538"/>
            <a:ext cx="7421963" cy="1033669"/>
          </a:xfrm>
        </p:spPr>
        <p:txBody>
          <a:bodyPr>
            <a:normAutofit fontScale="90000"/>
          </a:bodyPr>
          <a:lstStyle/>
          <a:p>
            <a:r>
              <a:rPr lang="en-US" sz="3500" u="sng" dirty="0">
                <a:solidFill>
                  <a:srgbClr val="FFFFFF"/>
                </a:solidFill>
              </a:rPr>
              <a:t>Song of Solomon: </a:t>
            </a:r>
            <a:r>
              <a:rPr lang="en-US" sz="3500" u="sng" dirty="0">
                <a:solidFill>
                  <a:srgbClr val="FFFF00"/>
                </a:solidFill>
              </a:rPr>
              <a:t>A Love That Takes Work</a:t>
            </a:r>
          </a:p>
        </p:txBody>
      </p:sp>
      <p:sp>
        <p:nvSpPr>
          <p:cNvPr id="3" name="Content Placeholder 2">
            <a:extLst>
              <a:ext uri="{FF2B5EF4-FFF2-40B4-BE49-F238E27FC236}">
                <a16:creationId xmlns:a16="http://schemas.microsoft.com/office/drawing/2014/main" id="{CD643F47-468A-7A2F-62A7-2883DAE30CC4}"/>
              </a:ext>
            </a:extLst>
          </p:cNvPr>
          <p:cNvSpPr>
            <a:spLocks noGrp="1"/>
          </p:cNvSpPr>
          <p:nvPr>
            <p:ph idx="1"/>
          </p:nvPr>
        </p:nvSpPr>
        <p:spPr>
          <a:xfrm>
            <a:off x="344513" y="1710813"/>
            <a:ext cx="8494688" cy="4852649"/>
          </a:xfrm>
        </p:spPr>
        <p:txBody>
          <a:bodyPr anchor="ctr">
            <a:normAutofit lnSpcReduction="10000"/>
          </a:bodyPr>
          <a:lstStyle/>
          <a:p>
            <a:pPr marL="214313" indent="-214313">
              <a:lnSpc>
                <a:spcPct val="107000"/>
              </a:lnSpc>
              <a:spcBef>
                <a:spcPts val="0"/>
              </a:spcBef>
              <a:buFont typeface="Courier New" panose="02070309020205020404" pitchFamily="49" charset="0"/>
              <a:buChar char="o"/>
            </a:pPr>
            <a:r>
              <a:rPr lang="en-US" sz="2400" b="1" dirty="0">
                <a:highlight>
                  <a:srgbClr val="FFFF00"/>
                </a:highlight>
                <a:latin typeface="Calibri" panose="020F0502020204030204" pitchFamily="34" charset="0"/>
                <a:ea typeface="Calibri" panose="020F0502020204030204" pitchFamily="34" charset="0"/>
                <a:cs typeface="Times New Roman" panose="02020603050405020304" pitchFamily="18" charset="0"/>
              </a:rPr>
              <a:t>Work, effort, tending is required in a loving relationship!</a:t>
            </a:r>
            <a:endParaRPr lang="en-US" b="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p>
            <a:pPr marL="214313" indent="-214313">
              <a:lnSpc>
                <a:spcPct val="107000"/>
              </a:lnSpc>
              <a:spcBef>
                <a:spcPts val="0"/>
              </a:spcBef>
              <a:buFont typeface="Courier New" panose="02070309020205020404" pitchFamily="49" charset="0"/>
              <a:buChar char="o"/>
            </a:pPr>
            <a:r>
              <a:rPr lang="en-US" sz="2400" b="1" dirty="0">
                <a:latin typeface="Calibri" panose="020F0502020204030204" pitchFamily="34" charset="0"/>
                <a:ea typeface="Calibri" panose="020F0502020204030204" pitchFamily="34" charset="0"/>
                <a:cs typeface="Times New Roman" panose="02020603050405020304" pitchFamily="18" charset="0"/>
              </a:rPr>
              <a:t>Love will be</a:t>
            </a:r>
            <a:r>
              <a:rPr lang="en-US" sz="2400" b="1"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 TESTED </a:t>
            </a:r>
            <a:r>
              <a:rPr lang="en-US" sz="2400" b="1" dirty="0">
                <a:latin typeface="Calibri" panose="020F0502020204030204" pitchFamily="34" charset="0"/>
                <a:ea typeface="Calibri" panose="020F0502020204030204" pitchFamily="34" charset="0"/>
                <a:cs typeface="Times New Roman" panose="02020603050405020304" pitchFamily="18" charset="0"/>
              </a:rPr>
              <a:t>by trials, </a:t>
            </a:r>
            <a:r>
              <a:rPr lang="en-US" sz="2400" b="1"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made STRONGER </a:t>
            </a:r>
            <a:r>
              <a:rPr lang="en-US" sz="2400" b="1" dirty="0">
                <a:latin typeface="Calibri" panose="020F0502020204030204" pitchFamily="34" charset="0"/>
                <a:ea typeface="Calibri" panose="020F0502020204030204" pitchFamily="34" charset="0"/>
                <a:cs typeface="Times New Roman" panose="02020603050405020304" pitchFamily="18" charset="0"/>
              </a:rPr>
              <a:t>by endurance. Cf. </a:t>
            </a:r>
            <a:r>
              <a:rPr lang="en-US" sz="2400" b="1"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[2:10-11, 15] [3:2] [5:6] [8:7].  </a:t>
            </a:r>
            <a:r>
              <a:rPr lang="en-US" sz="2400" b="1" dirty="0">
                <a:latin typeface="Calibri" panose="020F0502020204030204" pitchFamily="34" charset="0"/>
                <a:ea typeface="Calibri" panose="020F0502020204030204" pitchFamily="34" charset="0"/>
                <a:cs typeface="Times New Roman" panose="02020603050405020304" pitchFamily="18" charset="0"/>
              </a:rPr>
              <a:t>Enduring the “</a:t>
            </a:r>
            <a:r>
              <a:rPr lang="en-US" sz="2400" b="1" u="sng" dirty="0">
                <a:latin typeface="Calibri" panose="020F0502020204030204" pitchFamily="34" charset="0"/>
                <a:ea typeface="Calibri" panose="020F0502020204030204" pitchFamily="34" charset="0"/>
                <a:cs typeface="Times New Roman" panose="02020603050405020304" pitchFamily="18" charset="0"/>
              </a:rPr>
              <a:t>winter</a:t>
            </a:r>
            <a:r>
              <a:rPr lang="en-US" sz="2400" b="1" dirty="0">
                <a:latin typeface="Calibri" panose="020F0502020204030204" pitchFamily="34" charset="0"/>
                <a:ea typeface="Calibri" panose="020F0502020204030204" pitchFamily="34" charset="0"/>
                <a:cs typeface="Times New Roman" panose="02020603050405020304" pitchFamily="18" charset="0"/>
              </a:rPr>
              <a:t>” and removing the “</a:t>
            </a:r>
            <a:r>
              <a:rPr lang="en-US" sz="2400" b="1" u="sng" dirty="0">
                <a:latin typeface="Calibri" panose="020F0502020204030204" pitchFamily="34" charset="0"/>
                <a:ea typeface="Calibri" panose="020F0502020204030204" pitchFamily="34" charset="0"/>
                <a:cs typeface="Times New Roman" panose="02020603050405020304" pitchFamily="18" charset="0"/>
              </a:rPr>
              <a:t>foxes</a:t>
            </a:r>
            <a:r>
              <a:rPr lang="en-US" sz="2400" b="1" dirty="0">
                <a:latin typeface="Calibri" panose="020F0502020204030204" pitchFamily="34" charset="0"/>
                <a:ea typeface="Calibri" panose="020F0502020204030204" pitchFamily="34" charset="0"/>
                <a:cs typeface="Times New Roman" panose="02020603050405020304" pitchFamily="18" charset="0"/>
              </a:rPr>
              <a:t> that spoil.” It involves “</a:t>
            </a:r>
            <a:r>
              <a:rPr lang="en-US" sz="2400" b="1" u="sng" dirty="0">
                <a:latin typeface="Calibri" panose="020F0502020204030204" pitchFamily="34" charset="0"/>
                <a:ea typeface="Calibri" panose="020F0502020204030204" pitchFamily="34" charset="0"/>
                <a:cs typeface="Times New Roman" panose="02020603050405020304" pitchFamily="18" charset="0"/>
              </a:rPr>
              <a:t>seeking</a:t>
            </a:r>
            <a:r>
              <a:rPr lang="en-US" sz="2400" b="1" dirty="0">
                <a:latin typeface="Calibri" panose="020F0502020204030204" pitchFamily="34" charset="0"/>
                <a:ea typeface="Calibri" panose="020F0502020204030204" pitchFamily="34" charset="0"/>
                <a:cs typeface="Times New Roman" panose="02020603050405020304" pitchFamily="18" charset="0"/>
              </a:rPr>
              <a:t>” our beloved and bridging divides.</a:t>
            </a:r>
            <a:endParaRPr lang="en-US" b="1" dirty="0">
              <a:effectLst/>
              <a:latin typeface="Calibri" panose="020F0502020204030204" pitchFamily="34" charset="0"/>
              <a:ea typeface="Calibri" panose="020F0502020204030204" pitchFamily="34" charset="0"/>
              <a:cs typeface="Times New Roman" panose="02020603050405020304" pitchFamily="18" charset="0"/>
            </a:endParaRPr>
          </a:p>
          <a:p>
            <a:pPr marL="214313" indent="-214313">
              <a:lnSpc>
                <a:spcPct val="107000"/>
              </a:lnSpc>
              <a:spcBef>
                <a:spcPts val="0"/>
              </a:spcBef>
              <a:buFont typeface="Courier New" panose="02070309020205020404" pitchFamily="49" charset="0"/>
              <a:buChar char="o"/>
            </a:pPr>
            <a:r>
              <a:rPr lang="en-US" sz="2400" b="1" dirty="0">
                <a:highlight>
                  <a:srgbClr val="FFFF00"/>
                </a:highlight>
                <a:latin typeface="Calibri" panose="020F0502020204030204" pitchFamily="34" charset="0"/>
                <a:ea typeface="Calibri" panose="020F0502020204030204" pitchFamily="34" charset="0"/>
                <a:cs typeface="Times New Roman" panose="02020603050405020304" pitchFamily="18" charset="0"/>
              </a:rPr>
              <a:t>Note on “</a:t>
            </a:r>
            <a:r>
              <a:rPr lang="en-US" sz="2400" b="1" u="sng" dirty="0">
                <a:highlight>
                  <a:srgbClr val="FFFF00"/>
                </a:highlight>
                <a:latin typeface="Calibri" panose="020F0502020204030204" pitchFamily="34" charset="0"/>
                <a:ea typeface="Calibri" panose="020F0502020204030204" pitchFamily="34" charset="0"/>
                <a:cs typeface="Times New Roman" panose="02020603050405020304" pitchFamily="18" charset="0"/>
              </a:rPr>
              <a:t>mountains</a:t>
            </a:r>
            <a:r>
              <a:rPr lang="en-US" sz="2400" b="1" dirty="0">
                <a:highlight>
                  <a:srgbClr val="FFFF00"/>
                </a:highlight>
                <a:latin typeface="Calibri" panose="020F0502020204030204" pitchFamily="34" charset="0"/>
                <a:ea typeface="Calibri" panose="020F0502020204030204" pitchFamily="34" charset="0"/>
                <a:cs typeface="Times New Roman" panose="02020603050405020304" pitchFamily="18" charset="0"/>
              </a:rPr>
              <a:t>” in the Song (two images):</a:t>
            </a:r>
            <a:endParaRPr lang="en-US" b="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spcBef>
                <a:spcPts val="0"/>
              </a:spcBef>
              <a:buFont typeface="Wingdings" panose="05000000000000000000" pitchFamily="2" charset="2"/>
              <a:buChar char=""/>
            </a:pPr>
            <a:r>
              <a:rPr lang="en-US" b="1" dirty="0">
                <a:latin typeface="Calibri" panose="020F0502020204030204" pitchFamily="34" charset="0"/>
                <a:ea typeface="Calibri" panose="020F0502020204030204" pitchFamily="34" charset="0"/>
                <a:cs typeface="Times New Roman" panose="02020603050405020304" pitchFamily="18" charset="0"/>
              </a:rPr>
              <a:t>Mountains of dangerous CHALLENGE </a:t>
            </a:r>
            <a:r>
              <a:rPr lang="en-US" b="1"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[2:8, 17] [4:8].</a:t>
            </a:r>
            <a:r>
              <a:rPr lang="en-US" b="1" dirty="0">
                <a:latin typeface="Calibri" panose="020F0502020204030204" pitchFamily="34" charset="0"/>
                <a:ea typeface="Calibri" panose="020F0502020204030204" pitchFamily="34" charset="0"/>
                <a:cs typeface="Times New Roman" panose="02020603050405020304" pitchFamily="18" charset="0"/>
              </a:rPr>
              <a:t> Mountains as a barrier, an obstacle to happiness.</a:t>
            </a:r>
            <a:endParaRPr lang="en-US" sz="2100" b="1" dirty="0">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spcBef>
                <a:spcPts val="0"/>
              </a:spcBef>
              <a:buFont typeface="Wingdings" panose="05000000000000000000" pitchFamily="2" charset="2"/>
              <a:buChar char=""/>
            </a:pPr>
            <a:r>
              <a:rPr lang="en-US" b="1" dirty="0">
                <a:latin typeface="Calibri" panose="020F0502020204030204" pitchFamily="34" charset="0"/>
                <a:ea typeface="Calibri" panose="020F0502020204030204" pitchFamily="34" charset="0"/>
                <a:cs typeface="Times New Roman" panose="02020603050405020304" pitchFamily="18" charset="0"/>
              </a:rPr>
              <a:t>Mountains of sweet REWARD/VICTORY </a:t>
            </a:r>
            <a:r>
              <a:rPr lang="en-US" b="1"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[4:6] [8:14].</a:t>
            </a:r>
            <a:endParaRPr lang="en-US" sz="2100" b="1" dirty="0">
              <a:solidFill>
                <a:schemeClr val="accent1"/>
              </a:solidFill>
              <a:latin typeface="Calibri" panose="020F0502020204030204" pitchFamily="34" charset="0"/>
              <a:ea typeface="Calibri" panose="020F0502020204030204" pitchFamily="34" charset="0"/>
              <a:cs typeface="Times New Roman" panose="02020603050405020304" pitchFamily="18" charset="0"/>
            </a:endParaRPr>
          </a:p>
          <a:p>
            <a:pPr marL="214313" indent="-214313">
              <a:lnSpc>
                <a:spcPct val="107000"/>
              </a:lnSpc>
              <a:spcBef>
                <a:spcPts val="0"/>
              </a:spcBef>
              <a:buFont typeface="Courier New" panose="02070309020205020404" pitchFamily="49" charset="0"/>
              <a:buChar char="o"/>
            </a:pPr>
            <a:r>
              <a:rPr lang="en-US" sz="2400" b="1" i="1"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“The victory of love of which the Song of Songs sings has little to do with the sentimental platitude of minor poets… </a:t>
            </a:r>
            <a:r>
              <a:rPr lang="en-US" sz="2400" b="1" i="1" u="sng"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their love is a hard-won thing</a:t>
            </a:r>
            <a:r>
              <a:rPr lang="en-US" sz="2400" b="1" i="1"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 that emerges victorious and </a:t>
            </a:r>
            <a:r>
              <a:rPr lang="en-US" sz="2400" b="1" i="1" u="sng"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triumphant in spite</a:t>
            </a:r>
            <a:r>
              <a:rPr lang="en-US" sz="2400" b="1" i="1"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 of everything that would hinder and prevent it”  </a:t>
            </a:r>
            <a:r>
              <a:rPr lang="en-US" sz="2400" b="1" dirty="0">
                <a:latin typeface="Calibri" panose="020F0502020204030204" pitchFamily="34" charset="0"/>
                <a:ea typeface="Calibri" panose="020F0502020204030204" pitchFamily="34" charset="0"/>
                <a:cs typeface="Times New Roman" panose="02020603050405020304" pitchFamily="18" charset="0"/>
              </a:rPr>
              <a:t>[Interp. Bib.].</a:t>
            </a:r>
            <a:endParaRPr lang="en-US"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60666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4181FEC-115A-8342-5419-E018986A810E}"/>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D429A86-66F5-B20C-34E8-93A94C4207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C8621130-3489-BC1C-2A49-75833AEC3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8BFFBB56-C0B7-A0F0-FBD6-B66F48E7FC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184C9DA6-A1CC-9F3D-56EA-0FCF7F72E2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7E3AC0E0-D738-77AD-4BEF-09D3B72EA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07117198-B770-48E7-025B-BDFE6E98EBFA}"/>
              </a:ext>
            </a:extLst>
          </p:cNvPr>
          <p:cNvSpPr>
            <a:spLocks noGrp="1"/>
          </p:cNvSpPr>
          <p:nvPr>
            <p:ph type="title"/>
          </p:nvPr>
        </p:nvSpPr>
        <p:spPr>
          <a:xfrm>
            <a:off x="1028699" y="294538"/>
            <a:ext cx="7421963" cy="1033669"/>
          </a:xfrm>
        </p:spPr>
        <p:txBody>
          <a:bodyPr>
            <a:normAutofit fontScale="90000"/>
          </a:bodyPr>
          <a:lstStyle/>
          <a:p>
            <a:r>
              <a:rPr lang="en-US" sz="3500" u="sng" dirty="0">
                <a:solidFill>
                  <a:srgbClr val="FFFFFF"/>
                </a:solidFill>
              </a:rPr>
              <a:t>Song of Solomon: </a:t>
            </a:r>
            <a:r>
              <a:rPr lang="en-US" sz="3500" u="sng" dirty="0">
                <a:solidFill>
                  <a:srgbClr val="FFFF00"/>
                </a:solidFill>
              </a:rPr>
              <a:t>A Love That Takes Work</a:t>
            </a:r>
          </a:p>
        </p:txBody>
      </p:sp>
      <p:sp>
        <p:nvSpPr>
          <p:cNvPr id="3" name="Content Placeholder 2">
            <a:extLst>
              <a:ext uri="{FF2B5EF4-FFF2-40B4-BE49-F238E27FC236}">
                <a16:creationId xmlns:a16="http://schemas.microsoft.com/office/drawing/2014/main" id="{CD643F47-468A-7A2F-62A7-2883DAE30CC4}"/>
              </a:ext>
            </a:extLst>
          </p:cNvPr>
          <p:cNvSpPr>
            <a:spLocks noGrp="1"/>
          </p:cNvSpPr>
          <p:nvPr>
            <p:ph idx="1"/>
          </p:nvPr>
        </p:nvSpPr>
        <p:spPr>
          <a:xfrm>
            <a:off x="228600" y="1710813"/>
            <a:ext cx="8643257" cy="4852649"/>
          </a:xfrm>
        </p:spPr>
        <p:txBody>
          <a:bodyPr anchor="ctr">
            <a:normAutofit fontScale="85000" lnSpcReduction="20000"/>
          </a:bodyPr>
          <a:lstStyle/>
          <a:p>
            <a:pPr marL="285750" indent="-285750">
              <a:lnSpc>
                <a:spcPct val="107000"/>
              </a:lnSpc>
              <a:spcBef>
                <a:spcPts val="0"/>
              </a:spcBef>
              <a:buFont typeface="Courier New" panose="02070309020205020404" pitchFamily="49" charset="0"/>
              <a:buChar char="o"/>
            </a:pPr>
            <a:r>
              <a:rPr lang="en-US" sz="31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Many relationships fail because SIMPLE THINGS are neglected. </a:t>
            </a:r>
            <a:r>
              <a:rPr lang="en-US" sz="3100" b="1" dirty="0">
                <a:effectLst/>
                <a:latin typeface="Calibri" panose="020F0502020204030204" pitchFamily="34" charset="0"/>
                <a:ea typeface="Calibri" panose="020F0502020204030204" pitchFamily="34" charset="0"/>
                <a:cs typeface="Times New Roman" panose="02020603050405020304" pitchFamily="18" charset="0"/>
              </a:rPr>
              <a:t>Men like Gary Chapman have made millions by reminding couples of basic points of courtesy and care that represent “love languages.”  They are based on </a:t>
            </a:r>
            <a:r>
              <a:rPr lang="en-US" sz="3100" b="1" u="sng" dirty="0">
                <a:effectLst/>
                <a:latin typeface="Calibri" panose="020F0502020204030204" pitchFamily="34" charset="0"/>
                <a:ea typeface="Calibri" panose="020F0502020204030204" pitchFamily="34" charset="0"/>
                <a:cs typeface="Times New Roman" panose="02020603050405020304" pitchFamily="18" charset="0"/>
              </a:rPr>
              <a:t>Bible</a:t>
            </a:r>
            <a:r>
              <a:rPr lang="en-US" sz="3100" b="1" dirty="0">
                <a:effectLst/>
                <a:latin typeface="Calibri" panose="020F0502020204030204" pitchFamily="34" charset="0"/>
                <a:ea typeface="Calibri" panose="020F0502020204030204" pitchFamily="34" charset="0"/>
                <a:cs typeface="Times New Roman" panose="02020603050405020304" pitchFamily="18" charset="0"/>
              </a:rPr>
              <a:t> wisdom, and GOD gives the </a:t>
            </a:r>
            <a:r>
              <a:rPr lang="en-US" sz="3100" b="1" u="sng" dirty="0">
                <a:effectLst/>
                <a:latin typeface="Calibri" panose="020F0502020204030204" pitchFamily="34" charset="0"/>
                <a:ea typeface="Calibri" panose="020F0502020204030204" pitchFamily="34" charset="0"/>
                <a:cs typeface="Times New Roman" panose="02020603050405020304" pitchFamily="18" charset="0"/>
              </a:rPr>
              <a:t>best blueprint</a:t>
            </a:r>
            <a:r>
              <a:rPr lang="en-US" sz="3100" b="1" dirty="0">
                <a:effectLst/>
                <a:latin typeface="Calibri" panose="020F0502020204030204" pitchFamily="34" charset="0"/>
                <a:ea typeface="Calibri" panose="020F0502020204030204" pitchFamily="34" charset="0"/>
                <a:cs typeface="Times New Roman" panose="02020603050405020304" pitchFamily="18" charset="0"/>
              </a:rPr>
              <a:t>…</a:t>
            </a:r>
          </a:p>
          <a:p>
            <a:pPr lvl="1">
              <a:lnSpc>
                <a:spcPct val="107000"/>
              </a:lnSpc>
              <a:spcBef>
                <a:spcPts val="0"/>
              </a:spcBef>
              <a:buFont typeface="Wingdings" panose="05000000000000000000" pitchFamily="2" charset="2"/>
              <a:buChar char=""/>
            </a:pPr>
            <a:r>
              <a:rPr lang="en-US" sz="29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Be careful how you </a:t>
            </a:r>
            <a:r>
              <a:rPr lang="en-US" sz="2900" b="1" dirty="0">
                <a:solidFill>
                  <a:schemeClr val="accent1"/>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SPEAK</a:t>
            </a:r>
            <a:r>
              <a:rPr lang="en-US" sz="29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 [Proverbs 18:21] [Proverbs 12:25].</a:t>
            </a:r>
            <a:endParaRPr lang="en-US" sz="29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spcBef>
                <a:spcPts val="0"/>
              </a:spcBef>
              <a:buFont typeface="Wingdings" panose="05000000000000000000" pitchFamily="2" charset="2"/>
              <a:buChar char=""/>
            </a:pPr>
            <a:r>
              <a:rPr lang="en-US" sz="29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Feel and express </a:t>
            </a:r>
            <a:r>
              <a:rPr lang="en-US" sz="2900" b="1" dirty="0">
                <a:solidFill>
                  <a:schemeClr val="accent1"/>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GRATITUDE</a:t>
            </a:r>
            <a:r>
              <a:rPr lang="en-US" sz="29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 [Proverbs 31:11-12, 27-30].</a:t>
            </a:r>
            <a:endParaRPr lang="en-US" sz="29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spcBef>
                <a:spcPts val="0"/>
              </a:spcBef>
              <a:buFont typeface="Wingdings" panose="05000000000000000000" pitchFamily="2" charset="2"/>
              <a:buChar char=""/>
            </a:pPr>
            <a:r>
              <a:rPr lang="en-US" sz="29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Importance of </a:t>
            </a:r>
            <a:r>
              <a:rPr lang="en-US" sz="2900" b="1" dirty="0">
                <a:solidFill>
                  <a:schemeClr val="accent1"/>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FORGIVENESS</a:t>
            </a:r>
            <a:r>
              <a:rPr lang="en-US" sz="29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 </a:t>
            </a:r>
            <a:r>
              <a:rPr lang="en-US" sz="2900" b="1" i="1"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(and all its “associates”) </a:t>
            </a:r>
            <a:r>
              <a:rPr lang="en-US" sz="29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[Ephesians 4:31-32].</a:t>
            </a:r>
            <a:endParaRPr lang="en-US" sz="29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spcBef>
                <a:spcPts val="0"/>
              </a:spcBef>
              <a:buFont typeface="Wingdings" panose="05000000000000000000" pitchFamily="2" charset="2"/>
              <a:buChar char=""/>
            </a:pPr>
            <a:r>
              <a:rPr lang="en-US" sz="2900" b="1" dirty="0">
                <a:solidFill>
                  <a:schemeClr val="accent1"/>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HUMILITY</a:t>
            </a:r>
            <a:r>
              <a:rPr lang="en-US" sz="29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 is essential! [Ephesians 4:2-3].</a:t>
            </a:r>
            <a:endParaRPr lang="en-US" sz="29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spcBef>
                <a:spcPts val="0"/>
              </a:spcBef>
              <a:spcAft>
                <a:spcPts val="800"/>
              </a:spcAft>
              <a:buFont typeface="Wingdings" panose="05000000000000000000" pitchFamily="2" charset="2"/>
              <a:buChar char=""/>
            </a:pPr>
            <a:r>
              <a:rPr lang="en-US" sz="29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Never neglect their </a:t>
            </a:r>
            <a:r>
              <a:rPr lang="en-US" sz="2900" b="1" dirty="0">
                <a:solidFill>
                  <a:schemeClr val="accent1"/>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GREATEST </a:t>
            </a:r>
            <a:r>
              <a:rPr lang="en-US" sz="29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respective </a:t>
            </a:r>
            <a:r>
              <a:rPr lang="en-US" sz="2900" b="1" dirty="0">
                <a:solidFill>
                  <a:schemeClr val="accent1"/>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NEEDS</a:t>
            </a:r>
            <a:r>
              <a:rPr lang="en-US" sz="29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 [Ephesians 5:25-33].</a:t>
            </a:r>
            <a:endParaRPr lang="en-US" sz="29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28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13126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5F06DFF-6A65-4E38-2E79-F8C3B293044B}"/>
            </a:ext>
          </a:extLst>
        </p:cNvPr>
        <p:cNvGrpSpPr/>
        <p:nvPr/>
      </p:nvGrpSpPr>
      <p:grpSpPr>
        <a:xfrm>
          <a:off x="0" y="0"/>
          <a:ext cx="0" cy="0"/>
          <a:chOff x="0" y="0"/>
          <a:chExt cx="0" cy="0"/>
        </a:xfrm>
      </p:grpSpPr>
      <p:sp useBgFill="1">
        <p:nvSpPr>
          <p:cNvPr id="1078" name="Rectangle 1077">
            <a:extLst>
              <a:ext uri="{FF2B5EF4-FFF2-40B4-BE49-F238E27FC236}">
                <a16:creationId xmlns:a16="http://schemas.microsoft.com/office/drawing/2014/main" id="{152D4E15-29FC-397B-DCC2-76D3DA998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80" name="Rectangle 1079">
            <a:extLst>
              <a:ext uri="{FF2B5EF4-FFF2-40B4-BE49-F238E27FC236}">
                <a16:creationId xmlns:a16="http://schemas.microsoft.com/office/drawing/2014/main" id="{99C0E0DF-5936-21AB-6625-3426459CA4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42713" y="-1142284"/>
            <a:ext cx="6858000" cy="9143425"/>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82" name="Rectangle 1081">
            <a:extLst>
              <a:ext uri="{FF2B5EF4-FFF2-40B4-BE49-F238E27FC236}">
                <a16:creationId xmlns:a16="http://schemas.microsoft.com/office/drawing/2014/main" id="{798F4A8E-890C-7FF8-8236-626B97D60E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733" y="0"/>
            <a:ext cx="6803134"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84" name="Rectangle 1083">
            <a:extLst>
              <a:ext uri="{FF2B5EF4-FFF2-40B4-BE49-F238E27FC236}">
                <a16:creationId xmlns:a16="http://schemas.microsoft.com/office/drawing/2014/main" id="{614BECCE-1F9C-E8D0-EFE7-CB7FC57DAE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125298" y="-161647"/>
            <a:ext cx="4894564" cy="9145160"/>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026" name="Picture 2" descr="Solomon (Old Testament) – Song Of Solomon (King James Version) | Genius">
            <a:extLst>
              <a:ext uri="{FF2B5EF4-FFF2-40B4-BE49-F238E27FC236}">
                <a16:creationId xmlns:a16="http://schemas.microsoft.com/office/drawing/2014/main" id="{EF3AB9A2-1AE0-E181-A4D6-4BC1029FE414}"/>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42900" y="1705642"/>
            <a:ext cx="8458200" cy="344671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B92F45F1-38A8-803D-13E1-510237C77D78}"/>
              </a:ext>
            </a:extLst>
          </p:cNvPr>
          <p:cNvSpPr txBox="1"/>
          <p:nvPr/>
        </p:nvSpPr>
        <p:spPr>
          <a:xfrm>
            <a:off x="6801401" y="5743355"/>
            <a:ext cx="2092228"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srgbClr val="E97132">
                    <a:lumMod val="20000"/>
                    <a:lumOff val="80000"/>
                  </a:srgbClr>
                </a:solidFill>
                <a:effectLst/>
                <a:uLnTx/>
                <a:uFillTx/>
                <a:latin typeface="Aptos" panose="02110004020202020204"/>
                <a:ea typeface="+mn-ea"/>
                <a:cs typeface="+mn-cs"/>
              </a:rPr>
              <a:t>~ Part 6</a:t>
            </a:r>
          </a:p>
        </p:txBody>
      </p:sp>
    </p:spTree>
    <p:extLst>
      <p:ext uri="{BB962C8B-B14F-4D97-AF65-F5344CB8AC3E}">
        <p14:creationId xmlns:p14="http://schemas.microsoft.com/office/powerpoint/2010/main" val="27939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4181FEC-115A-8342-5419-E018986A810E}"/>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D429A86-66F5-B20C-34E8-93A94C4207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C8621130-3489-BC1C-2A49-75833AEC3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8BFFBB56-C0B7-A0F0-FBD6-B66F48E7FC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184C9DA6-A1CC-9F3D-56EA-0FCF7F72E2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7E3AC0E0-D738-77AD-4BEF-09D3B72EA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07117198-B770-48E7-025B-BDFE6E98EBFA}"/>
              </a:ext>
            </a:extLst>
          </p:cNvPr>
          <p:cNvSpPr>
            <a:spLocks noGrp="1"/>
          </p:cNvSpPr>
          <p:nvPr>
            <p:ph type="title"/>
          </p:nvPr>
        </p:nvSpPr>
        <p:spPr>
          <a:xfrm>
            <a:off x="1028699" y="294538"/>
            <a:ext cx="7421963" cy="1033669"/>
          </a:xfrm>
        </p:spPr>
        <p:txBody>
          <a:bodyPr>
            <a:normAutofit/>
          </a:bodyPr>
          <a:lstStyle/>
          <a:p>
            <a:r>
              <a:rPr lang="en-US" sz="3500" u="sng" dirty="0">
                <a:solidFill>
                  <a:srgbClr val="FFFFFF"/>
                </a:solidFill>
              </a:rPr>
              <a:t>Song of Solomon: 7:1-9a</a:t>
            </a:r>
          </a:p>
        </p:txBody>
      </p:sp>
      <p:sp>
        <p:nvSpPr>
          <p:cNvPr id="3" name="Content Placeholder 2">
            <a:extLst>
              <a:ext uri="{FF2B5EF4-FFF2-40B4-BE49-F238E27FC236}">
                <a16:creationId xmlns:a16="http://schemas.microsoft.com/office/drawing/2014/main" id="{CD643F47-468A-7A2F-62A7-2883DAE30CC4}"/>
              </a:ext>
            </a:extLst>
          </p:cNvPr>
          <p:cNvSpPr>
            <a:spLocks noGrp="1"/>
          </p:cNvSpPr>
          <p:nvPr>
            <p:ph idx="1"/>
          </p:nvPr>
        </p:nvSpPr>
        <p:spPr>
          <a:xfrm>
            <a:off x="116958" y="1622745"/>
            <a:ext cx="8910084" cy="5128929"/>
          </a:xfrm>
        </p:spPr>
        <p:txBody>
          <a:bodyPr anchor="ctr">
            <a:normAutofit lnSpcReduction="10000"/>
          </a:bodyPr>
          <a:lstStyle/>
          <a:p>
            <a:pPr marL="0" indent="0" algn="l">
              <a:buNone/>
            </a:pPr>
            <a:r>
              <a:rPr lang="en-US" sz="2000" b="1" i="0" u="none" strike="noStrike" dirty="0">
                <a:effectLst/>
                <a:latin typeface="Calibri" panose="020F0502020204030204" pitchFamily="34" charset="0"/>
                <a:cs typeface="Calibri" panose="020F0502020204030204" pitchFamily="34" charset="0"/>
              </a:rPr>
              <a:t>1 </a:t>
            </a:r>
            <a:r>
              <a:rPr lang="en-US" sz="2000" b="1" i="0" u="sng" strike="noStrike" dirty="0">
                <a:solidFill>
                  <a:schemeClr val="accent1"/>
                </a:solidFill>
                <a:effectLst/>
                <a:latin typeface="Calibri" panose="020F0502020204030204" pitchFamily="34" charset="0"/>
                <a:cs typeface="Calibri" panose="020F0502020204030204" pitchFamily="34" charset="0"/>
              </a:rPr>
              <a:t>How beautiful </a:t>
            </a:r>
            <a:r>
              <a:rPr lang="en-US" sz="2000" b="1" i="0" u="none" strike="noStrike" dirty="0">
                <a:effectLst/>
                <a:latin typeface="Calibri" panose="020F0502020204030204" pitchFamily="34" charset="0"/>
                <a:cs typeface="Calibri" panose="020F0502020204030204" pitchFamily="34" charset="0"/>
              </a:rPr>
              <a:t>are your feet in sandals, O prince’s daughter! The curves of your thighs </a:t>
            </a:r>
            <a:r>
              <a:rPr lang="en-US" sz="2000" b="1" i="1" u="none" strike="noStrike" dirty="0">
                <a:effectLst/>
                <a:latin typeface="Calibri" panose="020F0502020204030204" pitchFamily="34" charset="0"/>
                <a:cs typeface="Calibri" panose="020F0502020204030204" pitchFamily="34" charset="0"/>
              </a:rPr>
              <a:t>are</a:t>
            </a:r>
            <a:r>
              <a:rPr lang="en-US" sz="2000" b="1" i="0" u="none" strike="noStrike" dirty="0">
                <a:effectLst/>
                <a:latin typeface="Calibri" panose="020F0502020204030204" pitchFamily="34" charset="0"/>
                <a:cs typeface="Calibri" panose="020F0502020204030204" pitchFamily="34" charset="0"/>
              </a:rPr>
              <a:t> like jewels, The work of the hands of a skillful workman.</a:t>
            </a:r>
          </a:p>
          <a:p>
            <a:pPr marL="0" indent="0" algn="l">
              <a:buNone/>
            </a:pPr>
            <a:r>
              <a:rPr lang="en-US" sz="2000" b="1" i="0" u="none" strike="noStrike" dirty="0">
                <a:effectLst/>
                <a:latin typeface="Calibri" panose="020F0502020204030204" pitchFamily="34" charset="0"/>
                <a:cs typeface="Calibri" panose="020F0502020204030204" pitchFamily="34" charset="0"/>
              </a:rPr>
              <a:t>2 Your navel </a:t>
            </a:r>
            <a:r>
              <a:rPr lang="en-US" sz="2000" b="1" i="1" u="none" strike="noStrike" dirty="0">
                <a:effectLst/>
                <a:latin typeface="Calibri" panose="020F0502020204030204" pitchFamily="34" charset="0"/>
                <a:cs typeface="Calibri" panose="020F0502020204030204" pitchFamily="34" charset="0"/>
              </a:rPr>
              <a:t>is</a:t>
            </a:r>
            <a:r>
              <a:rPr lang="en-US" sz="2000" b="1" i="0" u="none" strike="noStrike" dirty="0">
                <a:effectLst/>
                <a:latin typeface="Calibri" panose="020F0502020204030204" pitchFamily="34" charset="0"/>
                <a:cs typeface="Calibri" panose="020F0502020204030204" pitchFamily="34" charset="0"/>
              </a:rPr>
              <a:t> a rounded goblet; It lacks no blended beverage. Your waist </a:t>
            </a:r>
            <a:r>
              <a:rPr lang="en-US" sz="2000" b="1" i="1" u="none" strike="noStrike" dirty="0">
                <a:effectLst/>
                <a:latin typeface="Calibri" panose="020F0502020204030204" pitchFamily="34" charset="0"/>
                <a:cs typeface="Calibri" panose="020F0502020204030204" pitchFamily="34" charset="0"/>
              </a:rPr>
              <a:t>is</a:t>
            </a:r>
            <a:r>
              <a:rPr lang="en-US" sz="2000" b="1" i="0" u="none" strike="noStrike" dirty="0">
                <a:effectLst/>
                <a:latin typeface="Calibri" panose="020F0502020204030204" pitchFamily="34" charset="0"/>
                <a:cs typeface="Calibri" panose="020F0502020204030204" pitchFamily="34" charset="0"/>
              </a:rPr>
              <a:t> a heap of wheat set about with lilies.</a:t>
            </a:r>
          </a:p>
          <a:p>
            <a:pPr marL="0" indent="0" algn="l">
              <a:buNone/>
            </a:pPr>
            <a:r>
              <a:rPr lang="en-US" sz="2000" b="1" i="0" u="none" strike="noStrike" dirty="0">
                <a:effectLst/>
                <a:latin typeface="Calibri" panose="020F0502020204030204" pitchFamily="34" charset="0"/>
                <a:cs typeface="Calibri" panose="020F0502020204030204" pitchFamily="34" charset="0"/>
              </a:rPr>
              <a:t>3 Your two breasts </a:t>
            </a:r>
            <a:r>
              <a:rPr lang="en-US" sz="2000" b="1" i="1" u="none" strike="noStrike" dirty="0">
                <a:effectLst/>
                <a:latin typeface="Calibri" panose="020F0502020204030204" pitchFamily="34" charset="0"/>
                <a:cs typeface="Calibri" panose="020F0502020204030204" pitchFamily="34" charset="0"/>
              </a:rPr>
              <a:t>are</a:t>
            </a:r>
            <a:r>
              <a:rPr lang="en-US" sz="2000" b="1" i="0" u="none" strike="noStrike" dirty="0">
                <a:effectLst/>
                <a:latin typeface="Calibri" panose="020F0502020204030204" pitchFamily="34" charset="0"/>
                <a:cs typeface="Calibri" panose="020F0502020204030204" pitchFamily="34" charset="0"/>
              </a:rPr>
              <a:t> like two fawns, Twins of a gazelle.</a:t>
            </a:r>
          </a:p>
          <a:p>
            <a:pPr marL="0" indent="0" algn="l">
              <a:buNone/>
            </a:pPr>
            <a:r>
              <a:rPr lang="en-US" sz="2000" b="1" i="0" u="none" strike="noStrike" dirty="0">
                <a:effectLst/>
                <a:latin typeface="Calibri" panose="020F0502020204030204" pitchFamily="34" charset="0"/>
                <a:cs typeface="Calibri" panose="020F0502020204030204" pitchFamily="34" charset="0"/>
              </a:rPr>
              <a:t>4 Your neck </a:t>
            </a:r>
            <a:r>
              <a:rPr lang="en-US" sz="2000" b="1" i="1" u="none" strike="noStrike" dirty="0">
                <a:effectLst/>
                <a:latin typeface="Calibri" panose="020F0502020204030204" pitchFamily="34" charset="0"/>
                <a:cs typeface="Calibri" panose="020F0502020204030204" pitchFamily="34" charset="0"/>
              </a:rPr>
              <a:t>is</a:t>
            </a:r>
            <a:r>
              <a:rPr lang="en-US" sz="2000" b="1" i="0" u="none" strike="noStrike" dirty="0">
                <a:effectLst/>
                <a:latin typeface="Calibri" panose="020F0502020204030204" pitchFamily="34" charset="0"/>
                <a:cs typeface="Calibri" panose="020F0502020204030204" pitchFamily="34" charset="0"/>
              </a:rPr>
              <a:t> like an ivory tower, Your eyes </a:t>
            </a:r>
            <a:r>
              <a:rPr lang="en-US" sz="2000" b="1" i="1" u="none" strike="noStrike" dirty="0">
                <a:effectLst/>
                <a:latin typeface="Calibri" panose="020F0502020204030204" pitchFamily="34" charset="0"/>
                <a:cs typeface="Calibri" panose="020F0502020204030204" pitchFamily="34" charset="0"/>
              </a:rPr>
              <a:t>like</a:t>
            </a:r>
            <a:r>
              <a:rPr lang="en-US" sz="2000" b="1" i="0" u="none" strike="noStrike" dirty="0">
                <a:effectLst/>
                <a:latin typeface="Calibri" panose="020F0502020204030204" pitchFamily="34" charset="0"/>
                <a:cs typeface="Calibri" panose="020F0502020204030204" pitchFamily="34" charset="0"/>
              </a:rPr>
              <a:t> the pools in </a:t>
            </a:r>
            <a:r>
              <a:rPr lang="en-US" sz="2000" b="1" i="0" u="none" strike="noStrike" dirty="0" err="1">
                <a:effectLst/>
                <a:latin typeface="Calibri" panose="020F0502020204030204" pitchFamily="34" charset="0"/>
                <a:cs typeface="Calibri" panose="020F0502020204030204" pitchFamily="34" charset="0"/>
              </a:rPr>
              <a:t>Heshbon</a:t>
            </a:r>
            <a:r>
              <a:rPr lang="en-US" sz="2000" b="1" dirty="0">
                <a:latin typeface="Calibri" panose="020F0502020204030204" pitchFamily="34" charset="0"/>
                <a:cs typeface="Calibri" panose="020F0502020204030204" pitchFamily="34" charset="0"/>
              </a:rPr>
              <a:t> B</a:t>
            </a:r>
            <a:r>
              <a:rPr lang="en-US" sz="2000" b="1" i="0" u="none" strike="noStrike" dirty="0">
                <a:effectLst/>
                <a:latin typeface="Calibri" panose="020F0502020204030204" pitchFamily="34" charset="0"/>
                <a:cs typeface="Calibri" panose="020F0502020204030204" pitchFamily="34" charset="0"/>
              </a:rPr>
              <a:t>y the gate of Bath </a:t>
            </a:r>
            <a:r>
              <a:rPr lang="en-US" sz="2000" b="1" i="0" u="none" strike="noStrike" dirty="0" err="1">
                <a:effectLst/>
                <a:latin typeface="Calibri" panose="020F0502020204030204" pitchFamily="34" charset="0"/>
                <a:cs typeface="Calibri" panose="020F0502020204030204" pitchFamily="34" charset="0"/>
              </a:rPr>
              <a:t>Rabbim</a:t>
            </a:r>
            <a:r>
              <a:rPr lang="en-US" sz="2000" b="1" i="0" u="none" strike="noStrike" dirty="0">
                <a:effectLst/>
                <a:latin typeface="Calibri" panose="020F0502020204030204" pitchFamily="34" charset="0"/>
                <a:cs typeface="Calibri" panose="020F0502020204030204" pitchFamily="34" charset="0"/>
              </a:rPr>
              <a:t>. Your nose </a:t>
            </a:r>
            <a:r>
              <a:rPr lang="en-US" sz="2000" b="1" i="1" u="none" strike="noStrike" dirty="0">
                <a:effectLst/>
                <a:latin typeface="Calibri" panose="020F0502020204030204" pitchFamily="34" charset="0"/>
                <a:cs typeface="Calibri" panose="020F0502020204030204" pitchFamily="34" charset="0"/>
              </a:rPr>
              <a:t>is</a:t>
            </a:r>
            <a:r>
              <a:rPr lang="en-US" sz="2000" b="1" i="0" u="none" strike="noStrike" dirty="0">
                <a:effectLst/>
                <a:latin typeface="Calibri" panose="020F0502020204030204" pitchFamily="34" charset="0"/>
                <a:cs typeface="Calibri" panose="020F0502020204030204" pitchFamily="34" charset="0"/>
              </a:rPr>
              <a:t> like the tower of Lebanon Which looks toward Damascus.</a:t>
            </a:r>
          </a:p>
          <a:p>
            <a:pPr marL="0" indent="0" algn="l">
              <a:buNone/>
            </a:pPr>
            <a:r>
              <a:rPr lang="en-US" sz="2000" b="1" i="0" u="none" strike="noStrike" dirty="0">
                <a:effectLst/>
                <a:latin typeface="Calibri" panose="020F0502020204030204" pitchFamily="34" charset="0"/>
                <a:cs typeface="Calibri" panose="020F0502020204030204" pitchFamily="34" charset="0"/>
              </a:rPr>
              <a:t>5 Your head </a:t>
            </a:r>
            <a:r>
              <a:rPr lang="en-US" sz="2000" b="1" i="1" u="none" strike="noStrike" dirty="0">
                <a:effectLst/>
                <a:latin typeface="Calibri" panose="020F0502020204030204" pitchFamily="34" charset="0"/>
                <a:cs typeface="Calibri" panose="020F0502020204030204" pitchFamily="34" charset="0"/>
              </a:rPr>
              <a:t>crowns</a:t>
            </a:r>
            <a:r>
              <a:rPr lang="en-US" sz="2000" b="1" i="0" u="none" strike="noStrike" dirty="0">
                <a:effectLst/>
                <a:latin typeface="Calibri" panose="020F0502020204030204" pitchFamily="34" charset="0"/>
                <a:cs typeface="Calibri" panose="020F0502020204030204" pitchFamily="34" charset="0"/>
              </a:rPr>
              <a:t> you like </a:t>
            </a:r>
            <a:r>
              <a:rPr lang="en-US" sz="2000" b="1" i="1" u="none" strike="noStrike" dirty="0">
                <a:effectLst/>
                <a:latin typeface="Calibri" panose="020F0502020204030204" pitchFamily="34" charset="0"/>
                <a:cs typeface="Calibri" panose="020F0502020204030204" pitchFamily="34" charset="0"/>
              </a:rPr>
              <a:t>Mount</a:t>
            </a:r>
            <a:r>
              <a:rPr lang="en-US" sz="2000" b="1" i="0" u="none" strike="noStrike" dirty="0">
                <a:effectLst/>
                <a:latin typeface="Calibri" panose="020F0502020204030204" pitchFamily="34" charset="0"/>
                <a:cs typeface="Calibri" panose="020F0502020204030204" pitchFamily="34" charset="0"/>
              </a:rPr>
              <a:t> Carmel, And the hair of your head </a:t>
            </a:r>
            <a:r>
              <a:rPr lang="en-US" sz="2000" b="1" i="1" u="none" strike="noStrike" dirty="0">
                <a:effectLst/>
                <a:latin typeface="Calibri" panose="020F0502020204030204" pitchFamily="34" charset="0"/>
                <a:cs typeface="Calibri" panose="020F0502020204030204" pitchFamily="34" charset="0"/>
              </a:rPr>
              <a:t>is</a:t>
            </a:r>
            <a:r>
              <a:rPr lang="en-US" sz="2000" b="1" i="0" u="none" strike="noStrike" dirty="0">
                <a:effectLst/>
                <a:latin typeface="Calibri" panose="020F0502020204030204" pitchFamily="34" charset="0"/>
                <a:cs typeface="Calibri" panose="020F0502020204030204" pitchFamily="34" charset="0"/>
              </a:rPr>
              <a:t> like purple; </a:t>
            </a:r>
            <a:r>
              <a:rPr lang="en-US" sz="2000" b="1" i="0" u="sng" strike="noStrike" dirty="0">
                <a:solidFill>
                  <a:schemeClr val="accent1"/>
                </a:solidFill>
                <a:effectLst/>
                <a:latin typeface="Calibri" panose="020F0502020204030204" pitchFamily="34" charset="0"/>
                <a:cs typeface="Calibri" panose="020F0502020204030204" pitchFamily="34" charset="0"/>
              </a:rPr>
              <a:t>A king </a:t>
            </a:r>
            <a:r>
              <a:rPr lang="en-US" sz="2000" b="1" i="1" u="sng" strike="noStrike" dirty="0">
                <a:solidFill>
                  <a:schemeClr val="accent1"/>
                </a:solidFill>
                <a:effectLst/>
                <a:latin typeface="Calibri" panose="020F0502020204030204" pitchFamily="34" charset="0"/>
                <a:cs typeface="Calibri" panose="020F0502020204030204" pitchFamily="34" charset="0"/>
              </a:rPr>
              <a:t>is</a:t>
            </a:r>
            <a:r>
              <a:rPr lang="en-US" sz="2000" b="1" i="0" u="sng" strike="noStrike" dirty="0">
                <a:solidFill>
                  <a:schemeClr val="accent1"/>
                </a:solidFill>
                <a:effectLst/>
                <a:latin typeface="Calibri" panose="020F0502020204030204" pitchFamily="34" charset="0"/>
                <a:cs typeface="Calibri" panose="020F0502020204030204" pitchFamily="34" charset="0"/>
              </a:rPr>
              <a:t> held captive by </a:t>
            </a:r>
            <a:r>
              <a:rPr lang="en-US" sz="2000" b="1" i="1" u="sng" strike="noStrike" dirty="0">
                <a:solidFill>
                  <a:schemeClr val="accent1"/>
                </a:solidFill>
                <a:effectLst/>
                <a:latin typeface="Calibri" panose="020F0502020204030204" pitchFamily="34" charset="0"/>
                <a:cs typeface="Calibri" panose="020F0502020204030204" pitchFamily="34" charset="0"/>
              </a:rPr>
              <a:t>your</a:t>
            </a:r>
            <a:r>
              <a:rPr lang="en-US" sz="2000" b="1" i="0" u="sng" strike="noStrike" dirty="0">
                <a:solidFill>
                  <a:schemeClr val="accent1"/>
                </a:solidFill>
                <a:effectLst/>
                <a:latin typeface="Calibri" panose="020F0502020204030204" pitchFamily="34" charset="0"/>
                <a:cs typeface="Calibri" panose="020F0502020204030204" pitchFamily="34" charset="0"/>
              </a:rPr>
              <a:t> tresses</a:t>
            </a:r>
            <a:r>
              <a:rPr lang="en-US" sz="2000" b="1" i="0" u="none" strike="noStrike" dirty="0">
                <a:effectLst/>
                <a:latin typeface="Calibri" panose="020F0502020204030204" pitchFamily="34" charset="0"/>
                <a:cs typeface="Calibri" panose="020F0502020204030204" pitchFamily="34" charset="0"/>
              </a:rPr>
              <a:t>.</a:t>
            </a:r>
          </a:p>
          <a:p>
            <a:pPr marL="0" indent="0" algn="l">
              <a:buNone/>
            </a:pPr>
            <a:r>
              <a:rPr lang="en-US" sz="2000" b="1" i="0" u="none" strike="noStrike" dirty="0">
                <a:effectLst/>
                <a:latin typeface="Calibri" panose="020F0502020204030204" pitchFamily="34" charset="0"/>
                <a:cs typeface="Calibri" panose="020F0502020204030204" pitchFamily="34" charset="0"/>
              </a:rPr>
              <a:t>6 How fair and how pleasant you are, O love, with your delights!</a:t>
            </a:r>
          </a:p>
          <a:p>
            <a:pPr marL="0" indent="0" algn="l">
              <a:buNone/>
            </a:pPr>
            <a:r>
              <a:rPr lang="en-US" sz="2000" b="1" i="0" u="none" strike="noStrike" dirty="0">
                <a:effectLst/>
                <a:latin typeface="Calibri" panose="020F0502020204030204" pitchFamily="34" charset="0"/>
                <a:cs typeface="Calibri" panose="020F0502020204030204" pitchFamily="34" charset="0"/>
              </a:rPr>
              <a:t>7 This stature of yours is like a palm tree, And your breasts </a:t>
            </a:r>
            <a:r>
              <a:rPr lang="en-US" sz="2000" b="1" i="1" u="none" strike="noStrike" dirty="0">
                <a:effectLst/>
                <a:latin typeface="Calibri" panose="020F0502020204030204" pitchFamily="34" charset="0"/>
                <a:cs typeface="Calibri" panose="020F0502020204030204" pitchFamily="34" charset="0"/>
              </a:rPr>
              <a:t>like</a:t>
            </a:r>
            <a:r>
              <a:rPr lang="en-US" sz="2000" b="1" i="0" u="none" strike="noStrike" dirty="0">
                <a:effectLst/>
                <a:latin typeface="Calibri" panose="020F0502020204030204" pitchFamily="34" charset="0"/>
                <a:cs typeface="Calibri" panose="020F0502020204030204" pitchFamily="34" charset="0"/>
              </a:rPr>
              <a:t> its clusters.</a:t>
            </a:r>
          </a:p>
          <a:p>
            <a:pPr marL="0" indent="0" algn="l">
              <a:buNone/>
            </a:pPr>
            <a:r>
              <a:rPr lang="en-US" sz="2000" b="1" i="0" u="none" strike="noStrike" dirty="0">
                <a:effectLst/>
                <a:latin typeface="Calibri" panose="020F0502020204030204" pitchFamily="34" charset="0"/>
                <a:cs typeface="Calibri" panose="020F0502020204030204" pitchFamily="34" charset="0"/>
              </a:rPr>
              <a:t>8 </a:t>
            </a:r>
            <a:r>
              <a:rPr lang="en-US" sz="2000" b="1" i="0" u="sng" strike="noStrike" dirty="0">
                <a:solidFill>
                  <a:schemeClr val="accent1"/>
                </a:solidFill>
                <a:effectLst/>
                <a:latin typeface="Calibri" panose="020F0502020204030204" pitchFamily="34" charset="0"/>
                <a:cs typeface="Calibri" panose="020F0502020204030204" pitchFamily="34" charset="0"/>
              </a:rPr>
              <a:t>I said, “I will go up to the palm tree, I will take hold of its branches.” </a:t>
            </a:r>
            <a:r>
              <a:rPr lang="en-US" sz="2000" b="1" i="0" u="none" strike="noStrike" dirty="0">
                <a:effectLst/>
                <a:latin typeface="Calibri" panose="020F0502020204030204" pitchFamily="34" charset="0"/>
                <a:cs typeface="Calibri" panose="020F0502020204030204" pitchFamily="34" charset="0"/>
              </a:rPr>
              <a:t>Let now your breasts be like clusters of the vine, The fragrance of your breath like apples,</a:t>
            </a:r>
          </a:p>
          <a:p>
            <a:pPr marL="0" indent="0" algn="l">
              <a:buNone/>
            </a:pPr>
            <a:r>
              <a:rPr lang="en-US" sz="2000" b="1" i="0" u="none" strike="noStrike" dirty="0">
                <a:effectLst/>
                <a:latin typeface="Calibri" panose="020F0502020204030204" pitchFamily="34" charset="0"/>
                <a:cs typeface="Calibri" panose="020F0502020204030204" pitchFamily="34" charset="0"/>
              </a:rPr>
              <a:t>9 And </a:t>
            </a:r>
            <a:r>
              <a:rPr lang="en-US" sz="2000" b="1" i="0" u="sng" strike="noStrike" dirty="0">
                <a:solidFill>
                  <a:schemeClr val="accent1"/>
                </a:solidFill>
                <a:effectLst/>
                <a:latin typeface="Calibri" panose="020F0502020204030204" pitchFamily="34" charset="0"/>
                <a:cs typeface="Calibri" panose="020F0502020204030204" pitchFamily="34" charset="0"/>
              </a:rPr>
              <a:t>the roof of your mouth like the best wine</a:t>
            </a:r>
            <a:r>
              <a:rPr lang="en-US" sz="2000" b="1" i="0" u="none" strike="noStrike" dirty="0">
                <a:effectLst/>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256019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4181FEC-115A-8342-5419-E018986A810E}"/>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D429A86-66F5-B20C-34E8-93A94C4207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C8621130-3489-BC1C-2A49-75833AEC3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8BFFBB56-C0B7-A0F0-FBD6-B66F48E7FC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184C9DA6-A1CC-9F3D-56EA-0FCF7F72E2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7E3AC0E0-D738-77AD-4BEF-09D3B72EA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07117198-B770-48E7-025B-BDFE6E98EBFA}"/>
              </a:ext>
            </a:extLst>
          </p:cNvPr>
          <p:cNvSpPr>
            <a:spLocks noGrp="1"/>
          </p:cNvSpPr>
          <p:nvPr>
            <p:ph type="title"/>
          </p:nvPr>
        </p:nvSpPr>
        <p:spPr>
          <a:xfrm>
            <a:off x="1028699" y="294538"/>
            <a:ext cx="7421963" cy="1033669"/>
          </a:xfrm>
        </p:spPr>
        <p:txBody>
          <a:bodyPr>
            <a:normAutofit/>
          </a:bodyPr>
          <a:lstStyle/>
          <a:p>
            <a:r>
              <a:rPr lang="en-US" sz="3500" u="sng" dirty="0">
                <a:solidFill>
                  <a:srgbClr val="FFFFFF"/>
                </a:solidFill>
              </a:rPr>
              <a:t>Song of Solomon: 7:9b-13</a:t>
            </a:r>
          </a:p>
        </p:txBody>
      </p:sp>
      <p:sp>
        <p:nvSpPr>
          <p:cNvPr id="3" name="Content Placeholder 2">
            <a:extLst>
              <a:ext uri="{FF2B5EF4-FFF2-40B4-BE49-F238E27FC236}">
                <a16:creationId xmlns:a16="http://schemas.microsoft.com/office/drawing/2014/main" id="{CD643F47-468A-7A2F-62A7-2883DAE30CC4}"/>
              </a:ext>
            </a:extLst>
          </p:cNvPr>
          <p:cNvSpPr>
            <a:spLocks noGrp="1"/>
          </p:cNvSpPr>
          <p:nvPr>
            <p:ph idx="1"/>
          </p:nvPr>
        </p:nvSpPr>
        <p:spPr>
          <a:xfrm>
            <a:off x="172255" y="1685159"/>
            <a:ext cx="8799486" cy="5071731"/>
          </a:xfrm>
        </p:spPr>
        <p:txBody>
          <a:bodyPr anchor="ctr">
            <a:noAutofit/>
          </a:bodyPr>
          <a:lstStyle/>
          <a:p>
            <a:pPr marL="0" indent="0" algn="l">
              <a:buNone/>
            </a:pPr>
            <a:r>
              <a:rPr lang="en-US" sz="2200" b="1" i="1" u="none" strike="noStrike" dirty="0">
                <a:effectLst/>
                <a:latin typeface="Calibri" panose="020F0502020204030204" pitchFamily="34" charset="0"/>
                <a:cs typeface="Calibri" panose="020F0502020204030204" pitchFamily="34" charset="0"/>
              </a:rPr>
              <a:t>… The</a:t>
            </a:r>
            <a:r>
              <a:rPr lang="en-US" sz="2200" b="1" i="0" u="none" strike="noStrike" dirty="0">
                <a:effectLst/>
                <a:latin typeface="Calibri" panose="020F0502020204030204" pitchFamily="34" charset="0"/>
                <a:cs typeface="Calibri" panose="020F0502020204030204" pitchFamily="34" charset="0"/>
              </a:rPr>
              <a:t>  </a:t>
            </a:r>
            <a:r>
              <a:rPr lang="en-US" sz="2200" b="1" i="1" u="none" strike="noStrike" dirty="0">
                <a:effectLst/>
                <a:latin typeface="Calibri" panose="020F0502020204030204" pitchFamily="34" charset="0"/>
                <a:cs typeface="Calibri" panose="020F0502020204030204" pitchFamily="34" charset="0"/>
              </a:rPr>
              <a:t>wine</a:t>
            </a:r>
            <a:r>
              <a:rPr lang="en-US" sz="2200" b="1" i="0" u="none" strike="noStrike" dirty="0">
                <a:effectLst/>
                <a:latin typeface="Calibri" panose="020F0502020204030204" pitchFamily="34" charset="0"/>
                <a:cs typeface="Calibri" panose="020F0502020204030204" pitchFamily="34" charset="0"/>
              </a:rPr>
              <a:t> goes </a:t>
            </a:r>
            <a:r>
              <a:rPr lang="en-US" sz="2200" b="1" i="1" u="none" strike="noStrike" dirty="0">
                <a:effectLst/>
                <a:latin typeface="Calibri" panose="020F0502020204030204" pitchFamily="34" charset="0"/>
                <a:cs typeface="Calibri" panose="020F0502020204030204" pitchFamily="34" charset="0"/>
              </a:rPr>
              <a:t>down</a:t>
            </a:r>
            <a:r>
              <a:rPr lang="en-US" sz="2200" b="1" i="0" u="none" strike="noStrike" dirty="0">
                <a:effectLst/>
                <a:latin typeface="Calibri" panose="020F0502020204030204" pitchFamily="34" charset="0"/>
                <a:cs typeface="Calibri" panose="020F0502020204030204" pitchFamily="34" charset="0"/>
              </a:rPr>
              <a:t> smoothly for my beloved, Moving gently the lips of sleepers.</a:t>
            </a:r>
          </a:p>
          <a:p>
            <a:pPr marL="0" indent="0" algn="l">
              <a:buNone/>
            </a:pPr>
            <a:r>
              <a:rPr lang="en-US" sz="2200" b="1" i="0" u="none" strike="noStrike" dirty="0">
                <a:effectLst/>
                <a:latin typeface="Calibri" panose="020F0502020204030204" pitchFamily="34" charset="0"/>
                <a:cs typeface="Calibri" panose="020F0502020204030204" pitchFamily="34" charset="0"/>
              </a:rPr>
              <a:t>10 </a:t>
            </a:r>
            <a:r>
              <a:rPr lang="en-US" sz="2200" b="1" i="0" u="sng" strike="noStrike" dirty="0">
                <a:solidFill>
                  <a:schemeClr val="accent1"/>
                </a:solidFill>
                <a:effectLst/>
                <a:latin typeface="Calibri" panose="020F0502020204030204" pitchFamily="34" charset="0"/>
                <a:cs typeface="Calibri" panose="020F0502020204030204" pitchFamily="34" charset="0"/>
              </a:rPr>
              <a:t>I </a:t>
            </a:r>
            <a:r>
              <a:rPr lang="en-US" sz="2200" b="1" i="1" u="sng" strike="noStrike" dirty="0">
                <a:solidFill>
                  <a:schemeClr val="accent1"/>
                </a:solidFill>
                <a:effectLst/>
                <a:latin typeface="Calibri" panose="020F0502020204030204" pitchFamily="34" charset="0"/>
                <a:cs typeface="Calibri" panose="020F0502020204030204" pitchFamily="34" charset="0"/>
              </a:rPr>
              <a:t>am</a:t>
            </a:r>
            <a:r>
              <a:rPr lang="en-US" sz="2200" b="1" i="0" u="sng" strike="noStrike" dirty="0">
                <a:solidFill>
                  <a:schemeClr val="accent1"/>
                </a:solidFill>
                <a:effectLst/>
                <a:latin typeface="Calibri" panose="020F0502020204030204" pitchFamily="34" charset="0"/>
                <a:cs typeface="Calibri" panose="020F0502020204030204" pitchFamily="34" charset="0"/>
              </a:rPr>
              <a:t> my beloved’s</a:t>
            </a:r>
            <a:r>
              <a:rPr lang="en-US" sz="2200" b="1" i="0" u="none" strike="noStrike" dirty="0">
                <a:effectLst/>
                <a:latin typeface="Calibri" panose="020F0502020204030204" pitchFamily="34" charset="0"/>
                <a:cs typeface="Calibri" panose="020F0502020204030204" pitchFamily="34" charset="0"/>
              </a:rPr>
              <a:t>, And his desire </a:t>
            </a:r>
            <a:r>
              <a:rPr lang="en-US" sz="2200" b="1" i="1" u="none" strike="noStrike" dirty="0">
                <a:effectLst/>
                <a:latin typeface="Calibri" panose="020F0502020204030204" pitchFamily="34" charset="0"/>
                <a:cs typeface="Calibri" panose="020F0502020204030204" pitchFamily="34" charset="0"/>
              </a:rPr>
              <a:t>is</a:t>
            </a:r>
            <a:r>
              <a:rPr lang="en-US" sz="2200" b="1" i="0" u="none" strike="noStrike" dirty="0">
                <a:effectLst/>
                <a:latin typeface="Calibri" panose="020F0502020204030204" pitchFamily="34" charset="0"/>
                <a:cs typeface="Calibri" panose="020F0502020204030204" pitchFamily="34" charset="0"/>
              </a:rPr>
              <a:t> toward me.</a:t>
            </a:r>
          </a:p>
          <a:p>
            <a:pPr marL="0" indent="0" algn="l">
              <a:buNone/>
            </a:pPr>
            <a:r>
              <a:rPr lang="en-US" sz="2200" b="1" i="0" u="none" strike="noStrike" dirty="0">
                <a:effectLst/>
                <a:latin typeface="Calibri" panose="020F0502020204030204" pitchFamily="34" charset="0"/>
                <a:cs typeface="Calibri" panose="020F0502020204030204" pitchFamily="34" charset="0"/>
              </a:rPr>
              <a:t>11 </a:t>
            </a:r>
            <a:r>
              <a:rPr lang="en-US" sz="2200" b="1" i="0" u="sng" strike="noStrike" dirty="0">
                <a:solidFill>
                  <a:schemeClr val="accent1"/>
                </a:solidFill>
                <a:effectLst/>
                <a:latin typeface="Calibri" panose="020F0502020204030204" pitchFamily="34" charset="0"/>
                <a:cs typeface="Calibri" panose="020F0502020204030204" pitchFamily="34" charset="0"/>
              </a:rPr>
              <a:t>Come, my beloved</a:t>
            </a:r>
            <a:r>
              <a:rPr lang="en-US" sz="2200" b="1" i="0" u="none" strike="noStrike" dirty="0">
                <a:effectLst/>
                <a:latin typeface="Calibri" panose="020F0502020204030204" pitchFamily="34" charset="0"/>
                <a:cs typeface="Calibri" panose="020F0502020204030204" pitchFamily="34" charset="0"/>
              </a:rPr>
              <a:t>, Let us go forth to the field; Let us lodge in the villages.</a:t>
            </a:r>
          </a:p>
          <a:p>
            <a:pPr marL="0" indent="0" algn="l">
              <a:buNone/>
            </a:pPr>
            <a:r>
              <a:rPr lang="en-US" sz="2200" b="1" i="0" u="none" strike="noStrike" dirty="0">
                <a:effectLst/>
                <a:latin typeface="Calibri" panose="020F0502020204030204" pitchFamily="34" charset="0"/>
                <a:cs typeface="Calibri" panose="020F0502020204030204" pitchFamily="34" charset="0"/>
              </a:rPr>
              <a:t>12 Let us get up early to the vineyards; Let us see if the vine has budded, </a:t>
            </a:r>
            <a:r>
              <a:rPr lang="en-US" sz="2200" b="1" i="1" u="none" strike="noStrike" dirty="0">
                <a:effectLst/>
                <a:latin typeface="Calibri" panose="020F0502020204030204" pitchFamily="34" charset="0"/>
                <a:cs typeface="Calibri" panose="020F0502020204030204" pitchFamily="34" charset="0"/>
              </a:rPr>
              <a:t>Whether</a:t>
            </a:r>
            <a:r>
              <a:rPr lang="en-US" sz="2200" b="1" i="0" u="none" strike="noStrike" dirty="0">
                <a:effectLst/>
                <a:latin typeface="Calibri" panose="020F0502020204030204" pitchFamily="34" charset="0"/>
                <a:cs typeface="Calibri" panose="020F0502020204030204" pitchFamily="34" charset="0"/>
              </a:rPr>
              <a:t> the grape blossoms are open, </a:t>
            </a:r>
            <a:r>
              <a:rPr lang="en-US" sz="2200" b="1" i="1" u="none" strike="noStrike" dirty="0">
                <a:effectLst/>
                <a:latin typeface="Calibri" panose="020F0502020204030204" pitchFamily="34" charset="0"/>
                <a:cs typeface="Calibri" panose="020F0502020204030204" pitchFamily="34" charset="0"/>
              </a:rPr>
              <a:t>And</a:t>
            </a:r>
            <a:r>
              <a:rPr lang="en-US" sz="2200" b="1" i="0" u="none" strike="noStrike" dirty="0">
                <a:effectLst/>
                <a:latin typeface="Calibri" panose="020F0502020204030204" pitchFamily="34" charset="0"/>
                <a:cs typeface="Calibri" panose="020F0502020204030204" pitchFamily="34" charset="0"/>
              </a:rPr>
              <a:t> the pomegranates are in bloom. There </a:t>
            </a:r>
            <a:r>
              <a:rPr lang="en-US" sz="2200" b="1" i="0" u="sng" strike="noStrike" dirty="0">
                <a:solidFill>
                  <a:schemeClr val="accent1"/>
                </a:solidFill>
                <a:effectLst/>
                <a:latin typeface="Calibri" panose="020F0502020204030204" pitchFamily="34" charset="0"/>
                <a:cs typeface="Calibri" panose="020F0502020204030204" pitchFamily="34" charset="0"/>
              </a:rPr>
              <a:t>I will give you my love</a:t>
            </a:r>
            <a:r>
              <a:rPr lang="en-US" sz="2200" b="1" i="0" u="none" strike="noStrike" dirty="0">
                <a:effectLst/>
                <a:latin typeface="Calibri" panose="020F0502020204030204" pitchFamily="34" charset="0"/>
                <a:cs typeface="Calibri" panose="020F0502020204030204" pitchFamily="34" charset="0"/>
              </a:rPr>
              <a:t>. </a:t>
            </a:r>
          </a:p>
          <a:p>
            <a:pPr marL="0" indent="0" algn="l">
              <a:buNone/>
            </a:pPr>
            <a:r>
              <a:rPr lang="en-US" sz="2200" b="1" i="0" u="none" strike="noStrike" dirty="0">
                <a:effectLst/>
                <a:latin typeface="Calibri" panose="020F0502020204030204" pitchFamily="34" charset="0"/>
                <a:cs typeface="Calibri" panose="020F0502020204030204" pitchFamily="34" charset="0"/>
              </a:rPr>
              <a:t>13 The mandrakes give off a fragrance, And at our gates </a:t>
            </a:r>
            <a:r>
              <a:rPr lang="en-US" sz="2200" b="1" i="1" u="none" strike="noStrike" dirty="0">
                <a:effectLst/>
                <a:latin typeface="Calibri" panose="020F0502020204030204" pitchFamily="34" charset="0"/>
                <a:cs typeface="Calibri" panose="020F0502020204030204" pitchFamily="34" charset="0"/>
              </a:rPr>
              <a:t>are</a:t>
            </a:r>
            <a:r>
              <a:rPr lang="en-US" sz="2200" b="1" i="0" u="none" strike="noStrike" dirty="0">
                <a:effectLst/>
                <a:latin typeface="Calibri" panose="020F0502020204030204" pitchFamily="34" charset="0"/>
                <a:cs typeface="Calibri" panose="020F0502020204030204" pitchFamily="34" charset="0"/>
              </a:rPr>
              <a:t> pleasant </a:t>
            </a:r>
            <a:r>
              <a:rPr lang="en-US" sz="2200" b="1" i="1" u="none" strike="noStrike" dirty="0">
                <a:effectLst/>
                <a:latin typeface="Calibri" panose="020F0502020204030204" pitchFamily="34" charset="0"/>
                <a:cs typeface="Calibri" panose="020F0502020204030204" pitchFamily="34" charset="0"/>
              </a:rPr>
              <a:t>fruits,</a:t>
            </a:r>
            <a:r>
              <a:rPr lang="en-US" sz="2200" b="1" dirty="0">
                <a:latin typeface="Calibri" panose="020F0502020204030204" pitchFamily="34" charset="0"/>
                <a:cs typeface="Calibri" panose="020F0502020204030204" pitchFamily="34" charset="0"/>
              </a:rPr>
              <a:t> </a:t>
            </a:r>
            <a:r>
              <a:rPr lang="en-US" sz="2200" b="1" i="0" u="none" strike="noStrike" dirty="0">
                <a:effectLst/>
                <a:latin typeface="Calibri" panose="020F0502020204030204" pitchFamily="34" charset="0"/>
                <a:cs typeface="Calibri" panose="020F0502020204030204" pitchFamily="34" charset="0"/>
              </a:rPr>
              <a:t>All manner, new and old, </a:t>
            </a:r>
            <a:r>
              <a:rPr lang="en-US" sz="2200" b="1" i="0" u="sng" strike="noStrike" dirty="0">
                <a:solidFill>
                  <a:schemeClr val="accent1"/>
                </a:solidFill>
                <a:effectLst/>
                <a:latin typeface="Calibri" panose="020F0502020204030204" pitchFamily="34" charset="0"/>
                <a:cs typeface="Calibri" panose="020F0502020204030204" pitchFamily="34" charset="0"/>
              </a:rPr>
              <a:t>Which I have laid up for you, my beloved</a:t>
            </a:r>
            <a:r>
              <a:rPr lang="en-US" sz="2200" b="1" i="0" u="none" strike="noStrike" dirty="0">
                <a:effectLst/>
                <a:latin typeface="Calibri" panose="020F0502020204030204" pitchFamily="34" charset="0"/>
                <a:cs typeface="Calibri" panose="020F0502020204030204" pitchFamily="34" charset="0"/>
              </a:rPr>
              <a:t>.</a:t>
            </a:r>
          </a:p>
          <a:p>
            <a:pPr>
              <a:lnSpc>
                <a:spcPct val="107000"/>
              </a:lnSpc>
            </a:pPr>
            <a:r>
              <a:rPr lang="en-US" sz="1800" b="1" dirty="0">
                <a:effectLst/>
                <a:latin typeface="Calibri" panose="020F0502020204030204" pitchFamily="34" charset="0"/>
                <a:ea typeface="Calibri" panose="020F0502020204030204" pitchFamily="34" charset="0"/>
                <a:cs typeface="Calibri" panose="020F0502020204030204" pitchFamily="34" charset="0"/>
              </a:rPr>
              <a:t>This represents great </a:t>
            </a:r>
            <a:r>
              <a:rPr lang="en-US" sz="1800" b="1" u="sng" dirty="0">
                <a:effectLst/>
                <a:latin typeface="Calibri" panose="020F0502020204030204" pitchFamily="34" charset="0"/>
                <a:ea typeface="Calibri" panose="020F0502020204030204" pitchFamily="34" charset="0"/>
                <a:cs typeface="Calibri" panose="020F0502020204030204" pitchFamily="34" charset="0"/>
              </a:rPr>
              <a:t>BOLD DEFIANCE</a:t>
            </a:r>
            <a:r>
              <a:rPr lang="en-US" sz="1800" b="1" dirty="0">
                <a:effectLst/>
                <a:latin typeface="Calibri" panose="020F0502020204030204" pitchFamily="34" charset="0"/>
                <a:ea typeface="Calibri" panose="020F0502020204030204" pitchFamily="34" charset="0"/>
                <a:cs typeface="Calibri" panose="020F0502020204030204" pitchFamily="34" charset="0"/>
              </a:rPr>
              <a:t> on her part.  After all, she will NOT be swayed!  </a:t>
            </a:r>
            <a:r>
              <a:rPr lang="en-US" sz="1800" b="1" i="1" dirty="0">
                <a:effectLst/>
                <a:latin typeface="Calibri" panose="020F0502020204030204" pitchFamily="34" charset="0"/>
                <a:ea typeface="Calibri" panose="020F0502020204030204" pitchFamily="34" charset="0"/>
                <a:cs typeface="Calibri" panose="020F0502020204030204" pitchFamily="34" charset="0"/>
              </a:rPr>
              <a:t>“</a:t>
            </a:r>
            <a:r>
              <a:rPr lang="en-US" sz="1800" b="1" i="1" dirty="0">
                <a:solidFill>
                  <a:schemeClr val="accent1"/>
                </a:solidFill>
                <a:effectLst/>
                <a:latin typeface="Calibri" panose="020F0502020204030204" pitchFamily="34" charset="0"/>
                <a:ea typeface="Calibri" panose="020F0502020204030204" pitchFamily="34" charset="0"/>
                <a:cs typeface="Calibri" panose="020F0502020204030204" pitchFamily="34" charset="0"/>
              </a:rPr>
              <a:t>I belong to my beloved, and his desire is for me</a:t>
            </a:r>
            <a:r>
              <a:rPr lang="en-US" sz="1800" b="1" i="1" dirty="0">
                <a:effectLst/>
                <a:latin typeface="Calibri" panose="020F0502020204030204" pitchFamily="34" charset="0"/>
                <a:ea typeface="Calibri" panose="020F0502020204030204" pitchFamily="34" charset="0"/>
                <a:cs typeface="Calibri" panose="020F0502020204030204" pitchFamily="34" charset="0"/>
              </a:rPr>
              <a:t>” </a:t>
            </a:r>
            <a:r>
              <a:rPr lang="en-US" sz="1800" b="1" dirty="0">
                <a:effectLst/>
                <a:latin typeface="Calibri" panose="020F0502020204030204" pitchFamily="34" charset="0"/>
                <a:ea typeface="Calibri" panose="020F0502020204030204" pitchFamily="34" charset="0"/>
                <a:cs typeface="Calibri" panose="020F0502020204030204" pitchFamily="34" charset="0"/>
              </a:rPr>
              <a:t>[NIV, v.10].</a:t>
            </a:r>
          </a:p>
          <a:p>
            <a:pPr>
              <a:lnSpc>
                <a:spcPct val="107000"/>
              </a:lnSpc>
              <a:spcAft>
                <a:spcPts val="800"/>
              </a:spcAft>
            </a:pPr>
            <a:r>
              <a:rPr lang="en-US" sz="1800" b="1"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Modern views to the contrary: </a:t>
            </a:r>
            <a:r>
              <a:rPr lang="en-US" sz="1800" b="1" u="sng"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it IS possible to say </a:t>
            </a:r>
            <a:r>
              <a:rPr lang="en-US" sz="1800" b="1" i="1" u="sng"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NO</a:t>
            </a:r>
            <a:r>
              <a:rPr lang="en-US" sz="1800" b="1" u="sng"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to sexual advances</a:t>
            </a:r>
            <a:r>
              <a:rPr lang="en-US" sz="1800" b="1"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(Even if from a handsome and powerful rich guy!)</a:t>
            </a:r>
          </a:p>
        </p:txBody>
      </p:sp>
    </p:spTree>
    <p:extLst>
      <p:ext uri="{BB962C8B-B14F-4D97-AF65-F5344CB8AC3E}">
        <p14:creationId xmlns:p14="http://schemas.microsoft.com/office/powerpoint/2010/main" val="3987865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4181FEC-115A-8342-5419-E018986A810E}"/>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D429A86-66F5-B20C-34E8-93A94C4207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C8621130-3489-BC1C-2A49-75833AEC3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8BFFBB56-C0B7-A0F0-FBD6-B66F48E7FC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184C9DA6-A1CC-9F3D-56EA-0FCF7F72E2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7E3AC0E0-D738-77AD-4BEF-09D3B72EA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07117198-B770-48E7-025B-BDFE6E98EBFA}"/>
              </a:ext>
            </a:extLst>
          </p:cNvPr>
          <p:cNvSpPr>
            <a:spLocks noGrp="1"/>
          </p:cNvSpPr>
          <p:nvPr>
            <p:ph type="title"/>
          </p:nvPr>
        </p:nvSpPr>
        <p:spPr>
          <a:xfrm>
            <a:off x="1028699" y="294538"/>
            <a:ext cx="7421963" cy="1033669"/>
          </a:xfrm>
        </p:spPr>
        <p:txBody>
          <a:bodyPr>
            <a:normAutofit/>
          </a:bodyPr>
          <a:lstStyle/>
          <a:p>
            <a:r>
              <a:rPr lang="en-US" sz="3500" u="sng" dirty="0">
                <a:solidFill>
                  <a:srgbClr val="FFFFFF"/>
                </a:solidFill>
              </a:rPr>
              <a:t>Song of Solomon: 8:1-4</a:t>
            </a:r>
          </a:p>
        </p:txBody>
      </p:sp>
      <p:sp>
        <p:nvSpPr>
          <p:cNvPr id="3" name="Content Placeholder 2">
            <a:extLst>
              <a:ext uri="{FF2B5EF4-FFF2-40B4-BE49-F238E27FC236}">
                <a16:creationId xmlns:a16="http://schemas.microsoft.com/office/drawing/2014/main" id="{CD643F47-468A-7A2F-62A7-2883DAE30CC4}"/>
              </a:ext>
            </a:extLst>
          </p:cNvPr>
          <p:cNvSpPr>
            <a:spLocks noGrp="1"/>
          </p:cNvSpPr>
          <p:nvPr>
            <p:ph idx="1"/>
          </p:nvPr>
        </p:nvSpPr>
        <p:spPr>
          <a:xfrm>
            <a:off x="499729" y="1885279"/>
            <a:ext cx="8218969" cy="4515521"/>
          </a:xfrm>
        </p:spPr>
        <p:txBody>
          <a:bodyPr anchor="ctr">
            <a:normAutofit lnSpcReduction="10000"/>
          </a:bodyPr>
          <a:lstStyle/>
          <a:p>
            <a:pPr marL="0" indent="0" algn="l">
              <a:buNone/>
            </a:pPr>
            <a:r>
              <a:rPr lang="en-US" b="1" i="0" u="none" strike="noStrike" dirty="0">
                <a:effectLst/>
                <a:latin typeface="Calibri" panose="020F0502020204030204" pitchFamily="34" charset="0"/>
                <a:cs typeface="Calibri" panose="020F0502020204030204" pitchFamily="34" charset="0"/>
              </a:rPr>
              <a:t>1 </a:t>
            </a:r>
            <a:r>
              <a:rPr lang="en-US" b="1" i="0" u="sng" strike="noStrike" dirty="0">
                <a:solidFill>
                  <a:schemeClr val="accent1"/>
                </a:solidFill>
                <a:effectLst/>
                <a:latin typeface="Calibri" panose="020F0502020204030204" pitchFamily="34" charset="0"/>
                <a:cs typeface="Calibri" panose="020F0502020204030204" pitchFamily="34" charset="0"/>
              </a:rPr>
              <a:t>Oh, that you were like my brother</a:t>
            </a:r>
            <a:r>
              <a:rPr lang="en-US" b="1" i="0" u="none" strike="noStrike" dirty="0">
                <a:effectLst/>
                <a:latin typeface="Calibri" panose="020F0502020204030204" pitchFamily="34" charset="0"/>
                <a:cs typeface="Calibri" panose="020F0502020204030204" pitchFamily="34" charset="0"/>
              </a:rPr>
              <a:t>, Who nursed at my mother’s breasts! </a:t>
            </a:r>
            <a:r>
              <a:rPr lang="en-US" b="1" i="1" u="none" strike="noStrike" dirty="0">
                <a:effectLst/>
                <a:latin typeface="Calibri" panose="020F0502020204030204" pitchFamily="34" charset="0"/>
                <a:cs typeface="Calibri" panose="020F0502020204030204" pitchFamily="34" charset="0"/>
              </a:rPr>
              <a:t>If</a:t>
            </a:r>
            <a:r>
              <a:rPr lang="en-US" b="1" i="0" u="none" strike="noStrike" dirty="0">
                <a:effectLst/>
                <a:latin typeface="Calibri" panose="020F0502020204030204" pitchFamily="34" charset="0"/>
                <a:cs typeface="Calibri" panose="020F0502020204030204" pitchFamily="34" charset="0"/>
              </a:rPr>
              <a:t> I should find you outside, I would kiss you; I would not be despised.</a:t>
            </a:r>
          </a:p>
          <a:p>
            <a:pPr marL="0" indent="0" algn="l">
              <a:buNone/>
            </a:pPr>
            <a:r>
              <a:rPr lang="en-US" b="1" i="0" u="none" strike="noStrike" dirty="0">
                <a:effectLst/>
                <a:latin typeface="Calibri" panose="020F0502020204030204" pitchFamily="34" charset="0"/>
                <a:cs typeface="Calibri" panose="020F0502020204030204" pitchFamily="34" charset="0"/>
              </a:rPr>
              <a:t>2 I would lead you </a:t>
            </a:r>
            <a:r>
              <a:rPr lang="en-US" b="1" i="1" u="none" strike="noStrike" dirty="0">
                <a:effectLst/>
                <a:latin typeface="Calibri" panose="020F0502020204030204" pitchFamily="34" charset="0"/>
                <a:cs typeface="Calibri" panose="020F0502020204030204" pitchFamily="34" charset="0"/>
              </a:rPr>
              <a:t>and</a:t>
            </a:r>
            <a:r>
              <a:rPr lang="en-US" b="1" i="0" u="none" strike="noStrike" dirty="0">
                <a:effectLst/>
                <a:latin typeface="Calibri" panose="020F0502020204030204" pitchFamily="34" charset="0"/>
                <a:cs typeface="Calibri" panose="020F0502020204030204" pitchFamily="34" charset="0"/>
              </a:rPr>
              <a:t> bring you </a:t>
            </a:r>
            <a:r>
              <a:rPr lang="en-US" b="1" i="0" u="sng" strike="noStrike" dirty="0">
                <a:solidFill>
                  <a:schemeClr val="accent1"/>
                </a:solidFill>
                <a:effectLst/>
                <a:latin typeface="Calibri" panose="020F0502020204030204" pitchFamily="34" charset="0"/>
                <a:cs typeface="Calibri" panose="020F0502020204030204" pitchFamily="34" charset="0"/>
              </a:rPr>
              <a:t>Into the house of my mother</a:t>
            </a:r>
            <a:r>
              <a:rPr lang="en-US" b="1" i="0" u="none" strike="noStrike" dirty="0">
                <a:effectLst/>
                <a:latin typeface="Calibri" panose="020F0502020204030204" pitchFamily="34" charset="0"/>
                <a:cs typeface="Calibri" panose="020F0502020204030204" pitchFamily="34" charset="0"/>
              </a:rPr>
              <a:t>, She </a:t>
            </a:r>
            <a:r>
              <a:rPr lang="en-US" b="1" i="1" u="none" strike="noStrike" dirty="0">
                <a:effectLst/>
                <a:latin typeface="Calibri" panose="020F0502020204030204" pitchFamily="34" charset="0"/>
                <a:cs typeface="Calibri" panose="020F0502020204030204" pitchFamily="34" charset="0"/>
              </a:rPr>
              <a:t>who</a:t>
            </a:r>
            <a:r>
              <a:rPr lang="en-US" b="1" i="0" u="none" strike="noStrike" dirty="0">
                <a:effectLst/>
                <a:latin typeface="Calibri" panose="020F0502020204030204" pitchFamily="34" charset="0"/>
                <a:cs typeface="Calibri" panose="020F0502020204030204" pitchFamily="34" charset="0"/>
              </a:rPr>
              <a:t> used to instruct me. I would cause you to drink of spiced wine, Of the juice of my </a:t>
            </a:r>
            <a:r>
              <a:rPr lang="en-US" b="1" i="0" u="sng" strike="noStrike" dirty="0">
                <a:solidFill>
                  <a:schemeClr val="accent1"/>
                </a:solidFill>
                <a:effectLst/>
                <a:latin typeface="Calibri" panose="020F0502020204030204" pitchFamily="34" charset="0"/>
                <a:cs typeface="Calibri" panose="020F0502020204030204" pitchFamily="34" charset="0"/>
              </a:rPr>
              <a:t>pomegranate</a:t>
            </a:r>
            <a:r>
              <a:rPr lang="en-US" b="1" i="0" u="none" strike="noStrike" dirty="0">
                <a:effectLst/>
                <a:latin typeface="Calibri" panose="020F0502020204030204" pitchFamily="34" charset="0"/>
                <a:cs typeface="Calibri" panose="020F0502020204030204" pitchFamily="34" charset="0"/>
              </a:rPr>
              <a:t>.</a:t>
            </a:r>
          </a:p>
          <a:p>
            <a:pPr marL="0" indent="0" algn="l">
              <a:buNone/>
            </a:pPr>
            <a:r>
              <a:rPr lang="en-US" b="1" i="0" u="none" strike="noStrike" dirty="0">
                <a:effectLst/>
                <a:latin typeface="Calibri" panose="020F0502020204030204" pitchFamily="34" charset="0"/>
                <a:cs typeface="Calibri" panose="020F0502020204030204" pitchFamily="34" charset="0"/>
              </a:rPr>
              <a:t>3 His left hand </a:t>
            </a:r>
            <a:r>
              <a:rPr lang="en-US" b="1" i="1" u="none" strike="noStrike" dirty="0">
                <a:effectLst/>
                <a:latin typeface="Calibri" panose="020F0502020204030204" pitchFamily="34" charset="0"/>
                <a:cs typeface="Calibri" panose="020F0502020204030204" pitchFamily="34" charset="0"/>
              </a:rPr>
              <a:t>is</a:t>
            </a:r>
            <a:r>
              <a:rPr lang="en-US" b="1" i="0" u="none" strike="noStrike" dirty="0">
                <a:effectLst/>
                <a:latin typeface="Calibri" panose="020F0502020204030204" pitchFamily="34" charset="0"/>
                <a:cs typeface="Calibri" panose="020F0502020204030204" pitchFamily="34" charset="0"/>
              </a:rPr>
              <a:t> under my head, And his right hand embraces me.</a:t>
            </a:r>
          </a:p>
          <a:p>
            <a:pPr marL="0" indent="0" algn="l">
              <a:buNone/>
            </a:pPr>
            <a:r>
              <a:rPr lang="en-US" b="1" i="0" u="none" strike="noStrike" dirty="0">
                <a:effectLst/>
                <a:latin typeface="Calibri" panose="020F0502020204030204" pitchFamily="34" charset="0"/>
                <a:cs typeface="Calibri" panose="020F0502020204030204" pitchFamily="34" charset="0"/>
              </a:rPr>
              <a:t>4 I charge you, O daughters of Jerusalem, </a:t>
            </a:r>
            <a:r>
              <a:rPr lang="en-US" b="1" i="0" u="sng" strike="noStrike" dirty="0">
                <a:solidFill>
                  <a:schemeClr val="accent1"/>
                </a:solidFill>
                <a:effectLst/>
                <a:latin typeface="Calibri" panose="020F0502020204030204" pitchFamily="34" charset="0"/>
                <a:cs typeface="Calibri" panose="020F0502020204030204" pitchFamily="34" charset="0"/>
              </a:rPr>
              <a:t>Do not stir up nor awaken love</a:t>
            </a:r>
            <a:r>
              <a:rPr lang="en-US" b="1" i="0" u="none" strike="noStrike" dirty="0">
                <a:effectLst/>
                <a:latin typeface="Calibri" panose="020F0502020204030204" pitchFamily="34" charset="0"/>
                <a:cs typeface="Calibri" panose="020F0502020204030204" pitchFamily="34" charset="0"/>
              </a:rPr>
              <a:t> Until it pleases.</a:t>
            </a:r>
          </a:p>
        </p:txBody>
      </p:sp>
    </p:spTree>
    <p:extLst>
      <p:ext uri="{BB962C8B-B14F-4D97-AF65-F5344CB8AC3E}">
        <p14:creationId xmlns:p14="http://schemas.microsoft.com/office/powerpoint/2010/main" val="3391981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4181FEC-115A-8342-5419-E018986A810E}"/>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D429A86-66F5-B20C-34E8-93A94C4207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C8621130-3489-BC1C-2A49-75833AEC3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8BFFBB56-C0B7-A0F0-FBD6-B66F48E7FC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184C9DA6-A1CC-9F3D-56EA-0FCF7F72E2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7E3AC0E0-D738-77AD-4BEF-09D3B72EA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07117198-B770-48E7-025B-BDFE6E98EBFA}"/>
              </a:ext>
            </a:extLst>
          </p:cNvPr>
          <p:cNvSpPr>
            <a:spLocks noGrp="1"/>
          </p:cNvSpPr>
          <p:nvPr>
            <p:ph type="title"/>
          </p:nvPr>
        </p:nvSpPr>
        <p:spPr>
          <a:xfrm>
            <a:off x="1028699" y="294538"/>
            <a:ext cx="7421963" cy="1033669"/>
          </a:xfrm>
        </p:spPr>
        <p:txBody>
          <a:bodyPr>
            <a:normAutofit/>
          </a:bodyPr>
          <a:lstStyle/>
          <a:p>
            <a:r>
              <a:rPr lang="en-US" sz="3500" u="sng" dirty="0">
                <a:solidFill>
                  <a:srgbClr val="FFFFFF"/>
                </a:solidFill>
              </a:rPr>
              <a:t>Song of Solomon: 8:5</a:t>
            </a:r>
          </a:p>
        </p:txBody>
      </p:sp>
      <p:sp>
        <p:nvSpPr>
          <p:cNvPr id="3" name="Content Placeholder 2">
            <a:extLst>
              <a:ext uri="{FF2B5EF4-FFF2-40B4-BE49-F238E27FC236}">
                <a16:creationId xmlns:a16="http://schemas.microsoft.com/office/drawing/2014/main" id="{CD643F47-468A-7A2F-62A7-2883DAE30CC4}"/>
              </a:ext>
            </a:extLst>
          </p:cNvPr>
          <p:cNvSpPr>
            <a:spLocks noGrp="1"/>
          </p:cNvSpPr>
          <p:nvPr>
            <p:ph idx="1"/>
          </p:nvPr>
        </p:nvSpPr>
        <p:spPr>
          <a:xfrm>
            <a:off x="172255" y="1685159"/>
            <a:ext cx="8799486" cy="5071731"/>
          </a:xfrm>
        </p:spPr>
        <p:txBody>
          <a:bodyPr anchor="ctr">
            <a:noAutofit/>
          </a:bodyPr>
          <a:lstStyle/>
          <a:p>
            <a:pPr marL="0" indent="0" algn="l">
              <a:buNone/>
            </a:pPr>
            <a:r>
              <a:rPr lang="en-US" sz="2600" b="1" i="0" u="none" strike="noStrike" dirty="0">
                <a:effectLst/>
                <a:latin typeface="Calibri" panose="020F0502020204030204" pitchFamily="34" charset="0"/>
                <a:cs typeface="Calibri" panose="020F0502020204030204" pitchFamily="34" charset="0"/>
              </a:rPr>
              <a:t>5 </a:t>
            </a:r>
            <a:r>
              <a:rPr lang="en-US" sz="2600" b="1" i="0" u="sng" strike="noStrike" dirty="0">
                <a:solidFill>
                  <a:schemeClr val="accent1"/>
                </a:solidFill>
                <a:effectLst/>
                <a:latin typeface="Calibri" panose="020F0502020204030204" pitchFamily="34" charset="0"/>
                <a:cs typeface="Calibri" panose="020F0502020204030204" pitchFamily="34" charset="0"/>
              </a:rPr>
              <a:t>Who </a:t>
            </a:r>
            <a:r>
              <a:rPr lang="en-US" sz="2600" b="1" i="1" u="sng" strike="noStrike" dirty="0">
                <a:solidFill>
                  <a:schemeClr val="accent1"/>
                </a:solidFill>
                <a:effectLst/>
                <a:latin typeface="Calibri" panose="020F0502020204030204" pitchFamily="34" charset="0"/>
                <a:cs typeface="Calibri" panose="020F0502020204030204" pitchFamily="34" charset="0"/>
              </a:rPr>
              <a:t>is</a:t>
            </a:r>
            <a:r>
              <a:rPr lang="en-US" sz="2600" b="1" i="0" u="sng" strike="noStrike" dirty="0">
                <a:solidFill>
                  <a:schemeClr val="accent1"/>
                </a:solidFill>
                <a:effectLst/>
                <a:latin typeface="Calibri" panose="020F0502020204030204" pitchFamily="34" charset="0"/>
                <a:cs typeface="Calibri" panose="020F0502020204030204" pitchFamily="34" charset="0"/>
              </a:rPr>
              <a:t> this coming up from the wilderness</a:t>
            </a:r>
            <a:r>
              <a:rPr lang="en-US" sz="2600" b="1" i="0" u="none" strike="noStrike" dirty="0">
                <a:effectLst/>
                <a:latin typeface="Calibri" panose="020F0502020204030204" pitchFamily="34" charset="0"/>
                <a:cs typeface="Calibri" panose="020F0502020204030204" pitchFamily="34" charset="0"/>
              </a:rPr>
              <a:t>, Leaning upon her beloved? </a:t>
            </a:r>
            <a:r>
              <a:rPr lang="en-US" sz="2600" b="1" i="0" u="sng" strike="noStrike" dirty="0">
                <a:solidFill>
                  <a:schemeClr val="accent1"/>
                </a:solidFill>
                <a:effectLst/>
                <a:latin typeface="Calibri" panose="020F0502020204030204" pitchFamily="34" charset="0"/>
                <a:cs typeface="Calibri" panose="020F0502020204030204" pitchFamily="34" charset="0"/>
              </a:rPr>
              <a:t>I awakened you </a:t>
            </a:r>
            <a:r>
              <a:rPr lang="en-US" sz="2600" b="1" i="0" u="none" strike="noStrike" dirty="0">
                <a:effectLst/>
                <a:latin typeface="Calibri" panose="020F0502020204030204" pitchFamily="34" charset="0"/>
                <a:cs typeface="Calibri" panose="020F0502020204030204" pitchFamily="34" charset="0"/>
              </a:rPr>
              <a:t>under the </a:t>
            </a:r>
            <a:r>
              <a:rPr lang="en-US" sz="2600" b="1" i="0" u="sng" strike="noStrike" dirty="0">
                <a:effectLst/>
                <a:latin typeface="Calibri" panose="020F0502020204030204" pitchFamily="34" charset="0"/>
                <a:cs typeface="Calibri" panose="020F0502020204030204" pitchFamily="34" charset="0"/>
              </a:rPr>
              <a:t>apple tree</a:t>
            </a:r>
            <a:r>
              <a:rPr lang="en-US" sz="2600" b="1" i="0" u="none" strike="noStrike" dirty="0">
                <a:effectLst/>
                <a:latin typeface="Calibri" panose="020F0502020204030204" pitchFamily="34" charset="0"/>
                <a:cs typeface="Calibri" panose="020F0502020204030204" pitchFamily="34" charset="0"/>
              </a:rPr>
              <a:t>. There </a:t>
            </a:r>
            <a:r>
              <a:rPr lang="en-US" sz="2600" b="1" i="0" u="sng" strike="noStrike" dirty="0">
                <a:solidFill>
                  <a:schemeClr val="accent1"/>
                </a:solidFill>
                <a:effectLst/>
                <a:latin typeface="Calibri" panose="020F0502020204030204" pitchFamily="34" charset="0"/>
                <a:cs typeface="Calibri" panose="020F0502020204030204" pitchFamily="34" charset="0"/>
              </a:rPr>
              <a:t>your</a:t>
            </a:r>
            <a:r>
              <a:rPr lang="en-US" sz="2600" b="1" i="0" u="none" strike="noStrike" dirty="0">
                <a:effectLst/>
                <a:latin typeface="Calibri" panose="020F0502020204030204" pitchFamily="34" charset="0"/>
                <a:cs typeface="Calibri" panose="020F0502020204030204" pitchFamily="34" charset="0"/>
              </a:rPr>
              <a:t> mother brought you forth; There she </a:t>
            </a:r>
            <a:r>
              <a:rPr lang="en-US" sz="2600" b="1" i="1" u="none" strike="noStrike" dirty="0">
                <a:effectLst/>
                <a:latin typeface="Calibri" panose="020F0502020204030204" pitchFamily="34" charset="0"/>
                <a:cs typeface="Calibri" panose="020F0502020204030204" pitchFamily="34" charset="0"/>
              </a:rPr>
              <a:t>who</a:t>
            </a:r>
            <a:r>
              <a:rPr lang="en-US" sz="2600" b="1" i="0" u="none" strike="noStrike" dirty="0">
                <a:effectLst/>
                <a:latin typeface="Calibri" panose="020F0502020204030204" pitchFamily="34" charset="0"/>
                <a:cs typeface="Calibri" panose="020F0502020204030204" pitchFamily="34" charset="0"/>
              </a:rPr>
              <a:t> bore you brought </a:t>
            </a:r>
            <a:r>
              <a:rPr lang="en-US" sz="2600" b="1" i="1" u="none" strike="noStrike" dirty="0">
                <a:effectLst/>
                <a:latin typeface="Calibri" panose="020F0502020204030204" pitchFamily="34" charset="0"/>
                <a:cs typeface="Calibri" panose="020F0502020204030204" pitchFamily="34" charset="0"/>
              </a:rPr>
              <a:t>you</a:t>
            </a:r>
            <a:r>
              <a:rPr lang="en-US" sz="2600" b="1" i="0" u="none" strike="noStrike" dirty="0">
                <a:effectLst/>
                <a:latin typeface="Calibri" panose="020F0502020204030204" pitchFamily="34" charset="0"/>
                <a:cs typeface="Calibri" panose="020F0502020204030204" pitchFamily="34" charset="0"/>
              </a:rPr>
              <a:t> forth.</a:t>
            </a:r>
          </a:p>
          <a:p>
            <a:pPr>
              <a:lnSpc>
                <a:spcPct val="107000"/>
              </a:lnSpc>
              <a:spcBef>
                <a:spcPts val="0"/>
              </a:spcBef>
            </a:pPr>
            <a:r>
              <a:rPr lang="en-US" sz="2000" b="1" dirty="0">
                <a:solidFill>
                  <a:schemeClr val="accent1"/>
                </a:solidFill>
                <a:effectLst/>
                <a:latin typeface="Calibri" panose="020F0502020204030204" pitchFamily="34" charset="0"/>
                <a:ea typeface="Calibri" panose="020F0502020204030204" pitchFamily="34" charset="0"/>
                <a:cs typeface="Calibri" panose="020F0502020204030204" pitchFamily="34" charset="0"/>
              </a:rPr>
              <a:t>(ASV)  Under the apple-tree I awakened thee.</a:t>
            </a:r>
          </a:p>
          <a:p>
            <a:pPr>
              <a:lnSpc>
                <a:spcPct val="107000"/>
              </a:lnSpc>
              <a:spcBef>
                <a:spcPts val="0"/>
              </a:spcBef>
            </a:pPr>
            <a:r>
              <a:rPr lang="en-US" sz="2000" dirty="0">
                <a:solidFill>
                  <a:schemeClr val="accent1"/>
                </a:solidFill>
                <a:effectLst/>
                <a:latin typeface="Calibri" panose="020F0502020204030204" pitchFamily="34" charset="0"/>
                <a:ea typeface="Calibri" panose="020F0502020204030204" pitchFamily="34" charset="0"/>
                <a:cs typeface="Calibri" panose="020F0502020204030204" pitchFamily="34" charset="0"/>
              </a:rPr>
              <a:t>Could be a literal awakening from slumber.  But cp. </a:t>
            </a:r>
            <a:r>
              <a:rPr lang="en-US" sz="2000" dirty="0">
                <a:solidFill>
                  <a:schemeClr val="accent1"/>
                </a:solidFill>
                <a:latin typeface="Calibri" panose="020F0502020204030204" pitchFamily="34" charset="0"/>
                <a:ea typeface="Calibri" panose="020F0502020204030204" pitchFamily="34" charset="0"/>
                <a:cs typeface="Calibri" panose="020F0502020204030204" pitchFamily="34" charset="0"/>
              </a:rPr>
              <a:t>(</a:t>
            </a:r>
            <a:r>
              <a:rPr lang="en-US" sz="2000" dirty="0">
                <a:solidFill>
                  <a:schemeClr val="accent1"/>
                </a:solidFill>
                <a:effectLst/>
                <a:latin typeface="Calibri" panose="020F0502020204030204" pitchFamily="34" charset="0"/>
                <a:ea typeface="Calibri" panose="020F0502020204030204" pitchFamily="34" charset="0"/>
                <a:cs typeface="Calibri" panose="020F0502020204030204" pitchFamily="34" charset="0"/>
              </a:rPr>
              <a:t>2:7; 3:5); </a:t>
            </a:r>
            <a:r>
              <a:rPr lang="en-US" sz="2000" b="1" dirty="0">
                <a:solidFill>
                  <a:schemeClr val="accent1"/>
                </a:solidFill>
                <a:effectLst/>
                <a:latin typeface="Calibri" panose="020F0502020204030204" pitchFamily="34" charset="0"/>
                <a:ea typeface="Calibri" panose="020F0502020204030204" pitchFamily="34" charset="0"/>
                <a:cs typeface="Calibri" panose="020F0502020204030204" pitchFamily="34" charset="0"/>
              </a:rPr>
              <a:t>Also, an awakening of passions</a:t>
            </a:r>
            <a:r>
              <a:rPr lang="en-US" sz="2000" dirty="0">
                <a:solidFill>
                  <a:schemeClr val="accent1"/>
                </a:solidFill>
                <a:effectLst/>
                <a:latin typeface="Calibri" panose="020F0502020204030204" pitchFamily="34" charset="0"/>
                <a:ea typeface="Calibri" panose="020F0502020204030204" pitchFamily="34" charset="0"/>
                <a:cs typeface="Calibri" panose="020F0502020204030204" pitchFamily="34" charset="0"/>
              </a:rPr>
              <a:t>.  </a:t>
            </a:r>
            <a:r>
              <a:rPr lang="en-US" sz="2000" b="1" dirty="0">
                <a:solidFill>
                  <a:schemeClr val="accent1"/>
                </a:solidFill>
                <a:effectLst/>
                <a:latin typeface="Calibri" panose="020F0502020204030204" pitchFamily="34" charset="0"/>
                <a:ea typeface="Calibri" panose="020F0502020204030204" pitchFamily="34" charset="0"/>
                <a:cs typeface="Calibri" panose="020F0502020204030204" pitchFamily="34" charset="0"/>
              </a:rPr>
              <a:t>(CEV)  I stirred up your passions under the apple tree where you were born.</a:t>
            </a:r>
          </a:p>
          <a:p>
            <a:pPr>
              <a:lnSpc>
                <a:spcPct val="107000"/>
              </a:lnSpc>
              <a:spcBef>
                <a:spcPts val="0"/>
              </a:spcBef>
            </a:pPr>
            <a:r>
              <a:rPr lang="en-US" sz="2000" i="1" dirty="0">
                <a:latin typeface="Calibri" panose="020F0502020204030204" pitchFamily="34" charset="0"/>
                <a:ea typeface="Calibri" panose="020F0502020204030204" pitchFamily="34" charset="0"/>
                <a:cs typeface="Calibri" panose="020F0502020204030204" pitchFamily="34" charset="0"/>
              </a:rPr>
              <a:t>“What a contrast between Solomon’s coming up from the wilderness with all his wealth and pomp (3:6-11) and these two sweethearts coming up together.” (</a:t>
            </a:r>
            <a:r>
              <a:rPr lang="en-US" sz="2000" b="1" i="1" dirty="0">
                <a:latin typeface="Calibri" panose="020F0502020204030204" pitchFamily="34" charset="0"/>
                <a:ea typeface="Calibri" panose="020F0502020204030204" pitchFamily="34" charset="0"/>
                <a:cs typeface="Calibri" panose="020F0502020204030204" pitchFamily="34" charset="0"/>
              </a:rPr>
              <a:t>B. &amp; S. Waldron</a:t>
            </a:r>
            <a:r>
              <a:rPr lang="en-US" sz="2000" i="1" dirty="0">
                <a:latin typeface="Calibri" panose="020F0502020204030204" pitchFamily="34" charset="0"/>
                <a:ea typeface="Calibri" panose="020F0502020204030204" pitchFamily="34" charset="0"/>
                <a:cs typeface="Calibri" panose="020F0502020204030204" pitchFamily="34" charset="0"/>
              </a:rPr>
              <a:t>)</a:t>
            </a:r>
          </a:p>
          <a:p>
            <a:pPr>
              <a:lnSpc>
                <a:spcPct val="107000"/>
              </a:lnSpc>
              <a:spcBef>
                <a:spcPts val="0"/>
              </a:spcBef>
            </a:pPr>
            <a:r>
              <a:rPr lang="en-US" sz="2000" i="1" dirty="0">
                <a:effectLst/>
                <a:latin typeface="Calibri" panose="020F0502020204030204" pitchFamily="34" charset="0"/>
                <a:ea typeface="Calibri" panose="020F0502020204030204" pitchFamily="34" charset="0"/>
                <a:cs typeface="Times New Roman" panose="02020603050405020304" pitchFamily="18" charset="0"/>
              </a:rPr>
              <a:t>“The girl recalls to him that she has conquered his heart under the apple-tree, that is to say, under the auspices of sincere and mutual affection.  From this comes her unalterable fidelity and the strength of her attachment” (</a:t>
            </a:r>
            <a:r>
              <a:rPr lang="en-US" sz="2000" b="1" i="1" dirty="0" err="1">
                <a:effectLst/>
                <a:latin typeface="Calibri" panose="020F0502020204030204" pitchFamily="34" charset="0"/>
                <a:ea typeface="Calibri" panose="020F0502020204030204" pitchFamily="34" charset="0"/>
                <a:cs typeface="Times New Roman" panose="02020603050405020304" pitchFamily="18" charset="0"/>
              </a:rPr>
              <a:t>Reville</a:t>
            </a:r>
            <a:r>
              <a:rPr lang="en-US" sz="2000" i="1" dirty="0">
                <a:latin typeface="Calibri" panose="020F0502020204030204" pitchFamily="34" charset="0"/>
                <a:ea typeface="Calibri" panose="020F0502020204030204" pitchFamily="34" charset="0"/>
                <a:cs typeface="Times New Roman" panose="02020603050405020304" pitchFamily="18" charset="0"/>
              </a:rPr>
              <a:t>)</a:t>
            </a:r>
            <a:r>
              <a:rPr lang="en-US" sz="2000" i="1" dirty="0">
                <a:effectLst/>
                <a:latin typeface="Calibri" panose="020F0502020204030204" pitchFamily="34" charset="0"/>
                <a:ea typeface="Calibri" panose="020F0502020204030204" pitchFamily="34" charset="0"/>
                <a:cs typeface="Times New Roman" panose="02020603050405020304" pitchFamily="18" charset="0"/>
              </a:rPr>
              <a:t>.</a:t>
            </a:r>
            <a:endParaRPr lang="en-US" sz="2000" i="1" dirty="0">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Bef>
                <a:spcPts val="0"/>
              </a:spcBef>
              <a:spcAft>
                <a:spcPts val="800"/>
              </a:spcAft>
            </a:pPr>
            <a:r>
              <a:rPr lang="en-US" sz="2000" b="1" dirty="0">
                <a:solidFill>
                  <a:schemeClr val="accent1"/>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Sentimental place where they fell in love, where hearts were won.</a:t>
            </a:r>
          </a:p>
        </p:txBody>
      </p:sp>
    </p:spTree>
    <p:extLst>
      <p:ext uri="{BB962C8B-B14F-4D97-AF65-F5344CB8AC3E}">
        <p14:creationId xmlns:p14="http://schemas.microsoft.com/office/powerpoint/2010/main" val="1840161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4181FEC-115A-8342-5419-E018986A810E}"/>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D429A86-66F5-B20C-34E8-93A94C4207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C8621130-3489-BC1C-2A49-75833AEC3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8BFFBB56-C0B7-A0F0-FBD6-B66F48E7FC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184C9DA6-A1CC-9F3D-56EA-0FCF7F72E2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7E3AC0E0-D738-77AD-4BEF-09D3B72EA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07117198-B770-48E7-025B-BDFE6E98EBFA}"/>
              </a:ext>
            </a:extLst>
          </p:cNvPr>
          <p:cNvSpPr>
            <a:spLocks noGrp="1"/>
          </p:cNvSpPr>
          <p:nvPr>
            <p:ph type="title"/>
          </p:nvPr>
        </p:nvSpPr>
        <p:spPr>
          <a:xfrm>
            <a:off x="1028699" y="294538"/>
            <a:ext cx="7421963" cy="1033669"/>
          </a:xfrm>
        </p:spPr>
        <p:txBody>
          <a:bodyPr>
            <a:normAutofit/>
          </a:bodyPr>
          <a:lstStyle/>
          <a:p>
            <a:r>
              <a:rPr lang="en-US" sz="3500" u="sng" dirty="0">
                <a:solidFill>
                  <a:srgbClr val="FFFFFF"/>
                </a:solidFill>
              </a:rPr>
              <a:t>Song of Solomon: 8:6-7</a:t>
            </a:r>
          </a:p>
        </p:txBody>
      </p:sp>
      <p:sp>
        <p:nvSpPr>
          <p:cNvPr id="3" name="Content Placeholder 2">
            <a:extLst>
              <a:ext uri="{FF2B5EF4-FFF2-40B4-BE49-F238E27FC236}">
                <a16:creationId xmlns:a16="http://schemas.microsoft.com/office/drawing/2014/main" id="{CD643F47-468A-7A2F-62A7-2883DAE30CC4}"/>
              </a:ext>
            </a:extLst>
          </p:cNvPr>
          <p:cNvSpPr>
            <a:spLocks noGrp="1"/>
          </p:cNvSpPr>
          <p:nvPr>
            <p:ph idx="1"/>
          </p:nvPr>
        </p:nvSpPr>
        <p:spPr>
          <a:xfrm>
            <a:off x="172255" y="1685159"/>
            <a:ext cx="8799486" cy="5071731"/>
          </a:xfrm>
        </p:spPr>
        <p:txBody>
          <a:bodyPr anchor="ctr">
            <a:noAutofit/>
          </a:bodyPr>
          <a:lstStyle/>
          <a:p>
            <a:pPr marL="0" indent="0" algn="l">
              <a:buNone/>
            </a:pPr>
            <a:r>
              <a:rPr lang="en-US" sz="2400" b="1" i="0" u="none" strike="noStrike" dirty="0">
                <a:effectLst/>
                <a:latin typeface="Calibri" panose="020F0502020204030204" pitchFamily="34" charset="0"/>
                <a:cs typeface="Calibri" panose="020F0502020204030204" pitchFamily="34" charset="0"/>
              </a:rPr>
              <a:t>6 Set me as a seal upon your heart, As a seal upon your arm; For love </a:t>
            </a:r>
            <a:r>
              <a:rPr lang="en-US" sz="2400" b="1" i="1" u="none" strike="noStrike" dirty="0">
                <a:effectLst/>
                <a:latin typeface="Calibri" panose="020F0502020204030204" pitchFamily="34" charset="0"/>
                <a:cs typeface="Calibri" panose="020F0502020204030204" pitchFamily="34" charset="0"/>
              </a:rPr>
              <a:t>is</a:t>
            </a:r>
            <a:r>
              <a:rPr lang="en-US" sz="2400" b="1" i="0" u="none" strike="noStrike" dirty="0">
                <a:effectLst/>
                <a:latin typeface="Calibri" panose="020F0502020204030204" pitchFamily="34" charset="0"/>
                <a:cs typeface="Calibri" panose="020F0502020204030204" pitchFamily="34" charset="0"/>
              </a:rPr>
              <a:t>  </a:t>
            </a:r>
            <a:r>
              <a:rPr lang="en-US" sz="2400" b="1" i="1" u="none" strike="noStrike" dirty="0">
                <a:effectLst/>
                <a:latin typeface="Calibri" panose="020F0502020204030204" pitchFamily="34" charset="0"/>
                <a:cs typeface="Calibri" panose="020F0502020204030204" pitchFamily="34" charset="0"/>
              </a:rPr>
              <a:t>as</a:t>
            </a:r>
            <a:r>
              <a:rPr lang="en-US" sz="2400" b="1" i="0" u="none" strike="noStrike" dirty="0">
                <a:effectLst/>
                <a:latin typeface="Calibri" panose="020F0502020204030204" pitchFamily="34" charset="0"/>
                <a:cs typeface="Calibri" panose="020F0502020204030204" pitchFamily="34" charset="0"/>
              </a:rPr>
              <a:t> strong as death, </a:t>
            </a:r>
            <a:r>
              <a:rPr lang="en-US" sz="2400" b="1" i="0" u="sng" strike="noStrike" dirty="0">
                <a:solidFill>
                  <a:schemeClr val="accent1"/>
                </a:solidFill>
                <a:effectLst/>
                <a:latin typeface="Calibri" panose="020F0502020204030204" pitchFamily="34" charset="0"/>
                <a:cs typeface="Calibri" panose="020F0502020204030204" pitchFamily="34" charset="0"/>
              </a:rPr>
              <a:t>Jealousy</a:t>
            </a:r>
            <a:r>
              <a:rPr lang="en-US" sz="2400" b="1" i="0" u="none" strike="noStrike" dirty="0">
                <a:effectLst/>
                <a:latin typeface="Calibri" panose="020F0502020204030204" pitchFamily="34" charset="0"/>
                <a:cs typeface="Calibri" panose="020F0502020204030204" pitchFamily="34" charset="0"/>
              </a:rPr>
              <a:t> </a:t>
            </a:r>
            <a:r>
              <a:rPr lang="en-US" sz="2400" b="1" i="1" u="none" strike="noStrike" dirty="0">
                <a:effectLst/>
                <a:latin typeface="Calibri" panose="020F0502020204030204" pitchFamily="34" charset="0"/>
                <a:cs typeface="Calibri" panose="020F0502020204030204" pitchFamily="34" charset="0"/>
              </a:rPr>
              <a:t>as</a:t>
            </a:r>
            <a:r>
              <a:rPr lang="en-US" sz="2400" b="1" i="0" u="none" strike="noStrike" dirty="0">
                <a:effectLst/>
                <a:latin typeface="Calibri" panose="020F0502020204030204" pitchFamily="34" charset="0"/>
                <a:cs typeface="Calibri" panose="020F0502020204030204" pitchFamily="34" charset="0"/>
              </a:rPr>
              <a:t> cruel as the grave; Its flames </a:t>
            </a:r>
            <a:r>
              <a:rPr lang="en-US" sz="2400" b="1" i="1" u="none" strike="noStrike" dirty="0">
                <a:effectLst/>
                <a:latin typeface="Calibri" panose="020F0502020204030204" pitchFamily="34" charset="0"/>
                <a:cs typeface="Calibri" panose="020F0502020204030204" pitchFamily="34" charset="0"/>
              </a:rPr>
              <a:t>are</a:t>
            </a:r>
            <a:r>
              <a:rPr lang="en-US" sz="2400" b="1" i="0" u="none" strike="noStrike" dirty="0">
                <a:effectLst/>
                <a:latin typeface="Calibri" panose="020F0502020204030204" pitchFamily="34" charset="0"/>
                <a:cs typeface="Calibri" panose="020F0502020204030204" pitchFamily="34" charset="0"/>
              </a:rPr>
              <a:t> flames of fire, </a:t>
            </a:r>
            <a:r>
              <a:rPr lang="en-US" sz="2400" b="1" i="0" u="sng" strike="noStrike" dirty="0">
                <a:solidFill>
                  <a:schemeClr val="accent1"/>
                </a:solidFill>
                <a:effectLst/>
                <a:latin typeface="Calibri" panose="020F0502020204030204" pitchFamily="34" charset="0"/>
                <a:cs typeface="Calibri" panose="020F0502020204030204" pitchFamily="34" charset="0"/>
              </a:rPr>
              <a:t>A most vehement flame</a:t>
            </a:r>
            <a:r>
              <a:rPr lang="en-US" sz="2400" b="1" i="0" u="none" strike="noStrike" dirty="0">
                <a:effectLst/>
                <a:latin typeface="Calibri" panose="020F0502020204030204" pitchFamily="34" charset="0"/>
                <a:cs typeface="Calibri" panose="020F0502020204030204" pitchFamily="34" charset="0"/>
              </a:rPr>
              <a:t>.</a:t>
            </a:r>
          </a:p>
          <a:p>
            <a:pPr marL="0" indent="0" algn="l">
              <a:buNone/>
            </a:pPr>
            <a:r>
              <a:rPr lang="en-US" sz="2400" b="1" i="0" u="none" strike="noStrike" dirty="0">
                <a:effectLst/>
                <a:latin typeface="Calibri" panose="020F0502020204030204" pitchFamily="34" charset="0"/>
                <a:cs typeface="Calibri" panose="020F0502020204030204" pitchFamily="34" charset="0"/>
              </a:rPr>
              <a:t>7 Many waters cannot quench love, Nor can the floods drown it. If a man would give for love All the wealth of his house, It would be utterly despised.</a:t>
            </a:r>
          </a:p>
          <a:p>
            <a:r>
              <a:rPr lang="en-US" sz="1800" i="1" dirty="0">
                <a:effectLst/>
                <a:latin typeface="Calibri" panose="020F0502020204030204" pitchFamily="34" charset="0"/>
                <a:ea typeface="Calibri" panose="020F0502020204030204" pitchFamily="34" charset="0"/>
                <a:cs typeface="Times New Roman" panose="02020603050405020304" pitchFamily="18" charset="0"/>
              </a:rPr>
              <a:t>“Jealousy (NEB ‘passion’) is not to be understood in a negative sense (‘the green-eyed monster’), but rather as </a:t>
            </a:r>
            <a:r>
              <a:rPr lang="en-US" sz="1800" b="1" i="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an assertion of the rightful claims of possession</a:t>
            </a:r>
            <a:r>
              <a:rPr lang="en-US" sz="1800" i="1" dirty="0">
                <a:effectLst/>
                <a:latin typeface="Calibri" panose="020F0502020204030204" pitchFamily="34" charset="0"/>
                <a:ea typeface="Calibri" panose="020F0502020204030204" pitchFamily="34" charset="0"/>
                <a:cs typeface="Times New Roman" panose="02020603050405020304" pitchFamily="18" charset="0"/>
              </a:rPr>
              <a:t>. Cf. the cognate adjective in Exodus 20:5; 34:14, etc.”</a:t>
            </a:r>
            <a:r>
              <a:rPr lang="en-US" sz="1800" dirty="0">
                <a:effectLst/>
                <a:latin typeface="Calibri" panose="020F0502020204030204" pitchFamily="34" charset="0"/>
                <a:ea typeface="Calibri" panose="020F0502020204030204" pitchFamily="34" charset="0"/>
                <a:cs typeface="Times New Roman" panose="02020603050405020304" pitchFamily="18" charset="0"/>
              </a:rPr>
              <a:t> [Carr].</a:t>
            </a:r>
          </a:p>
          <a:p>
            <a:r>
              <a:rPr lang="en-US" sz="1800" b="1" dirty="0">
                <a:solidFill>
                  <a:schemeClr val="accent1"/>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“JEALOUSY” is </a:t>
            </a:r>
            <a:r>
              <a:rPr lang="en-US" sz="1800" b="1" u="sng" dirty="0">
                <a:solidFill>
                  <a:schemeClr val="accent1"/>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rightly and inseparably</a:t>
            </a:r>
            <a:r>
              <a:rPr lang="en-US" sz="1800" b="1" dirty="0">
                <a:solidFill>
                  <a:schemeClr val="accent1"/>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 tied to true love!</a:t>
            </a:r>
          </a:p>
          <a:p>
            <a:pPr lvl="1">
              <a:lnSpc>
                <a:spcPct val="107000"/>
              </a:lnSpc>
            </a:pPr>
            <a:r>
              <a:rPr lang="en-US" sz="1800"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Cp. “Open marriage” concept. </a:t>
            </a:r>
            <a:r>
              <a:rPr lang="en-US" sz="18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 </a:t>
            </a:r>
            <a:r>
              <a:rPr lang="en-US" sz="1800"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I</a:t>
            </a:r>
            <a:r>
              <a:rPr lang="en-US" sz="18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f </a:t>
            </a:r>
            <a:r>
              <a:rPr lang="en-US" sz="1800"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one</a:t>
            </a:r>
            <a:r>
              <a:rPr lang="en-US" sz="18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 does not </a:t>
            </a:r>
            <a:r>
              <a:rPr lang="en-US" sz="1800" b="1" u="sng"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care</a:t>
            </a:r>
            <a:r>
              <a:rPr lang="en-US" sz="18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 whom their partner is </a:t>
            </a:r>
            <a:r>
              <a:rPr lang="en-US" sz="1800" b="1" i="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“sleeping with,”</a:t>
            </a:r>
            <a:r>
              <a:rPr lang="en-US" sz="18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 </a:t>
            </a:r>
            <a:r>
              <a:rPr lang="en-US" sz="1800"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they</a:t>
            </a:r>
            <a:r>
              <a:rPr lang="en-US" sz="18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 do </a:t>
            </a:r>
            <a:r>
              <a:rPr lang="en-US" sz="1800" b="1" u="sng"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not</a:t>
            </a:r>
            <a:r>
              <a:rPr lang="en-US" sz="18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 have a true love!</a:t>
            </a:r>
          </a:p>
          <a:p>
            <a:pPr lvl="1">
              <a:lnSpc>
                <a:spcPct val="107000"/>
              </a:lnSpc>
            </a:pPr>
            <a:r>
              <a:rPr lang="en-US" sz="18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If </a:t>
            </a:r>
            <a:r>
              <a:rPr lang="en-US" sz="1800"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one</a:t>
            </a:r>
            <a:r>
              <a:rPr lang="en-US" sz="18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 does not hesitate to </a:t>
            </a:r>
            <a:r>
              <a:rPr lang="en-US" sz="1800" b="1" i="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cheat</a:t>
            </a:r>
            <a:r>
              <a:rPr lang="en-US" sz="18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 on</a:t>
            </a:r>
            <a:r>
              <a:rPr lang="en-US" sz="1800"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 their</a:t>
            </a:r>
            <a:r>
              <a:rPr lang="en-US" sz="18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 “partner,” </a:t>
            </a:r>
            <a:r>
              <a:rPr lang="en-US" sz="1800"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they</a:t>
            </a:r>
            <a:r>
              <a:rPr lang="en-US" sz="18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 do </a:t>
            </a:r>
            <a:r>
              <a:rPr lang="en-US" sz="1800" b="1" u="sng"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not</a:t>
            </a:r>
            <a:r>
              <a:rPr lang="en-US" sz="18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 have a true love.</a:t>
            </a:r>
          </a:p>
          <a:p>
            <a:pPr lvl="1">
              <a:lnSpc>
                <a:spcPct val="107000"/>
              </a:lnSpc>
            </a:pP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Real romantic love is </a:t>
            </a:r>
            <a:r>
              <a:rPr lang="en-US" sz="1800" b="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EXCLUSIVE</a:t>
            </a: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 by nature!</a:t>
            </a:r>
          </a:p>
          <a:p>
            <a:pPr lvl="1">
              <a:lnSpc>
                <a:spcPct val="107000"/>
              </a:lnSpc>
            </a:pPr>
            <a:r>
              <a:rPr lang="en-US" sz="1800" dirty="0">
                <a:effectLst/>
                <a:latin typeface="Calibri" panose="020F0502020204030204" pitchFamily="34" charset="0"/>
                <a:ea typeface="Calibri" panose="020F0502020204030204" pitchFamily="34" charset="0"/>
                <a:cs typeface="Times New Roman" panose="02020603050405020304" pitchFamily="18" charset="0"/>
              </a:rPr>
              <a:t>God is a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JEALOUS GOD</a:t>
            </a:r>
            <a:r>
              <a:rPr lang="en-US" sz="1800" dirty="0">
                <a:effectLst/>
                <a:latin typeface="Calibri" panose="020F0502020204030204" pitchFamily="34" charset="0"/>
                <a:ea typeface="Calibri" panose="020F0502020204030204" pitchFamily="34" charset="0"/>
                <a:cs typeface="Times New Roman" panose="02020603050405020304" pitchFamily="18" charset="0"/>
              </a:rPr>
              <a:t>” because He truly </a:t>
            </a:r>
            <a:r>
              <a:rPr lang="en-US" sz="1800" b="1" i="1" dirty="0">
                <a:effectLst/>
                <a:latin typeface="Calibri" panose="020F0502020204030204" pitchFamily="34" charset="0"/>
                <a:ea typeface="Calibri" panose="020F0502020204030204" pitchFamily="34" charset="0"/>
                <a:cs typeface="Times New Roman" panose="02020603050405020304" pitchFamily="18" charset="0"/>
              </a:rPr>
              <a:t>LOVES</a:t>
            </a:r>
            <a:r>
              <a:rPr lang="en-US" sz="1800" dirty="0">
                <a:effectLst/>
                <a:latin typeface="Calibri" panose="020F0502020204030204" pitchFamily="34" charset="0"/>
                <a:ea typeface="Calibri" panose="020F0502020204030204" pitchFamily="34" charset="0"/>
                <a:cs typeface="Times New Roman" panose="02020603050405020304" pitchFamily="18" charset="0"/>
              </a:rPr>
              <a:t> His people…</a:t>
            </a:r>
            <a:endParaRPr lang="en-US" sz="1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51016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4181FEC-115A-8342-5419-E018986A810E}"/>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D429A86-66F5-B20C-34E8-93A94C4207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C8621130-3489-BC1C-2A49-75833AEC3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8BFFBB56-C0B7-A0F0-FBD6-B66F48E7FC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184C9DA6-A1CC-9F3D-56EA-0FCF7F72E2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7E3AC0E0-D738-77AD-4BEF-09D3B72EA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07117198-B770-48E7-025B-BDFE6E98EBFA}"/>
              </a:ext>
            </a:extLst>
          </p:cNvPr>
          <p:cNvSpPr>
            <a:spLocks noGrp="1"/>
          </p:cNvSpPr>
          <p:nvPr>
            <p:ph type="title"/>
          </p:nvPr>
        </p:nvSpPr>
        <p:spPr>
          <a:xfrm>
            <a:off x="1028699" y="294538"/>
            <a:ext cx="7421963" cy="1033669"/>
          </a:xfrm>
        </p:spPr>
        <p:txBody>
          <a:bodyPr>
            <a:normAutofit/>
          </a:bodyPr>
          <a:lstStyle/>
          <a:p>
            <a:r>
              <a:rPr lang="en-US" sz="3500" u="sng" dirty="0">
                <a:solidFill>
                  <a:srgbClr val="FFFFFF"/>
                </a:solidFill>
              </a:rPr>
              <a:t>Song of Solomon: 8:8-9</a:t>
            </a:r>
          </a:p>
        </p:txBody>
      </p:sp>
      <p:sp>
        <p:nvSpPr>
          <p:cNvPr id="3" name="Content Placeholder 2">
            <a:extLst>
              <a:ext uri="{FF2B5EF4-FFF2-40B4-BE49-F238E27FC236}">
                <a16:creationId xmlns:a16="http://schemas.microsoft.com/office/drawing/2014/main" id="{CD643F47-468A-7A2F-62A7-2883DAE30CC4}"/>
              </a:ext>
            </a:extLst>
          </p:cNvPr>
          <p:cNvSpPr>
            <a:spLocks noGrp="1"/>
          </p:cNvSpPr>
          <p:nvPr>
            <p:ph idx="1"/>
          </p:nvPr>
        </p:nvSpPr>
        <p:spPr>
          <a:xfrm>
            <a:off x="172255" y="1685159"/>
            <a:ext cx="8799486" cy="5071731"/>
          </a:xfrm>
        </p:spPr>
        <p:txBody>
          <a:bodyPr anchor="ctr">
            <a:noAutofit/>
          </a:bodyPr>
          <a:lstStyle/>
          <a:p>
            <a:pPr marL="0" indent="0" algn="l">
              <a:buNone/>
            </a:pPr>
            <a:r>
              <a:rPr lang="en-US" sz="2600" b="1" i="0" u="none" strike="noStrike" dirty="0">
                <a:effectLst/>
                <a:latin typeface="Calibri" panose="020F0502020204030204" pitchFamily="34" charset="0"/>
                <a:cs typeface="Calibri" panose="020F0502020204030204" pitchFamily="34" charset="0"/>
              </a:rPr>
              <a:t>8 </a:t>
            </a:r>
            <a:r>
              <a:rPr lang="en-US" sz="2600" b="1" i="0" u="sng" strike="noStrike" dirty="0">
                <a:solidFill>
                  <a:schemeClr val="accent1"/>
                </a:solidFill>
                <a:effectLst/>
                <a:latin typeface="Calibri" panose="020F0502020204030204" pitchFamily="34" charset="0"/>
                <a:cs typeface="Calibri" panose="020F0502020204030204" pitchFamily="34" charset="0"/>
              </a:rPr>
              <a:t>We have a little sister</a:t>
            </a:r>
            <a:r>
              <a:rPr lang="en-US" sz="2600" b="1" i="0" u="none" strike="noStrike" dirty="0">
                <a:effectLst/>
                <a:latin typeface="Calibri" panose="020F0502020204030204" pitchFamily="34" charset="0"/>
                <a:cs typeface="Calibri" panose="020F0502020204030204" pitchFamily="34" charset="0"/>
              </a:rPr>
              <a:t>, And she has no breasts. What shall we do for our sister In the day when she is spoken for?</a:t>
            </a:r>
          </a:p>
          <a:p>
            <a:pPr marL="0" indent="0" algn="l">
              <a:buNone/>
            </a:pPr>
            <a:r>
              <a:rPr lang="en-US" sz="2600" b="1" i="0" u="none" strike="noStrike" dirty="0">
                <a:effectLst/>
                <a:latin typeface="Calibri" panose="020F0502020204030204" pitchFamily="34" charset="0"/>
                <a:cs typeface="Calibri" panose="020F0502020204030204" pitchFamily="34" charset="0"/>
              </a:rPr>
              <a:t>9 If she </a:t>
            </a:r>
            <a:r>
              <a:rPr lang="en-US" sz="2600" b="1" i="1" u="none" strike="noStrike" dirty="0">
                <a:effectLst/>
                <a:latin typeface="Calibri" panose="020F0502020204030204" pitchFamily="34" charset="0"/>
                <a:cs typeface="Calibri" panose="020F0502020204030204" pitchFamily="34" charset="0"/>
              </a:rPr>
              <a:t>is</a:t>
            </a:r>
            <a:r>
              <a:rPr lang="en-US" sz="2600" b="1" i="0" u="none" strike="noStrike" dirty="0">
                <a:effectLst/>
                <a:latin typeface="Calibri" panose="020F0502020204030204" pitchFamily="34" charset="0"/>
                <a:cs typeface="Calibri" panose="020F0502020204030204" pitchFamily="34" charset="0"/>
              </a:rPr>
              <a:t> a wall, We will build upon her A battlement of silver; And if she </a:t>
            </a:r>
            <a:r>
              <a:rPr lang="en-US" sz="2600" b="1" i="1" u="none" strike="noStrike" dirty="0">
                <a:effectLst/>
                <a:latin typeface="Calibri" panose="020F0502020204030204" pitchFamily="34" charset="0"/>
                <a:cs typeface="Calibri" panose="020F0502020204030204" pitchFamily="34" charset="0"/>
              </a:rPr>
              <a:t>is</a:t>
            </a:r>
            <a:r>
              <a:rPr lang="en-US" sz="2600" b="1" i="0" u="none" strike="noStrike" dirty="0">
                <a:effectLst/>
                <a:latin typeface="Calibri" panose="020F0502020204030204" pitchFamily="34" charset="0"/>
                <a:cs typeface="Calibri" panose="020F0502020204030204" pitchFamily="34" charset="0"/>
              </a:rPr>
              <a:t> a door, We will enclose her With boards of cedar.</a:t>
            </a:r>
          </a:p>
          <a:p>
            <a:pPr marL="342900" marR="0" lvl="0" indent="-342900">
              <a:lnSpc>
                <a:spcPct val="107000"/>
              </a:lnSpc>
              <a:spcBef>
                <a:spcPts val="0"/>
              </a:spcBef>
              <a:spcAft>
                <a:spcPts val="0"/>
              </a:spcAft>
              <a:buFont typeface="Symbol" panose="05050102010706020507" pitchFamily="18" charset="2"/>
              <a:buChar char=""/>
            </a:pPr>
            <a:r>
              <a:rPr lang="en-US" sz="2200" i="1" dirty="0">
                <a:effectLst/>
                <a:latin typeface="Calibri" panose="020F0502020204030204" pitchFamily="34" charset="0"/>
                <a:ea typeface="Calibri" panose="020F0502020204030204" pitchFamily="34" charset="0"/>
                <a:cs typeface="Calibri" panose="020F0502020204030204" pitchFamily="34" charset="0"/>
              </a:rPr>
              <a:t>“</a:t>
            </a:r>
            <a:r>
              <a:rPr lang="en-US" sz="2200" i="1" dirty="0">
                <a:solidFill>
                  <a:schemeClr val="accent1"/>
                </a:solidFill>
                <a:effectLst/>
                <a:latin typeface="Calibri" panose="020F0502020204030204" pitchFamily="34" charset="0"/>
                <a:ea typeface="Calibri" panose="020F0502020204030204" pitchFamily="34" charset="0"/>
                <a:cs typeface="Calibri" panose="020F0502020204030204" pitchFamily="34" charset="0"/>
              </a:rPr>
              <a:t>The quote from the brothers take us back to the </a:t>
            </a:r>
            <a:r>
              <a:rPr lang="en-US" sz="2200" b="1" i="1" dirty="0">
                <a:solidFill>
                  <a:schemeClr val="accent1"/>
                </a:solidFill>
                <a:effectLst/>
                <a:latin typeface="Calibri" panose="020F0502020204030204" pitchFamily="34" charset="0"/>
                <a:ea typeface="Calibri" panose="020F0502020204030204" pitchFamily="34" charset="0"/>
                <a:cs typeface="Calibri" panose="020F0502020204030204" pitchFamily="34" charset="0"/>
              </a:rPr>
              <a:t>younger days </a:t>
            </a:r>
            <a:r>
              <a:rPr lang="en-US" sz="2200" i="1" dirty="0">
                <a:solidFill>
                  <a:schemeClr val="accent1"/>
                </a:solidFill>
                <a:effectLst/>
                <a:latin typeface="Calibri" panose="020F0502020204030204" pitchFamily="34" charset="0"/>
                <a:ea typeface="Calibri" panose="020F0502020204030204" pitchFamily="34" charset="0"/>
                <a:cs typeface="Calibri" panose="020F0502020204030204" pitchFamily="34" charset="0"/>
              </a:rPr>
              <a:t>of the Shulamite</a:t>
            </a:r>
            <a:r>
              <a:rPr lang="en-US" sz="2200" i="1" dirty="0">
                <a:effectLst/>
                <a:latin typeface="Calibri" panose="020F0502020204030204" pitchFamily="34" charset="0"/>
                <a:ea typeface="Calibri" panose="020F0502020204030204" pitchFamily="34" charset="0"/>
                <a:cs typeface="Calibri" panose="020F0502020204030204" pitchFamily="34" charset="0"/>
              </a:rPr>
              <a:t>.  </a:t>
            </a:r>
            <a:r>
              <a:rPr lang="en-US" sz="2200" b="1" i="1" dirty="0">
                <a:effectLst/>
                <a:latin typeface="Calibri" panose="020F0502020204030204" pitchFamily="34" charset="0"/>
                <a:ea typeface="Calibri" panose="020F0502020204030204" pitchFamily="34" charset="0"/>
                <a:cs typeface="Calibri" panose="020F0502020204030204" pitchFamily="34" charset="0"/>
              </a:rPr>
              <a:t>Before</a:t>
            </a:r>
            <a:r>
              <a:rPr lang="en-US" sz="2200" i="1" dirty="0">
                <a:effectLst/>
                <a:latin typeface="Calibri" panose="020F0502020204030204" pitchFamily="34" charset="0"/>
                <a:ea typeface="Calibri" panose="020F0502020204030204" pitchFamily="34" charset="0"/>
                <a:cs typeface="Calibri" panose="020F0502020204030204" pitchFamily="34" charset="0"/>
              </a:rPr>
              <a:t> she was of marriageable age.  </a:t>
            </a:r>
            <a:r>
              <a:rPr lang="en-US" sz="2200" b="1" i="1" dirty="0">
                <a:effectLst/>
                <a:latin typeface="Calibri" panose="020F0502020204030204" pitchFamily="34" charset="0"/>
                <a:ea typeface="Calibri" panose="020F0502020204030204" pitchFamily="34" charset="0"/>
                <a:cs typeface="Calibri" panose="020F0502020204030204" pitchFamily="34" charset="0"/>
              </a:rPr>
              <a:t>The brothers seem to be in the forefront of her upbringing</a:t>
            </a:r>
            <a:r>
              <a:rPr lang="en-US" sz="2200" i="1" dirty="0">
                <a:effectLst/>
                <a:latin typeface="Calibri" panose="020F0502020204030204" pitchFamily="34" charset="0"/>
                <a:ea typeface="Calibri" panose="020F0502020204030204" pitchFamily="34" charset="0"/>
                <a:cs typeface="Calibri" panose="020F0502020204030204" pitchFamily="34" charset="0"/>
              </a:rPr>
              <a:t> (Father deceased?) </a:t>
            </a:r>
          </a:p>
          <a:p>
            <a:pPr marL="342900" marR="0" lvl="0" indent="-342900">
              <a:lnSpc>
                <a:spcPct val="107000"/>
              </a:lnSpc>
              <a:spcBef>
                <a:spcPts val="0"/>
              </a:spcBef>
              <a:spcAft>
                <a:spcPts val="0"/>
              </a:spcAft>
              <a:buFont typeface="Symbol" panose="05050102010706020507" pitchFamily="18" charset="2"/>
              <a:buChar char=""/>
            </a:pPr>
            <a:r>
              <a:rPr lang="en-US" sz="2200" i="1" dirty="0">
                <a:solidFill>
                  <a:schemeClr val="accent1"/>
                </a:solidFill>
                <a:effectLst/>
                <a:latin typeface="Calibri" panose="020F0502020204030204" pitchFamily="34" charset="0"/>
                <a:ea typeface="Calibri" panose="020F0502020204030204" pitchFamily="34" charset="0"/>
                <a:cs typeface="Calibri" panose="020F0502020204030204" pitchFamily="34" charset="0"/>
              </a:rPr>
              <a:t>To their credit, they </a:t>
            </a:r>
            <a:r>
              <a:rPr lang="en-US" sz="2200" b="1" i="1" dirty="0">
                <a:solidFill>
                  <a:schemeClr val="accent1"/>
                </a:solidFill>
                <a:effectLst/>
                <a:latin typeface="Calibri" panose="020F0502020204030204" pitchFamily="34" charset="0"/>
                <a:ea typeface="Calibri" panose="020F0502020204030204" pitchFamily="34" charset="0"/>
                <a:cs typeface="Calibri" panose="020F0502020204030204" pitchFamily="34" charset="0"/>
              </a:rPr>
              <a:t>looked ahead </a:t>
            </a:r>
            <a:r>
              <a:rPr lang="en-US" sz="2200" i="1" dirty="0">
                <a:solidFill>
                  <a:schemeClr val="accent1"/>
                </a:solidFill>
                <a:effectLst/>
                <a:latin typeface="Calibri" panose="020F0502020204030204" pitchFamily="34" charset="0"/>
                <a:ea typeface="Calibri" panose="020F0502020204030204" pitchFamily="34" charset="0"/>
                <a:cs typeface="Calibri" panose="020F0502020204030204" pitchFamily="34" charset="0"/>
              </a:rPr>
              <a:t>to the kind of person she might grow up to be.  </a:t>
            </a:r>
            <a:r>
              <a:rPr lang="en-US" sz="2200" b="1" i="1" dirty="0">
                <a:solidFill>
                  <a:schemeClr val="accent1"/>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Child rearing demands such vision to be done right</a:t>
            </a:r>
            <a:r>
              <a:rPr lang="en-US" sz="2200" b="1" i="1" dirty="0">
                <a:solidFill>
                  <a:schemeClr val="accent1"/>
                </a:solidFill>
                <a:effectLst/>
                <a:latin typeface="Calibri" panose="020F0502020204030204" pitchFamily="34" charset="0"/>
                <a:ea typeface="Calibri" panose="020F0502020204030204" pitchFamily="34" charset="0"/>
                <a:cs typeface="Calibri" panose="020F0502020204030204" pitchFamily="34" charset="0"/>
              </a:rPr>
              <a:t>!</a:t>
            </a:r>
          </a:p>
          <a:p>
            <a:pPr marL="342900" marR="0" lvl="0" indent="-342900">
              <a:lnSpc>
                <a:spcPct val="107000"/>
              </a:lnSpc>
              <a:spcBef>
                <a:spcPts val="0"/>
              </a:spcBef>
              <a:spcAft>
                <a:spcPts val="0"/>
              </a:spcAft>
              <a:buFont typeface="Symbol" panose="05050102010706020507" pitchFamily="18" charset="2"/>
              <a:buChar char=""/>
            </a:pPr>
            <a:r>
              <a:rPr lang="en-US" sz="2200" b="1" i="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Note: Despite the power of external influences, </a:t>
            </a:r>
            <a:r>
              <a:rPr lang="en-US" sz="2200" b="1" i="1" dirty="0">
                <a:solidFill>
                  <a:schemeClr val="accent1"/>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each must make their </a:t>
            </a:r>
            <a:r>
              <a:rPr lang="en-US" sz="2200" b="1" i="1" u="sng" dirty="0">
                <a:solidFill>
                  <a:schemeClr val="accent1"/>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OWN choice</a:t>
            </a:r>
            <a:r>
              <a:rPr lang="en-US" sz="2200" b="1" i="1" dirty="0">
                <a:solidFill>
                  <a:schemeClr val="accent1"/>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 </a:t>
            </a:r>
            <a:r>
              <a:rPr lang="en-US" sz="2200" b="1" i="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(good or bad)!</a:t>
            </a:r>
          </a:p>
          <a:p>
            <a:pPr marL="342900" marR="0" lvl="0" indent="-342900">
              <a:lnSpc>
                <a:spcPct val="107000"/>
              </a:lnSpc>
              <a:spcBef>
                <a:spcPts val="0"/>
              </a:spcBef>
              <a:spcAft>
                <a:spcPts val="0"/>
              </a:spcAft>
              <a:buFont typeface="Symbol" panose="05050102010706020507" pitchFamily="18" charset="2"/>
              <a:buChar char=""/>
            </a:pPr>
            <a:r>
              <a:rPr lang="en-US" sz="2200" b="1" i="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The Shulamites strong affirmation </a:t>
            </a:r>
            <a:r>
              <a:rPr lang="en-US" sz="2200" b="1" i="1" dirty="0">
                <a:effectLst/>
                <a:latin typeface="Calibri" panose="020F0502020204030204" pitchFamily="34" charset="0"/>
                <a:ea typeface="Calibri" panose="020F0502020204030204" pitchFamily="34" charset="0"/>
                <a:cs typeface="Times New Roman" panose="02020603050405020304" pitchFamily="18" charset="0"/>
              </a:rPr>
              <a:t>in the following verse (v. 10): </a:t>
            </a:r>
            <a:r>
              <a:rPr lang="en-US" sz="2200" b="1" i="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I AM A WALL!</a:t>
            </a:r>
            <a:r>
              <a:rPr lang="en-US" sz="2200" b="1" i="1" dirty="0">
                <a:effectLst/>
                <a:latin typeface="Calibri" panose="020F0502020204030204" pitchFamily="34" charset="0"/>
                <a:ea typeface="Calibri" panose="020F0502020204030204" pitchFamily="34" charset="0"/>
                <a:cs typeface="Times New Roman" panose="02020603050405020304" pitchFamily="18" charset="0"/>
              </a:rPr>
              <a:t>” (Wes Brown)</a:t>
            </a:r>
          </a:p>
          <a:p>
            <a:pPr marL="342900" marR="0" lvl="0" indent="-342900">
              <a:lnSpc>
                <a:spcPct val="107000"/>
              </a:lnSpc>
              <a:spcBef>
                <a:spcPts val="0"/>
              </a:spcBef>
              <a:spcAft>
                <a:spcPts val="0"/>
              </a:spcAft>
              <a:buFont typeface="Symbol" panose="05050102010706020507" pitchFamily="18" charset="2"/>
              <a:buChar char=""/>
            </a:pPr>
            <a:endParaRPr lang="en-US" sz="1400" b="1"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04675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4181FEC-115A-8342-5419-E018986A810E}"/>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D429A86-66F5-B20C-34E8-93A94C4207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C8621130-3489-BC1C-2A49-75833AEC3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8BFFBB56-C0B7-A0F0-FBD6-B66F48E7FC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184C9DA6-A1CC-9F3D-56EA-0FCF7F72E2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7E3AC0E0-D738-77AD-4BEF-09D3B72EA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07117198-B770-48E7-025B-BDFE6E98EBFA}"/>
              </a:ext>
            </a:extLst>
          </p:cNvPr>
          <p:cNvSpPr>
            <a:spLocks noGrp="1"/>
          </p:cNvSpPr>
          <p:nvPr>
            <p:ph type="title"/>
          </p:nvPr>
        </p:nvSpPr>
        <p:spPr>
          <a:xfrm>
            <a:off x="1028699" y="294538"/>
            <a:ext cx="7421963" cy="1033669"/>
          </a:xfrm>
        </p:spPr>
        <p:txBody>
          <a:bodyPr>
            <a:normAutofit/>
          </a:bodyPr>
          <a:lstStyle/>
          <a:p>
            <a:r>
              <a:rPr lang="en-US" sz="3500" u="sng" dirty="0">
                <a:solidFill>
                  <a:srgbClr val="FFFFFF"/>
                </a:solidFill>
              </a:rPr>
              <a:t>Song of Solomon: 8:10-14</a:t>
            </a:r>
          </a:p>
        </p:txBody>
      </p:sp>
      <p:sp>
        <p:nvSpPr>
          <p:cNvPr id="3" name="Content Placeholder 2">
            <a:extLst>
              <a:ext uri="{FF2B5EF4-FFF2-40B4-BE49-F238E27FC236}">
                <a16:creationId xmlns:a16="http://schemas.microsoft.com/office/drawing/2014/main" id="{CD643F47-468A-7A2F-62A7-2883DAE30CC4}"/>
              </a:ext>
            </a:extLst>
          </p:cNvPr>
          <p:cNvSpPr>
            <a:spLocks noGrp="1"/>
          </p:cNvSpPr>
          <p:nvPr>
            <p:ph idx="1"/>
          </p:nvPr>
        </p:nvSpPr>
        <p:spPr>
          <a:xfrm>
            <a:off x="-3" y="1590741"/>
            <a:ext cx="9144000" cy="5267259"/>
          </a:xfrm>
        </p:spPr>
        <p:txBody>
          <a:bodyPr anchor="ctr">
            <a:noAutofit/>
          </a:bodyPr>
          <a:lstStyle/>
          <a:p>
            <a:pPr marL="0" indent="0" algn="l">
              <a:buNone/>
            </a:pPr>
            <a:r>
              <a:rPr lang="en-US" sz="1800" b="1" i="0" u="none" strike="noStrike" dirty="0">
                <a:effectLst/>
                <a:latin typeface="Calibri" panose="020F0502020204030204" pitchFamily="34" charset="0"/>
                <a:cs typeface="Calibri" panose="020F0502020204030204" pitchFamily="34" charset="0"/>
              </a:rPr>
              <a:t>10 I </a:t>
            </a:r>
            <a:r>
              <a:rPr lang="en-US" sz="1800" b="1" i="1" u="none" strike="noStrike" dirty="0">
                <a:effectLst/>
                <a:latin typeface="Calibri" panose="020F0502020204030204" pitchFamily="34" charset="0"/>
                <a:cs typeface="Calibri" panose="020F0502020204030204" pitchFamily="34" charset="0"/>
              </a:rPr>
              <a:t>am</a:t>
            </a:r>
            <a:r>
              <a:rPr lang="en-US" sz="1800" b="1" i="0" u="none" strike="noStrike" dirty="0">
                <a:effectLst/>
                <a:latin typeface="Calibri" panose="020F0502020204030204" pitchFamily="34" charset="0"/>
                <a:cs typeface="Calibri" panose="020F0502020204030204" pitchFamily="34" charset="0"/>
              </a:rPr>
              <a:t> a wall, And my breasts like towers; Then I became in his eyes As one who found peace.</a:t>
            </a:r>
          </a:p>
          <a:p>
            <a:r>
              <a:rPr lang="en-US" sz="1800" i="1" dirty="0">
                <a:effectLst/>
                <a:latin typeface="Calibri" panose="020F0502020204030204" pitchFamily="34" charset="0"/>
                <a:cs typeface="Calibri" panose="020F0502020204030204" pitchFamily="34" charset="0"/>
              </a:rPr>
              <a:t>The maiden has grown up. She has become beautiful. No one has to do anything to help her attract a suitor. She has found him. </a:t>
            </a:r>
            <a:endParaRPr lang="en-US" sz="1800" b="1" i="0" u="none" strike="noStrike" dirty="0">
              <a:effectLst/>
              <a:latin typeface="Calibri" panose="020F0502020204030204" pitchFamily="34" charset="0"/>
              <a:cs typeface="Calibri" panose="020F0502020204030204" pitchFamily="34" charset="0"/>
            </a:endParaRPr>
          </a:p>
          <a:p>
            <a:pPr marL="0" indent="0" algn="l">
              <a:buNone/>
            </a:pPr>
            <a:r>
              <a:rPr lang="en-US" sz="2000" b="1" i="0" u="none" strike="noStrike" dirty="0">
                <a:effectLst/>
                <a:latin typeface="Calibri" panose="020F0502020204030204" pitchFamily="34" charset="0"/>
                <a:cs typeface="Calibri" panose="020F0502020204030204" pitchFamily="34" charset="0"/>
              </a:rPr>
              <a:t>11 Solomon had a vineyard at Baal Hamon; He leased the vineyard to keepers; Everyone was to bring for its fruit A thousand silver </a:t>
            </a:r>
            <a:r>
              <a:rPr lang="en-US" sz="2000" b="1" i="1" u="none" strike="noStrike" dirty="0">
                <a:effectLst/>
                <a:latin typeface="Calibri" panose="020F0502020204030204" pitchFamily="34" charset="0"/>
                <a:cs typeface="Calibri" panose="020F0502020204030204" pitchFamily="34" charset="0"/>
              </a:rPr>
              <a:t>coins</a:t>
            </a:r>
            <a:r>
              <a:rPr lang="en-US" sz="2000" b="1" i="0" u="none" strike="noStrike" dirty="0">
                <a:effectLst/>
                <a:latin typeface="Calibri" panose="020F0502020204030204" pitchFamily="34" charset="0"/>
                <a:cs typeface="Calibri" panose="020F0502020204030204" pitchFamily="34" charset="0"/>
              </a:rPr>
              <a:t>.</a:t>
            </a:r>
          </a:p>
          <a:p>
            <a:pPr marL="0" indent="0" algn="l">
              <a:buNone/>
            </a:pPr>
            <a:r>
              <a:rPr lang="en-US" sz="2000" b="1" i="0" u="none" strike="noStrike" dirty="0">
                <a:effectLst/>
                <a:latin typeface="Calibri" panose="020F0502020204030204" pitchFamily="34" charset="0"/>
                <a:cs typeface="Calibri" panose="020F0502020204030204" pitchFamily="34" charset="0"/>
              </a:rPr>
              <a:t>12 My own vineyard </a:t>
            </a:r>
            <a:r>
              <a:rPr lang="en-US" sz="2000" b="1" i="1" u="none" strike="noStrike" dirty="0">
                <a:effectLst/>
                <a:latin typeface="Calibri" panose="020F0502020204030204" pitchFamily="34" charset="0"/>
                <a:cs typeface="Calibri" panose="020F0502020204030204" pitchFamily="34" charset="0"/>
              </a:rPr>
              <a:t>is</a:t>
            </a:r>
            <a:r>
              <a:rPr lang="en-US" sz="2000" b="1" i="0" u="none" strike="noStrike" dirty="0">
                <a:effectLst/>
                <a:latin typeface="Calibri" panose="020F0502020204030204" pitchFamily="34" charset="0"/>
                <a:cs typeface="Calibri" panose="020F0502020204030204" pitchFamily="34" charset="0"/>
              </a:rPr>
              <a:t> before me. You, O Solomon, </a:t>
            </a:r>
            <a:r>
              <a:rPr lang="en-US" sz="2000" b="1" i="1" u="none" strike="noStrike" dirty="0">
                <a:effectLst/>
                <a:latin typeface="Calibri" panose="020F0502020204030204" pitchFamily="34" charset="0"/>
                <a:cs typeface="Calibri" panose="020F0502020204030204" pitchFamily="34" charset="0"/>
              </a:rPr>
              <a:t>may</a:t>
            </a:r>
            <a:r>
              <a:rPr lang="en-US" sz="2000" b="1" i="0" u="none" strike="noStrike" dirty="0">
                <a:effectLst/>
                <a:latin typeface="Calibri" panose="020F0502020204030204" pitchFamily="34" charset="0"/>
                <a:cs typeface="Calibri" panose="020F0502020204030204" pitchFamily="34" charset="0"/>
              </a:rPr>
              <a:t>  </a:t>
            </a:r>
            <a:r>
              <a:rPr lang="en-US" sz="2000" b="1" i="1" u="none" strike="noStrike" dirty="0">
                <a:effectLst/>
                <a:latin typeface="Calibri" panose="020F0502020204030204" pitchFamily="34" charset="0"/>
                <a:cs typeface="Calibri" panose="020F0502020204030204" pitchFamily="34" charset="0"/>
              </a:rPr>
              <a:t>have</a:t>
            </a:r>
            <a:r>
              <a:rPr lang="en-US" sz="2000" b="1" i="0" u="none" strike="noStrike" dirty="0">
                <a:effectLst/>
                <a:latin typeface="Calibri" panose="020F0502020204030204" pitchFamily="34" charset="0"/>
                <a:cs typeface="Calibri" panose="020F0502020204030204" pitchFamily="34" charset="0"/>
              </a:rPr>
              <a:t> a thousand, And those who tend its fruit two hundred.</a:t>
            </a:r>
          </a:p>
          <a:p>
            <a:r>
              <a:rPr lang="en-US" sz="1800" i="1" dirty="0">
                <a:solidFill>
                  <a:schemeClr val="accent1"/>
                </a:solidFill>
                <a:effectLst/>
                <a:latin typeface="Calibri" panose="020F0502020204030204" pitchFamily="34" charset="0"/>
                <a:cs typeface="Calibri" panose="020F0502020204030204" pitchFamily="34" charset="0"/>
              </a:rPr>
              <a:t>It seems that here the shepherd is speaking of one of the vineyards of Solomon, which he leases, but the shepherd has his own vineyard, the </a:t>
            </a:r>
            <a:r>
              <a:rPr lang="en-US" sz="1800" i="1" dirty="0" err="1">
                <a:solidFill>
                  <a:schemeClr val="accent1"/>
                </a:solidFill>
                <a:effectLst/>
                <a:latin typeface="Calibri" panose="020F0502020204030204" pitchFamily="34" charset="0"/>
                <a:cs typeface="Calibri" panose="020F0502020204030204" pitchFamily="34" charset="0"/>
              </a:rPr>
              <a:t>Shulammite</a:t>
            </a:r>
            <a:r>
              <a:rPr lang="en-US" sz="1800" i="1" dirty="0">
                <a:solidFill>
                  <a:schemeClr val="accent1"/>
                </a:solidFill>
                <a:effectLst/>
                <a:latin typeface="Calibri" panose="020F0502020204030204" pitchFamily="34" charset="0"/>
                <a:cs typeface="Calibri" panose="020F0502020204030204" pitchFamily="34" charset="0"/>
              </a:rPr>
              <a:t>, which is sufficient for him. </a:t>
            </a:r>
            <a:endParaRPr lang="en-US" sz="1800" b="1" i="0" u="none" strike="noStrike" dirty="0">
              <a:solidFill>
                <a:schemeClr val="accent1"/>
              </a:solidFill>
              <a:effectLst/>
              <a:latin typeface="Calibri" panose="020F0502020204030204" pitchFamily="34" charset="0"/>
              <a:cs typeface="Calibri" panose="020F0502020204030204" pitchFamily="34" charset="0"/>
            </a:endParaRPr>
          </a:p>
          <a:p>
            <a:pPr marL="0" indent="0" algn="l">
              <a:buNone/>
            </a:pPr>
            <a:r>
              <a:rPr lang="en-US" sz="1900" b="1" i="0" u="none" strike="noStrike" dirty="0">
                <a:effectLst/>
                <a:latin typeface="Calibri" panose="020F0502020204030204" pitchFamily="34" charset="0"/>
                <a:cs typeface="Calibri" panose="020F0502020204030204" pitchFamily="34" charset="0"/>
              </a:rPr>
              <a:t>13 You who dwell in the gardens, The companions listen for your voice— Let me hear it!</a:t>
            </a:r>
          </a:p>
          <a:p>
            <a:r>
              <a:rPr lang="en-US" sz="1800" i="1" dirty="0">
                <a:solidFill>
                  <a:schemeClr val="accent1"/>
                </a:solidFill>
                <a:effectLst/>
                <a:latin typeface="Calibri" panose="020F0502020204030204" pitchFamily="34" charset="0"/>
                <a:cs typeface="Calibri" panose="020F0502020204030204" pitchFamily="34" charset="0"/>
              </a:rPr>
              <a:t>As indicated, we believe this is the shepherd’s voice. He is speaking to the maiden. Her companions, the daughters of Jerusalem, listen for her voice, but he is the one who will hear her words now (</a:t>
            </a:r>
            <a:r>
              <a:rPr lang="en-US" sz="1800" i="1" dirty="0">
                <a:solidFill>
                  <a:schemeClr val="accent1"/>
                </a:solidFill>
                <a:effectLst/>
                <a:highlight>
                  <a:srgbClr val="FFFF00"/>
                </a:highlight>
                <a:latin typeface="Calibri" panose="020F0502020204030204" pitchFamily="34" charset="0"/>
                <a:cs typeface="Calibri" panose="020F0502020204030204" pitchFamily="34" charset="0"/>
              </a:rPr>
              <a:t>WHO IS REALLY THE RICH ONE??). </a:t>
            </a:r>
            <a:endParaRPr lang="en-US" sz="1800" b="1" i="0" u="none" strike="noStrike" dirty="0">
              <a:solidFill>
                <a:schemeClr val="accent1"/>
              </a:solidFill>
              <a:effectLst/>
              <a:highlight>
                <a:srgbClr val="FFFF00"/>
              </a:highlight>
              <a:latin typeface="Calibri" panose="020F0502020204030204" pitchFamily="34" charset="0"/>
              <a:cs typeface="Calibri" panose="020F0502020204030204" pitchFamily="34" charset="0"/>
            </a:endParaRPr>
          </a:p>
          <a:p>
            <a:pPr marL="0" indent="0" algn="l">
              <a:buNone/>
            </a:pPr>
            <a:r>
              <a:rPr lang="en-US" sz="1800" b="1" i="0" u="none" strike="noStrike" dirty="0">
                <a:effectLst/>
                <a:latin typeface="Calibri" panose="020F0502020204030204" pitchFamily="34" charset="0"/>
                <a:cs typeface="Calibri" panose="020F0502020204030204" pitchFamily="34" charset="0"/>
              </a:rPr>
              <a:t>14 Make haste, my beloved, And be like a gazelle Or a young stag On the mountains of spices.</a:t>
            </a:r>
          </a:p>
          <a:p>
            <a:pPr>
              <a:lnSpc>
                <a:spcPct val="107000"/>
              </a:lnSpc>
              <a:spcBef>
                <a:spcPts val="0"/>
              </a:spcBef>
            </a:pPr>
            <a:r>
              <a:rPr lang="en-US" sz="1800" i="1" dirty="0">
                <a:effectLst/>
                <a:latin typeface="Calibri" panose="020F0502020204030204" pitchFamily="34" charset="0"/>
                <a:cs typeface="Calibri" panose="020F0502020204030204" pitchFamily="34" charset="0"/>
              </a:rPr>
              <a:t>The maiden calls for her sweetheart to hurry to her. </a:t>
            </a:r>
            <a:endParaRPr lang="en-US" sz="1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61497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8224FC1-074F-B6F6-B883-D5F32D1D2C10}"/>
            </a:ext>
          </a:extLst>
        </p:cNvPr>
        <p:cNvGrpSpPr/>
        <p:nvPr/>
      </p:nvGrpSpPr>
      <p:grpSpPr>
        <a:xfrm>
          <a:off x="0" y="0"/>
          <a:ext cx="0" cy="0"/>
          <a:chOff x="0" y="0"/>
          <a:chExt cx="0" cy="0"/>
        </a:xfrm>
      </p:grpSpPr>
      <p:sp useBgFill="1">
        <p:nvSpPr>
          <p:cNvPr id="1055" name="Rectangle 1054">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57" name="Arc 1056">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6100024" y="863980"/>
            <a:ext cx="2987899" cy="2240924"/>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8915777-DA43-6273-990C-E1CF60BD4425}"/>
              </a:ext>
            </a:extLst>
          </p:cNvPr>
          <p:cNvSpPr>
            <a:spLocks noGrp="1"/>
          </p:cNvSpPr>
          <p:nvPr>
            <p:ph type="title"/>
          </p:nvPr>
        </p:nvSpPr>
        <p:spPr>
          <a:xfrm>
            <a:off x="148856" y="256920"/>
            <a:ext cx="4700119" cy="1325563"/>
          </a:xfrm>
        </p:spPr>
        <p:txBody>
          <a:bodyPr>
            <a:normAutofit/>
          </a:bodyPr>
          <a:lstStyle/>
          <a:p>
            <a:r>
              <a:rPr lang="en-US" sz="4000" b="1" u="sng" dirty="0"/>
              <a:t>Song of Solomon</a:t>
            </a:r>
          </a:p>
        </p:txBody>
      </p:sp>
      <p:sp>
        <p:nvSpPr>
          <p:cNvPr id="1059" name="Freeform: Shape 1058">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004647"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026" name="Picture 2" descr="My First True Love. First love is always innocent. | by HD Talash | Medium">
            <a:extLst>
              <a:ext uri="{FF2B5EF4-FFF2-40B4-BE49-F238E27FC236}">
                <a16:creationId xmlns:a16="http://schemas.microsoft.com/office/drawing/2014/main" id="{B9FD10E7-BAAE-2CD8-D1FD-EB7C8F11E8A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351" r="30152" b="2"/>
          <a:stretch/>
        </p:blipFill>
        <p:spPr bwMode="auto">
          <a:xfrm>
            <a:off x="527386" y="1621461"/>
            <a:ext cx="3583036" cy="3445333"/>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72BE033F-18BE-5838-5AD8-E4075A5D2E1C}"/>
              </a:ext>
            </a:extLst>
          </p:cNvPr>
          <p:cNvSpPr>
            <a:spLocks noGrp="1"/>
          </p:cNvSpPr>
          <p:nvPr>
            <p:ph idx="1"/>
          </p:nvPr>
        </p:nvSpPr>
        <p:spPr>
          <a:xfrm>
            <a:off x="4210493" y="647700"/>
            <a:ext cx="4784651" cy="6045507"/>
          </a:xfrm>
        </p:spPr>
        <p:txBody>
          <a:bodyPr>
            <a:noAutofit/>
          </a:bodyPr>
          <a:lstStyle/>
          <a:p>
            <a:pPr>
              <a:buClr>
                <a:srgbClr val="FF0000"/>
              </a:buClr>
              <a:buFont typeface="Wingdings" pitchFamily="2" charset="2"/>
              <a:buChar char="ü"/>
            </a:pPr>
            <a:r>
              <a:rPr lang="en-US" sz="2200" b="1" kern="100" dirty="0">
                <a:solidFill>
                  <a:schemeClr val="accent4"/>
                </a:solidFill>
                <a:latin typeface="Calibri" panose="020F0502020204030204" pitchFamily="34" charset="0"/>
                <a:ea typeface="Aptos" panose="020B0004020202020204" pitchFamily="34" charset="0"/>
                <a:cs typeface="Calibri" panose="020F0502020204030204" pitchFamily="34" charset="0"/>
              </a:rPr>
              <a:t>C</a:t>
            </a:r>
            <a:r>
              <a:rPr lang="en-US" sz="2200" b="1" kern="100" dirty="0">
                <a:solidFill>
                  <a:schemeClr val="accent4"/>
                </a:solidFill>
                <a:effectLst/>
                <a:latin typeface="Calibri" panose="020F0502020204030204" pitchFamily="34" charset="0"/>
                <a:ea typeface="Aptos" panose="020B0004020202020204" pitchFamily="34" charset="0"/>
                <a:cs typeface="Calibri" panose="020F0502020204030204" pitchFamily="34" charset="0"/>
              </a:rPr>
              <a:t>elebration of love &amp; commitment. </a:t>
            </a:r>
          </a:p>
          <a:p>
            <a:pPr>
              <a:buClr>
                <a:srgbClr val="FF0000"/>
              </a:buClr>
              <a:buFont typeface="Wingdings" pitchFamily="2" charset="2"/>
              <a:buChar char="ü"/>
            </a:pPr>
            <a:r>
              <a:rPr lang="en-US" sz="2200" b="1" kern="100" dirty="0">
                <a:solidFill>
                  <a:schemeClr val="accent4"/>
                </a:solidFill>
                <a:latin typeface="Calibri" panose="020F0502020204030204" pitchFamily="34" charset="0"/>
                <a:ea typeface="Aptos" panose="020B0004020202020204" pitchFamily="34" charset="0"/>
                <a:cs typeface="Calibri" panose="020F0502020204030204" pitchFamily="34" charset="0"/>
              </a:rPr>
              <a:t>T</a:t>
            </a:r>
            <a:r>
              <a:rPr lang="en-US" sz="2200" b="1" kern="100" dirty="0">
                <a:solidFill>
                  <a:schemeClr val="accent4"/>
                </a:solidFill>
                <a:effectLst/>
                <a:latin typeface="Calibri" panose="020F0502020204030204" pitchFamily="34" charset="0"/>
                <a:ea typeface="Aptos" panose="020B0004020202020204" pitchFamily="34" charset="0"/>
                <a:cs typeface="Calibri" panose="020F0502020204030204" pitchFamily="34" charset="0"/>
              </a:rPr>
              <a:t>rue love cannot be bought with wealth/power. </a:t>
            </a:r>
          </a:p>
          <a:p>
            <a:pPr>
              <a:buClr>
                <a:srgbClr val="FF0000"/>
              </a:buClr>
              <a:buFont typeface="Wingdings" pitchFamily="2" charset="2"/>
              <a:buChar char="ü"/>
            </a:pPr>
            <a:r>
              <a:rPr lang="en-US" sz="2200" b="1" kern="100" dirty="0">
                <a:solidFill>
                  <a:schemeClr val="accent4"/>
                </a:solidFill>
                <a:latin typeface="Calibri" panose="020F0502020204030204" pitchFamily="34" charset="0"/>
                <a:ea typeface="Aptos" panose="020B0004020202020204" pitchFamily="34" charset="0"/>
                <a:cs typeface="Calibri" panose="020F0502020204030204" pitchFamily="34" charset="0"/>
              </a:rPr>
              <a:t>Women are not merely prized possessions. </a:t>
            </a:r>
          </a:p>
          <a:p>
            <a:pPr>
              <a:buClr>
                <a:srgbClr val="FF0000"/>
              </a:buClr>
              <a:buFont typeface="Wingdings" pitchFamily="2" charset="2"/>
              <a:buChar char="ü"/>
            </a:pPr>
            <a:r>
              <a:rPr lang="en-US" sz="2200" b="1" kern="100" dirty="0">
                <a:solidFill>
                  <a:schemeClr val="accent4"/>
                </a:solidFill>
                <a:latin typeface="Calibri" panose="020F0502020204030204" pitchFamily="34" charset="0"/>
                <a:ea typeface="Aptos" panose="020B0004020202020204" pitchFamily="34" charset="0"/>
                <a:cs typeface="Calibri" panose="020F0502020204030204" pitchFamily="34" charset="0"/>
              </a:rPr>
              <a:t>M</a:t>
            </a:r>
            <a:r>
              <a:rPr lang="en-US" sz="2200" b="1" kern="100" dirty="0">
                <a:solidFill>
                  <a:schemeClr val="accent4"/>
                </a:solidFill>
                <a:effectLst/>
                <a:latin typeface="Calibri" panose="020F0502020204030204" pitchFamily="34" charset="0"/>
                <a:ea typeface="Aptos" panose="020B0004020202020204" pitchFamily="34" charset="0"/>
                <a:cs typeface="Calibri" panose="020F0502020204030204" pitchFamily="34" charset="0"/>
              </a:rPr>
              <a:t>ating love is proper &amp; part of God's plan for marriage!</a:t>
            </a:r>
          </a:p>
          <a:p>
            <a:pPr>
              <a:buClr>
                <a:srgbClr val="FF0000"/>
              </a:buClr>
              <a:buFont typeface="Wingdings" pitchFamily="2" charset="2"/>
              <a:buChar char="ü"/>
            </a:pPr>
            <a:r>
              <a:rPr lang="en-US" sz="2200" b="1" kern="100" dirty="0">
                <a:solidFill>
                  <a:schemeClr val="accent4"/>
                </a:solidFill>
                <a:latin typeface="Calibri" panose="020F0502020204030204" pitchFamily="34" charset="0"/>
                <a:ea typeface="Aptos" panose="020B0004020202020204" pitchFamily="34" charset="0"/>
                <a:cs typeface="Calibri" panose="020F0502020204030204" pitchFamily="34" charset="0"/>
              </a:rPr>
              <a:t>P</a:t>
            </a:r>
            <a:r>
              <a:rPr lang="en-US" sz="2200" b="1" kern="100" dirty="0">
                <a:solidFill>
                  <a:schemeClr val="accent4"/>
                </a:solidFill>
                <a:effectLst/>
                <a:latin typeface="Calibri" panose="020F0502020204030204" pitchFamily="34" charset="0"/>
                <a:ea typeface="Aptos" panose="020B0004020202020204" pitchFamily="34" charset="0"/>
                <a:cs typeface="Calibri" panose="020F0502020204030204" pitchFamily="34" charset="0"/>
              </a:rPr>
              <a:t>ure &amp; loyal love can withstand the lures of riches &amp; pomp.</a:t>
            </a:r>
          </a:p>
          <a:p>
            <a:pPr>
              <a:buClr>
                <a:srgbClr val="FF0000"/>
              </a:buClr>
              <a:buFont typeface="Wingdings" pitchFamily="2" charset="2"/>
              <a:buChar char="ü"/>
            </a:pPr>
            <a:r>
              <a:rPr lang="en-US" sz="2200" b="1" dirty="0">
                <a:solidFill>
                  <a:schemeClr val="accent4"/>
                </a:solidFill>
                <a:latin typeface="Calibri" panose="020F0502020204030204" pitchFamily="34" charset="0"/>
                <a:cs typeface="Calibri" panose="020F0502020204030204" pitchFamily="34" charset="0"/>
              </a:rPr>
              <a:t>There can be both purity &amp; honor within young love.</a:t>
            </a:r>
          </a:p>
          <a:p>
            <a:pPr>
              <a:buClr>
                <a:srgbClr val="FF0000"/>
              </a:buClr>
              <a:buFont typeface="Wingdings" pitchFamily="2" charset="2"/>
              <a:buChar char="ü"/>
            </a:pPr>
            <a:r>
              <a:rPr lang="en-US" sz="2200" b="1" dirty="0">
                <a:solidFill>
                  <a:schemeClr val="accent4"/>
                </a:solidFill>
                <a:latin typeface="Calibri" panose="020F0502020204030204" pitchFamily="34" charset="0"/>
                <a:cs typeface="Calibri" panose="020F0502020204030204" pitchFamily="34" charset="0"/>
              </a:rPr>
              <a:t>Example(s) of purity, honor in courtship, anticipation of consummation in love. </a:t>
            </a:r>
          </a:p>
          <a:p>
            <a:pPr>
              <a:buClr>
                <a:srgbClr val="FF0000"/>
              </a:buClr>
              <a:buFont typeface="Wingdings" pitchFamily="2" charset="2"/>
              <a:buChar char="ü"/>
            </a:pPr>
            <a:r>
              <a:rPr lang="en-US" sz="2200" b="1" dirty="0">
                <a:solidFill>
                  <a:schemeClr val="accent4"/>
                </a:solidFill>
                <a:latin typeface="Calibri" panose="020F0502020204030204" pitchFamily="34" charset="0"/>
                <a:cs typeface="Calibri" panose="020F0502020204030204" pitchFamily="34" charset="0"/>
              </a:rPr>
              <a:t>Loyalty, honor, and virtue in face of temptation(s)!</a:t>
            </a:r>
          </a:p>
        </p:txBody>
      </p:sp>
    </p:spTree>
    <p:extLst>
      <p:ext uri="{BB962C8B-B14F-4D97-AF65-F5344CB8AC3E}">
        <p14:creationId xmlns:p14="http://schemas.microsoft.com/office/powerpoint/2010/main" val="213046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8224FC1-074F-B6F6-B883-D5F32D1D2C10}"/>
            </a:ext>
          </a:extLst>
        </p:cNvPr>
        <p:cNvGrpSpPr/>
        <p:nvPr/>
      </p:nvGrpSpPr>
      <p:grpSpPr>
        <a:xfrm>
          <a:off x="0" y="0"/>
          <a:ext cx="0" cy="0"/>
          <a:chOff x="0" y="0"/>
          <a:chExt cx="0" cy="0"/>
        </a:xfrm>
      </p:grpSpPr>
      <p:sp useBgFill="1">
        <p:nvSpPr>
          <p:cNvPr id="1055" name="Rectangle 1054">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57" name="Arc 1056">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6100024" y="863980"/>
            <a:ext cx="2987899" cy="2240924"/>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8915777-DA43-6273-990C-E1CF60BD4425}"/>
              </a:ext>
            </a:extLst>
          </p:cNvPr>
          <p:cNvSpPr>
            <a:spLocks noGrp="1"/>
          </p:cNvSpPr>
          <p:nvPr>
            <p:ph type="title"/>
          </p:nvPr>
        </p:nvSpPr>
        <p:spPr>
          <a:xfrm>
            <a:off x="148856" y="235654"/>
            <a:ext cx="4700119" cy="1325563"/>
          </a:xfrm>
        </p:spPr>
        <p:txBody>
          <a:bodyPr>
            <a:normAutofit/>
          </a:bodyPr>
          <a:lstStyle/>
          <a:p>
            <a:r>
              <a:rPr lang="en-US" sz="4000" b="1" u="sng" dirty="0"/>
              <a:t>Song of Solomon</a:t>
            </a:r>
          </a:p>
        </p:txBody>
      </p:sp>
      <p:sp>
        <p:nvSpPr>
          <p:cNvPr id="1059" name="Freeform: Shape 1058">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004647"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026" name="Picture 2" descr="My First True Love. First love is always innocent. | by HD Talash | Medium">
            <a:extLst>
              <a:ext uri="{FF2B5EF4-FFF2-40B4-BE49-F238E27FC236}">
                <a16:creationId xmlns:a16="http://schemas.microsoft.com/office/drawing/2014/main" id="{B9FD10E7-BAAE-2CD8-D1FD-EB7C8F11E8A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351" r="30152" b="2"/>
          <a:stretch/>
        </p:blipFill>
        <p:spPr bwMode="auto">
          <a:xfrm>
            <a:off x="527386" y="1621461"/>
            <a:ext cx="3583036" cy="3445333"/>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72BE033F-18BE-5838-5AD8-E4075A5D2E1C}"/>
              </a:ext>
            </a:extLst>
          </p:cNvPr>
          <p:cNvSpPr>
            <a:spLocks noGrp="1"/>
          </p:cNvSpPr>
          <p:nvPr>
            <p:ph idx="1"/>
          </p:nvPr>
        </p:nvSpPr>
        <p:spPr>
          <a:xfrm>
            <a:off x="4178545" y="260747"/>
            <a:ext cx="4859079" cy="6457552"/>
          </a:xfrm>
        </p:spPr>
        <p:txBody>
          <a:bodyPr>
            <a:noAutofit/>
          </a:bodyPr>
          <a:lstStyle/>
          <a:p>
            <a:pPr>
              <a:buClr>
                <a:srgbClr val="FF0000"/>
              </a:buClr>
              <a:buFont typeface="Wingdings" pitchFamily="2" charset="2"/>
              <a:buChar char="ü"/>
            </a:pPr>
            <a:r>
              <a:rPr lang="en-US" sz="2000" b="1" kern="100" dirty="0">
                <a:solidFill>
                  <a:schemeClr val="accent4"/>
                </a:solidFill>
                <a:latin typeface="Calibri" panose="020F0502020204030204" pitchFamily="34" charset="0"/>
                <a:ea typeface="Aptos" panose="020B0004020202020204" pitchFamily="34" charset="0"/>
                <a:cs typeface="Calibri" panose="020F0502020204030204" pitchFamily="34" charset="0"/>
              </a:rPr>
              <a:t>Love between the sexes is God-given (not to be perverted).</a:t>
            </a:r>
          </a:p>
          <a:p>
            <a:pPr>
              <a:buClr>
                <a:srgbClr val="FF0000"/>
              </a:buClr>
              <a:buFont typeface="Wingdings" pitchFamily="2" charset="2"/>
              <a:buChar char="ü"/>
            </a:pPr>
            <a:r>
              <a:rPr lang="en-US" sz="2000" b="1" kern="100" dirty="0">
                <a:solidFill>
                  <a:schemeClr val="accent4"/>
                </a:solidFill>
                <a:latin typeface="Calibri" panose="020F0502020204030204" pitchFamily="34" charset="0"/>
                <a:ea typeface="Aptos" panose="020B0004020202020204" pitchFamily="34" charset="0"/>
                <a:cs typeface="Calibri" panose="020F0502020204030204" pitchFamily="34" charset="0"/>
              </a:rPr>
              <a:t>Though physical attraction can be  natural, that is not an all-encompassing view of love.</a:t>
            </a:r>
          </a:p>
          <a:p>
            <a:pPr>
              <a:buClr>
                <a:srgbClr val="FF0000"/>
              </a:buClr>
              <a:buFont typeface="Wingdings" pitchFamily="2" charset="2"/>
              <a:buChar char="ü"/>
            </a:pPr>
            <a:r>
              <a:rPr lang="en-US" sz="2000" b="1" kern="100" dirty="0">
                <a:solidFill>
                  <a:schemeClr val="accent4"/>
                </a:solidFill>
                <a:latin typeface="Calibri" panose="020F0502020204030204" pitchFamily="34" charset="0"/>
                <a:ea typeface="Aptos" panose="020B0004020202020204" pitchFamily="34" charset="0"/>
                <a:cs typeface="Calibri" panose="020F0502020204030204" pitchFamily="34" charset="0"/>
              </a:rPr>
              <a:t>Stresses honor in/need for godly people to seek/stay true to a godly minded mate. </a:t>
            </a:r>
          </a:p>
          <a:p>
            <a:pPr>
              <a:buClr>
                <a:srgbClr val="FF0000"/>
              </a:buClr>
              <a:buFont typeface="Wingdings" pitchFamily="2" charset="2"/>
              <a:buChar char="ü"/>
            </a:pPr>
            <a:r>
              <a:rPr lang="en-US" sz="2000" b="1" kern="100" dirty="0">
                <a:solidFill>
                  <a:schemeClr val="accent4"/>
                </a:solidFill>
                <a:latin typeface="Calibri" panose="020F0502020204030204" pitchFamily="34" charset="0"/>
                <a:ea typeface="Aptos" panose="020B0004020202020204" pitchFamily="34" charset="0"/>
                <a:cs typeface="Calibri" panose="020F0502020204030204" pitchFamily="34" charset="0"/>
              </a:rPr>
              <a:t>Lessons in true romance: contrasted with fairy-tales, television, and movies (so often those stories resonate, but then exploit/poison/ruin expectations/reality/relationships).</a:t>
            </a:r>
          </a:p>
          <a:p>
            <a:pPr>
              <a:buClr>
                <a:srgbClr val="FF0000"/>
              </a:buClr>
              <a:buFont typeface="Wingdings" pitchFamily="2" charset="2"/>
              <a:buChar char="ü"/>
            </a:pPr>
            <a:r>
              <a:rPr lang="en-US" sz="2000" b="1" kern="100" dirty="0">
                <a:solidFill>
                  <a:schemeClr val="accent4"/>
                </a:solidFill>
                <a:latin typeface="Calibri" panose="020F0502020204030204" pitchFamily="34" charset="0"/>
                <a:ea typeface="Aptos" panose="020B0004020202020204" pitchFamily="34" charset="0"/>
                <a:cs typeface="Calibri" panose="020F0502020204030204" pitchFamily="34" charset="0"/>
              </a:rPr>
              <a:t>Seeing past the superficial &amp; honoring the real thing… Believing in/loving someone because of real &amp; deep connections. </a:t>
            </a:r>
          </a:p>
          <a:p>
            <a:pPr>
              <a:buClr>
                <a:srgbClr val="FF0000"/>
              </a:buClr>
              <a:buFont typeface="Wingdings" pitchFamily="2" charset="2"/>
              <a:buChar char="ü"/>
            </a:pPr>
            <a:r>
              <a:rPr lang="en-US" sz="2000" b="1" kern="100" dirty="0">
                <a:solidFill>
                  <a:schemeClr val="accent4"/>
                </a:solidFill>
                <a:latin typeface="Calibri" panose="020F0502020204030204" pitchFamily="34" charset="0"/>
                <a:ea typeface="Aptos" panose="020B0004020202020204" pitchFamily="34" charset="0"/>
                <a:cs typeface="Calibri" panose="020F0502020204030204" pitchFamily="34" charset="0"/>
              </a:rPr>
              <a:t>Not being lured by, nor giving in, to that fleeting moment that seems to promise so much. </a:t>
            </a:r>
          </a:p>
          <a:p>
            <a:pPr>
              <a:buClr>
                <a:srgbClr val="FF0000"/>
              </a:buClr>
              <a:buFont typeface="Wingdings" pitchFamily="2" charset="2"/>
              <a:buChar char="ü"/>
            </a:pPr>
            <a:r>
              <a:rPr lang="en-US" sz="2000" b="1" kern="100" dirty="0">
                <a:solidFill>
                  <a:schemeClr val="accent4"/>
                </a:solidFill>
                <a:latin typeface="Calibri" panose="020F0502020204030204" pitchFamily="34" charset="0"/>
                <a:ea typeface="Aptos" panose="020B0004020202020204" pitchFamily="34" charset="0"/>
                <a:cs typeface="Calibri" panose="020F0502020204030204" pitchFamily="34" charset="0"/>
              </a:rPr>
              <a:t>Real relationship(s) are built upon/maintained by trust (Prov. 31)!!  </a:t>
            </a:r>
          </a:p>
        </p:txBody>
      </p:sp>
    </p:spTree>
    <p:extLst>
      <p:ext uri="{BB962C8B-B14F-4D97-AF65-F5344CB8AC3E}">
        <p14:creationId xmlns:p14="http://schemas.microsoft.com/office/powerpoint/2010/main" val="365664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4358</TotalTime>
  <Words>13685</Words>
  <Application>Microsoft Macintosh PowerPoint</Application>
  <PresentationFormat>On-screen Show (4:3)</PresentationFormat>
  <Paragraphs>561</Paragraphs>
  <Slides>98</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98</vt:i4>
      </vt:variant>
    </vt:vector>
  </HeadingPairs>
  <TitlesOfParts>
    <vt:vector size="108" baseType="lpstr">
      <vt:lpstr>Aptos</vt:lpstr>
      <vt:lpstr>Aptos Display</vt:lpstr>
      <vt:lpstr>Arial</vt:lpstr>
      <vt:lpstr>Calibri</vt:lpstr>
      <vt:lpstr>Courier New</vt:lpstr>
      <vt:lpstr>Inter</vt:lpstr>
      <vt:lpstr>Symbol</vt:lpstr>
      <vt:lpstr>Times New Roman</vt:lpstr>
      <vt:lpstr>Wingdings</vt:lpstr>
      <vt:lpstr>Office Theme</vt:lpstr>
      <vt:lpstr>PowerPoint Presentation</vt:lpstr>
      <vt:lpstr>Song of Solomon</vt:lpstr>
      <vt:lpstr>Song of Solomon</vt:lpstr>
      <vt:lpstr>Song of Solomon</vt:lpstr>
      <vt:lpstr>Song of Solomon</vt:lpstr>
      <vt:lpstr>Possible Actors in This Play</vt:lpstr>
      <vt:lpstr>King Solomon: In Relation to S. O. S. </vt:lpstr>
      <vt:lpstr>The Shulamite’s Example </vt:lpstr>
      <vt:lpstr>PowerPoint Presentation</vt:lpstr>
      <vt:lpstr>Song of Solomon</vt:lpstr>
      <vt:lpstr>Possible Actors in This Play</vt:lpstr>
      <vt:lpstr>Song of Solomon</vt:lpstr>
      <vt:lpstr>Song of Solomon &amp; Ecclesiastes:</vt:lpstr>
      <vt:lpstr>Who Are the Lovers?</vt:lpstr>
      <vt:lpstr>Song of Solomon: Chapter 1</vt:lpstr>
      <vt:lpstr>Song of Solomon: Chapter 1</vt:lpstr>
      <vt:lpstr>Song of Solomon: Chapter 1</vt:lpstr>
      <vt:lpstr>Song of Solomon: Chapter 1</vt:lpstr>
      <vt:lpstr>Song of Solomon: Chapter 1</vt:lpstr>
      <vt:lpstr>Song of Solomon: Chapter 1</vt:lpstr>
      <vt:lpstr>Song of Solomon: Chapter 1</vt:lpstr>
      <vt:lpstr>En Gedi</vt:lpstr>
      <vt:lpstr>Song of Solomon: Chapter 1</vt:lpstr>
      <vt:lpstr>Song of Solomon: Chapter 1</vt:lpstr>
      <vt:lpstr>Song of Solomon: Chapter 1</vt:lpstr>
      <vt:lpstr>Song of Solomon: Chapter 1</vt:lpstr>
      <vt:lpstr>PowerPoint Presentation</vt:lpstr>
      <vt:lpstr>Song of Solomon: Chapter 2</vt:lpstr>
      <vt:lpstr>Song of Solomon: Chapter 2</vt:lpstr>
      <vt:lpstr>Song of Solomon: Chapter 2</vt:lpstr>
      <vt:lpstr>Song of Solomon: Chapter 2</vt:lpstr>
      <vt:lpstr>Like an apple tree… So is my beloved</vt:lpstr>
      <vt:lpstr>Song of Solomon: Chapter 2</vt:lpstr>
      <vt:lpstr>… And his banner over me was love.</vt:lpstr>
      <vt:lpstr>Song of Solomon: Chapter 2</vt:lpstr>
      <vt:lpstr>… Do not stir up nor awaken love Until it pleases.</vt:lpstr>
      <vt:lpstr>Song of Solomon: Chapter 2</vt:lpstr>
      <vt:lpstr>The voice of my beloved… he comes… My beloved spoke, and said to me…</vt:lpstr>
      <vt:lpstr>Song of Solomon: Chapter 2</vt:lpstr>
      <vt:lpstr>Song of Solomon: Chapter 2</vt:lpstr>
      <vt:lpstr>Song of Solomon: Chapter 2</vt:lpstr>
      <vt:lpstr>Song of Solomon: Chapter 2</vt:lpstr>
      <vt:lpstr>Song of Solomon: Chapter 2</vt:lpstr>
      <vt:lpstr>Song of Solomon: Chapter 2</vt:lpstr>
      <vt:lpstr>Song of Solomon:  Lessons from Chapter 2</vt:lpstr>
      <vt:lpstr>PowerPoint Presentation</vt:lpstr>
      <vt:lpstr>Song of Solomon: 3:1-5</vt:lpstr>
      <vt:lpstr>Song of Solomon: 3:1-5</vt:lpstr>
      <vt:lpstr>Song of Solomon: 3:6-11</vt:lpstr>
      <vt:lpstr>Song of Solomon: 3:6-11</vt:lpstr>
      <vt:lpstr>Song of Solomon: 3:6-11</vt:lpstr>
      <vt:lpstr>Song of Solomon: 3:6-11</vt:lpstr>
      <vt:lpstr>Song of Solomon: 3:6-11</vt:lpstr>
      <vt:lpstr>Song of Solomon: 4:1-5</vt:lpstr>
      <vt:lpstr>Song of Solomon: 4:1-5</vt:lpstr>
      <vt:lpstr>Song of Solomon: 4:1-5</vt:lpstr>
      <vt:lpstr>Song of Solomon: 4:6-8</vt:lpstr>
      <vt:lpstr>Song of Solomon: 4:9-15</vt:lpstr>
      <vt:lpstr>Song of Solomon: 4:9-15</vt:lpstr>
      <vt:lpstr>Song of Solomon: 4:9-15</vt:lpstr>
      <vt:lpstr>Song of Solomon: 4:9-15</vt:lpstr>
      <vt:lpstr>Song of Solomon: 4:9-15</vt:lpstr>
      <vt:lpstr>Song of Solomon: 4:16</vt:lpstr>
      <vt:lpstr>Song of Solomon: 4:16</vt:lpstr>
      <vt:lpstr>Song of Solomon  Lessons from Chapters 3-4</vt:lpstr>
      <vt:lpstr>PowerPoint Presentation</vt:lpstr>
      <vt:lpstr>Song of Solomon: 4:16-5:1</vt:lpstr>
      <vt:lpstr>Song of Solomon: 4:16-5:1</vt:lpstr>
      <vt:lpstr>Song of Solomon: 5:2-8</vt:lpstr>
      <vt:lpstr>Song of Solomon: 5:2-8</vt:lpstr>
      <vt:lpstr>Song of Solomon: 5:9-16a</vt:lpstr>
      <vt:lpstr>Song of Solomon: 5:16b-6:3</vt:lpstr>
      <vt:lpstr>Song of Solomon: 5:16b-6:3</vt:lpstr>
      <vt:lpstr>Song of Solomon: 6:4-7</vt:lpstr>
      <vt:lpstr>Song of Solomon: 6:4-7</vt:lpstr>
      <vt:lpstr>Song of Solomon: 6:4-7</vt:lpstr>
      <vt:lpstr>Song of Solomon: 6:4-7</vt:lpstr>
      <vt:lpstr>Song of Solomon: 6:8-10</vt:lpstr>
      <vt:lpstr>Song of Solomon: 6:8-10</vt:lpstr>
      <vt:lpstr>Song of Solomon: 6:8-10</vt:lpstr>
      <vt:lpstr>Song of Solomon: 6:8-10</vt:lpstr>
      <vt:lpstr>Song of Solomon: 6:11-13</vt:lpstr>
      <vt:lpstr>Song of Solomon: 6:11-13</vt:lpstr>
      <vt:lpstr>Song of Solomon: 6:11-13</vt:lpstr>
      <vt:lpstr>Song of Solomon: 6:11-13</vt:lpstr>
      <vt:lpstr>Song of Solomon: 6:11-13</vt:lpstr>
      <vt:lpstr>Song of Solomon: A Love That Takes Work</vt:lpstr>
      <vt:lpstr>Song of Solomon: A Love That Takes Work</vt:lpstr>
      <vt:lpstr>PowerPoint Presentation</vt:lpstr>
      <vt:lpstr>Song of Solomon: 7:1-9a</vt:lpstr>
      <vt:lpstr>Song of Solomon: 7:9b-13</vt:lpstr>
      <vt:lpstr>Song of Solomon: 8:1-4</vt:lpstr>
      <vt:lpstr>Song of Solomon: 8:5</vt:lpstr>
      <vt:lpstr>Song of Solomon: 8:6-7</vt:lpstr>
      <vt:lpstr>Song of Solomon: 8:8-9</vt:lpstr>
      <vt:lpstr>Song of Solomon: 8:10-14</vt:lpstr>
      <vt:lpstr>Song of Solomon</vt:lpstr>
      <vt:lpstr>Song of Solomon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Ian Rice</dc:creator>
  <cp:lastModifiedBy>Ian Rice</cp:lastModifiedBy>
  <cp:revision>83</cp:revision>
  <dcterms:created xsi:type="dcterms:W3CDTF">2024-05-01T14:54:01Z</dcterms:created>
  <dcterms:modified xsi:type="dcterms:W3CDTF">2025-12-24T21:46:54Z</dcterms:modified>
</cp:coreProperties>
</file>