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0"/>
  </p:normalViewPr>
  <p:slideViewPr>
    <p:cSldViewPr snapToGrid="0">
      <p:cViewPr varScale="1">
        <p:scale>
          <a:sx n="110" d="100"/>
          <a:sy n="110" d="100"/>
        </p:scale>
        <p:origin x="192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8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32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9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69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4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6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10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8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57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25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46FFFF-9345-4640-AB48-D9682EA75514}" type="datetimeFigureOut">
              <a:rPr lang="en-US" smtClean="0"/>
              <a:t>3/16/25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51836F-C8CA-3340-ADF2-35D33CF08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1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D5934AA-9F35-4DC2-BDEF-C88AEF973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1" cy="6858000"/>
            <a:chOff x="-2848" y="0"/>
            <a:chExt cx="12188949" cy="6858000"/>
          </a:xfrm>
        </p:grpSpPr>
        <p:sp>
          <p:nvSpPr>
            <p:cNvPr id="20" name="Color Cover">
              <a:extLst>
                <a:ext uri="{FF2B5EF4-FFF2-40B4-BE49-F238E27FC236}">
                  <a16:creationId xmlns:a16="http://schemas.microsoft.com/office/drawing/2014/main" id="{8B2B1708-8CE4-4A20-94F5-55118AE2CB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Color Cover">
              <a:extLst>
                <a:ext uri="{FF2B5EF4-FFF2-40B4-BE49-F238E27FC236}">
                  <a16:creationId xmlns:a16="http://schemas.microsoft.com/office/drawing/2014/main" id="{B2BC243A-AB39-4DEF-B708-A656BA5A6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95590E9-5E18-4877-8515-94EBE05E1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8B4AF456-0671-432E-AD5B-FFAF8D646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Color">
              <a:extLst>
                <a:ext uri="{FF2B5EF4-FFF2-40B4-BE49-F238E27FC236}">
                  <a16:creationId xmlns:a16="http://schemas.microsoft.com/office/drawing/2014/main" id="{3CE7848D-78F7-4020-9603-9ED294166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490CF0A3-369E-0953-F6EE-8EE08D1A7D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52" r="24530"/>
          <a:stretch/>
        </p:blipFill>
        <p:spPr>
          <a:xfrm>
            <a:off x="5312107" y="841663"/>
            <a:ext cx="3124613" cy="518592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5CA0097F-05D8-41AA-ABF9-33C698791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62F899-4295-416F-919F-934ED7697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55A3F4B-68DC-4F36-BCE6-C507ACC53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483BE2D-C85A-4DE3-A6F4-AE65BB3EF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4C550A-7A80-4B73-B7BF-7426DD1C3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D956BA8-D252-430A-9E58-C7F3D1AC9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345BF4-9F1D-4388-A778-56FAE2C42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22B00E1-8709-469F-A9F4-F974D3FED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7C555AA-30B1-FE79-899F-CB7A85E5D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483" y="841664"/>
            <a:ext cx="3902992" cy="2782723"/>
          </a:xfrm>
        </p:spPr>
        <p:txBody>
          <a:bodyPr anchor="b">
            <a:normAutofit/>
          </a:bodyPr>
          <a:lstStyle/>
          <a:p>
            <a:pPr algn="l"/>
            <a:r>
              <a:rPr lang="en-US" sz="4200" b="1">
                <a:solidFill>
                  <a:schemeClr val="bg1"/>
                </a:solidFill>
                <a:latin typeface="Garamond" panose="02020404030301010803" pitchFamily="18" charset="0"/>
              </a:rPr>
              <a:t>Sources of Trouble Among God’s People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80A7C9-18CA-A42F-1534-736F801FD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483" y="3764655"/>
            <a:ext cx="3902992" cy="2374078"/>
          </a:xfrm>
        </p:spPr>
        <p:txBody>
          <a:bodyPr anchor="t">
            <a:norm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~ Number 11:4-6</a:t>
            </a:r>
          </a:p>
        </p:txBody>
      </p:sp>
    </p:spTree>
    <p:extLst>
      <p:ext uri="{BB962C8B-B14F-4D97-AF65-F5344CB8AC3E}">
        <p14:creationId xmlns:p14="http://schemas.microsoft.com/office/powerpoint/2010/main" val="242951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1" cy="6858000"/>
            <a:chOff x="-2848" y="0"/>
            <a:chExt cx="12188949" cy="6858000"/>
          </a:xfrm>
        </p:grpSpPr>
        <p:sp>
          <p:nvSpPr>
            <p:cNvPr id="1034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5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1038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9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 descr="Exodus 16 Bible Pictures: Israelites gathering quail">
            <a:extLst>
              <a:ext uri="{FF2B5EF4-FFF2-40B4-BE49-F238E27FC236}">
                <a16:creationId xmlns:a16="http://schemas.microsoft.com/office/drawing/2014/main" id="{DA25F51B-B67F-AD18-215E-B6D964265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0" r="1765" b="-2"/>
          <a:stretch/>
        </p:blipFill>
        <p:spPr bwMode="auto">
          <a:xfrm>
            <a:off x="5312107" y="841663"/>
            <a:ext cx="3124613" cy="518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7" cy="6858000"/>
            <a:chOff x="0" y="0"/>
            <a:chExt cx="12188952" cy="6858000"/>
          </a:xfrm>
        </p:grpSpPr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E009F63-FB65-7354-A72E-C3D8AEBF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80" y="819015"/>
            <a:ext cx="4386007" cy="959735"/>
          </a:xfrm>
          <a:ln>
            <a:solidFill>
              <a:schemeClr val="bg1"/>
            </a:solidFill>
          </a:ln>
        </p:spPr>
        <p:txBody>
          <a:bodyPr anchor="b">
            <a:normAutofit fontScale="90000"/>
          </a:bodyPr>
          <a:lstStyle/>
          <a:p>
            <a:pPr algn="ctr"/>
            <a:r>
              <a:rPr lang="en-US" sz="4200" b="1" dirty="0">
                <a:solidFill>
                  <a:schemeClr val="bg1"/>
                </a:solidFill>
                <a:latin typeface="Garamond" panose="02020404030301010803" pitchFamily="18" charset="0"/>
              </a:rPr>
              <a:t>Sources of Trouble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92640-F417-E9FA-D6D1-A229B8261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37" y="1942026"/>
            <a:ext cx="4488097" cy="4096959"/>
          </a:xfrm>
        </p:spPr>
        <p:txBody>
          <a:bodyPr anchor="t"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 Desire for variety (Num. 11:4-6; 21:5).</a:t>
            </a:r>
          </a:p>
          <a:p>
            <a:pPr>
              <a:buFont typeface="Wingdings" pitchFamily="2" charset="2"/>
              <a:buChar char="q"/>
            </a:pP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 Dissatisfaction/complaining (Num. 12; 16).</a:t>
            </a:r>
          </a:p>
          <a:p>
            <a:pPr>
              <a:buFont typeface="Wingdings" pitchFamily="2" charset="2"/>
              <a:buChar char="q"/>
            </a:pP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 Thinking that God hasn’t thought/planned/revealed enough (1 Sam. 15). </a:t>
            </a:r>
          </a:p>
          <a:p>
            <a:pPr>
              <a:buFont typeface="Wingdings" pitchFamily="2" charset="2"/>
              <a:buChar char="q"/>
            </a:pPr>
            <a:r>
              <a:rPr lang="en-US" sz="2500" b="1" dirty="0">
                <a:solidFill>
                  <a:schemeClr val="bg1"/>
                </a:solidFill>
                <a:latin typeface="Garamond" panose="02020404030301010803" pitchFamily="18" charset="0"/>
              </a:rPr>
              <a:t> Applications:</a:t>
            </a:r>
          </a:p>
          <a:p>
            <a:pPr lvl="1">
              <a:buFont typeface="Wingdings" pitchFamily="2" charset="2"/>
              <a:buChar char="§"/>
            </a:pPr>
            <a:r>
              <a:rPr lang="en-US" sz="2300" b="1" i="1" dirty="0">
                <a:solidFill>
                  <a:schemeClr val="bg1"/>
                </a:solidFill>
                <a:latin typeface="Garamond" panose="02020404030301010803" pitchFamily="18" charset="0"/>
              </a:rPr>
              <a:t>Worship.</a:t>
            </a:r>
          </a:p>
          <a:p>
            <a:pPr lvl="1">
              <a:buFont typeface="Wingdings" pitchFamily="2" charset="2"/>
              <a:buChar char="§"/>
            </a:pPr>
            <a:r>
              <a:rPr lang="en-US" sz="2300" b="1" i="1" dirty="0">
                <a:solidFill>
                  <a:schemeClr val="bg1"/>
                </a:solidFill>
                <a:latin typeface="Garamond" panose="02020404030301010803" pitchFamily="18" charset="0"/>
              </a:rPr>
              <a:t>Organization.</a:t>
            </a:r>
          </a:p>
          <a:p>
            <a:pPr lvl="1">
              <a:buFont typeface="Wingdings" pitchFamily="2" charset="2"/>
              <a:buChar char="§"/>
            </a:pPr>
            <a:r>
              <a:rPr lang="en-US" sz="2300" b="1" i="1" dirty="0">
                <a:solidFill>
                  <a:schemeClr val="bg1"/>
                </a:solidFill>
                <a:latin typeface="Garamond" panose="02020404030301010803" pitchFamily="18" charset="0"/>
              </a:rPr>
              <a:t>Work/Activities.</a:t>
            </a:r>
          </a:p>
        </p:txBody>
      </p:sp>
    </p:spTree>
    <p:extLst>
      <p:ext uri="{BB962C8B-B14F-4D97-AF65-F5344CB8AC3E}">
        <p14:creationId xmlns:p14="http://schemas.microsoft.com/office/powerpoint/2010/main" val="3199710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EB5121-651D-0CB4-7269-F7D8568C8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 Fill">
            <a:extLst>
              <a:ext uri="{FF2B5EF4-FFF2-40B4-BE49-F238E27FC236}">
                <a16:creationId xmlns:a16="http://schemas.microsoft.com/office/drawing/2014/main" id="{F8E51DAF-49B2-F608-D96D-C374A03D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CF247D-5D9A-3CA4-2C45-4E10CE967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1" cy="6858000"/>
            <a:chOff x="-2848" y="0"/>
            <a:chExt cx="12188949" cy="6858000"/>
          </a:xfrm>
        </p:grpSpPr>
        <p:sp>
          <p:nvSpPr>
            <p:cNvPr id="20" name="Color Cover">
              <a:extLst>
                <a:ext uri="{FF2B5EF4-FFF2-40B4-BE49-F238E27FC236}">
                  <a16:creationId xmlns:a16="http://schemas.microsoft.com/office/drawing/2014/main" id="{6BB7DE2B-9A6A-59A5-15BA-DECDA222A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Color Cover">
              <a:extLst>
                <a:ext uri="{FF2B5EF4-FFF2-40B4-BE49-F238E27FC236}">
                  <a16:creationId xmlns:a16="http://schemas.microsoft.com/office/drawing/2014/main" id="{F87581B3-2DA5-A538-43A4-66CA1C4F4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3509AD-5B3A-0F17-22A9-9C97E73FD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0FA69476-59F5-28B9-C3B5-7E6D2D2203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Color">
              <a:extLst>
                <a:ext uri="{FF2B5EF4-FFF2-40B4-BE49-F238E27FC236}">
                  <a16:creationId xmlns:a16="http://schemas.microsoft.com/office/drawing/2014/main" id="{0DDFA849-B833-9AA1-3950-15A01A912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842C550D-DFC0-5DD8-6076-195404EA70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52" r="24530"/>
          <a:stretch/>
        </p:blipFill>
        <p:spPr>
          <a:xfrm>
            <a:off x="5312107" y="841663"/>
            <a:ext cx="3124613" cy="518592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A32D37D9-F276-3062-86EA-37BEE78BE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6A0D4A0-E9DF-530C-9B42-B49364BE1C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01C628-1248-B50E-A855-29E710F6E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61E314B-05E3-4954-BFBA-CC23978CA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8E717BE-D037-4207-174B-696D65BD7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AA5811B-9B3D-DAAD-311D-5A6D93114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E5B22FF-3D28-064C-387A-EC71F85C2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7F5F3DA-56DA-DD36-84AB-FC64F3006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0FFB03-71C0-CCEA-FD2F-E9A0D7BEB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483" y="841664"/>
            <a:ext cx="3902992" cy="2782723"/>
          </a:xfrm>
        </p:spPr>
        <p:txBody>
          <a:bodyPr anchor="b">
            <a:normAutofit/>
          </a:bodyPr>
          <a:lstStyle/>
          <a:p>
            <a:pPr algn="l"/>
            <a:r>
              <a:rPr lang="en-US" sz="4200" b="1">
                <a:solidFill>
                  <a:schemeClr val="bg1"/>
                </a:solidFill>
                <a:latin typeface="Garamond" panose="02020404030301010803" pitchFamily="18" charset="0"/>
              </a:rPr>
              <a:t>Sources of Trouble Among God’s People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D8C78B-7050-8694-7760-D0A83B52D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483" y="3764655"/>
            <a:ext cx="3902992" cy="2374078"/>
          </a:xfrm>
        </p:spPr>
        <p:txBody>
          <a:bodyPr anchor="t">
            <a:norm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~ Number 11:4-6</a:t>
            </a:r>
          </a:p>
        </p:txBody>
      </p:sp>
    </p:spTree>
    <p:extLst>
      <p:ext uri="{BB962C8B-B14F-4D97-AF65-F5344CB8AC3E}">
        <p14:creationId xmlns:p14="http://schemas.microsoft.com/office/powerpoint/2010/main" val="324717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71</Words>
  <Application>Microsoft Macintosh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Garamond</vt:lpstr>
      <vt:lpstr>Wingdings</vt:lpstr>
      <vt:lpstr>Office Theme</vt:lpstr>
      <vt:lpstr>Sources of Trouble Among God’s People</vt:lpstr>
      <vt:lpstr>Sources of Trouble</vt:lpstr>
      <vt:lpstr>Sources of Trouble Among God’s People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</cp:revision>
  <dcterms:created xsi:type="dcterms:W3CDTF">2025-03-16T20:18:03Z</dcterms:created>
  <dcterms:modified xsi:type="dcterms:W3CDTF">2025-03-16T20:55:37Z</dcterms:modified>
</cp:coreProperties>
</file>