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0" d="100"/>
          <a:sy n="110" d="100"/>
        </p:scale>
        <p:origin x="72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79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1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50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2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2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55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2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97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06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4E4490-3A07-814C-AA41-11670354B8E5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9A994-487C-5E44-9613-4899AAA98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0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Conclusions of the Reigns of Kings Rehoboam of Judah and Jeroboam I of  Israel, with the Fall of the House of Jeroboam I | BLOGA THEOLOGICA">
            <a:extLst>
              <a:ext uri="{FF2B5EF4-FFF2-40B4-BE49-F238E27FC236}">
                <a16:creationId xmlns:a16="http://schemas.microsoft.com/office/drawing/2014/main" id="{ACE31819-7C42-D952-A45A-847061938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5"/>
          <a:stretch>
            <a:fillRect/>
          </a:stretch>
        </p:blipFill>
        <p:spPr bwMode="auto">
          <a:xfrm>
            <a:off x="20" y="10"/>
            <a:ext cx="9143979" cy="5486390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68FCC2-336A-4AA6-84CF-6C8E07FEB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896" y="5746071"/>
            <a:ext cx="6023374" cy="852260"/>
          </a:xfrm>
        </p:spPr>
        <p:txBody>
          <a:bodyPr anchor="ctr">
            <a:noAutofit/>
          </a:bodyPr>
          <a:lstStyle/>
          <a:p>
            <a:pPr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Cost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Foolish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Counsel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957F16-5E25-ADCD-738F-8BD787445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3792" y="5746071"/>
            <a:ext cx="3086100" cy="852260"/>
          </a:xfrm>
        </p:spPr>
        <p:txBody>
          <a:bodyPr anchor="ctr">
            <a:normAutofit/>
          </a:bodyPr>
          <a:lstStyle/>
          <a:p>
            <a:pPr algn="r"/>
            <a:r>
              <a:rPr lang="en-US" b="1" i="1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~ 1 Kings 12:1–16</a:t>
            </a:r>
            <a:endParaRPr lang="en-US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50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9" name="Picture 2058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6" y="729175"/>
            <a:ext cx="8324514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37EB4A-8097-F3F7-4BAC-D227212E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974" y="905012"/>
            <a:ext cx="2722166" cy="738594"/>
          </a:xfrm>
        </p:spPr>
        <p:txBody>
          <a:bodyPr anchor="b">
            <a:normAutofit/>
          </a:bodyPr>
          <a:lstStyle/>
          <a:p>
            <a:r>
              <a:rPr lang="en-US" sz="3900" b="0" i="0" u="sng" strike="noStrike" dirty="0">
                <a:effectLst/>
                <a:latin typeface="-webkit-standard"/>
              </a:rPr>
              <a:t>Introduction</a:t>
            </a:r>
            <a:endParaRPr lang="en-US" sz="39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C676-D79D-3774-CED6-C820E3EF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63" y="1819443"/>
            <a:ext cx="3475099" cy="43006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i="0" u="none" strike="noStrike" dirty="0">
                <a:effectLst/>
              </a:rPr>
              <a:t>After Solomon’s death, Rehoboam takes throne.</a:t>
            </a:r>
            <a:endParaRPr lang="en-US" sz="2400" b="0" i="0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Israel was prosperous but restless.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The people ask for lighter labor &amp; taxes.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Rehoboam seeks two types of counsel: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effectLst/>
              </a:rPr>
              <a:t>Elders:</a:t>
            </a:r>
            <a:r>
              <a:rPr lang="en-US" b="0" i="0" u="none" strike="noStrike" dirty="0">
                <a:effectLst/>
              </a:rPr>
              <a:t> Urged mercy </a:t>
            </a:r>
            <a:r>
              <a:rPr lang="en-US" dirty="0"/>
              <a:t>&amp;</a:t>
            </a:r>
            <a:r>
              <a:rPr lang="en-US" b="0" i="0" u="none" strike="noStrike" dirty="0">
                <a:effectLst/>
              </a:rPr>
              <a:t> gentleness.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effectLst/>
              </a:rPr>
              <a:t>Younger men:</a:t>
            </a:r>
            <a:r>
              <a:rPr lang="en-US" b="0" i="0" u="none" strike="noStrike" dirty="0">
                <a:effectLst/>
              </a:rPr>
              <a:t> Urged harshness &amp; power.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</a:rPr>
              <a:t>He follows the foolish advice → Kingdom divides.</a:t>
            </a:r>
          </a:p>
          <a:p>
            <a:endParaRPr lang="en-US" sz="1200" dirty="0"/>
          </a:p>
        </p:txBody>
      </p:sp>
      <p:pic>
        <p:nvPicPr>
          <p:cNvPr id="5" name="Picture 2" descr="Rehoboam Accepting Advice of Young Men Print (19th century). Art Prints,  Posters &amp; Puzzles from Fine Art Finder">
            <a:extLst>
              <a:ext uri="{FF2B5EF4-FFF2-40B4-BE49-F238E27FC236}">
                <a16:creationId xmlns:a16="http://schemas.microsoft.com/office/drawing/2014/main" id="{EC9A485A-2D9E-E2DF-C7B5-83B5C319D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6" r="-3" b="9212"/>
          <a:stretch>
            <a:fillRect/>
          </a:stretch>
        </p:blipFill>
        <p:spPr bwMode="auto">
          <a:xfrm>
            <a:off x="4019363" y="895610"/>
            <a:ext cx="4580374" cy="50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2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434EF-7AF8-321A-6694-CF2011C7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1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6DCEF60B-EF3F-4A5E-BDC6-A2D840B9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3104" name="Color">
              <a:extLst>
                <a:ext uri="{FF2B5EF4-FFF2-40B4-BE49-F238E27FC236}">
                  <a16:creationId xmlns:a16="http://schemas.microsoft.com/office/drawing/2014/main" id="{99CE9C4B-76CC-43D8-BCEF-0CE380886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05" name="Color">
              <a:extLst>
                <a:ext uri="{FF2B5EF4-FFF2-40B4-BE49-F238E27FC236}">
                  <a16:creationId xmlns:a16="http://schemas.microsoft.com/office/drawing/2014/main" id="{C2324D64-DFBA-4803-8BE2-87DDFA57A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07" name="Color">
            <a:extLst>
              <a:ext uri="{FF2B5EF4-FFF2-40B4-BE49-F238E27FC236}">
                <a16:creationId xmlns:a16="http://schemas.microsoft.com/office/drawing/2014/main" id="{BF9E7B5D-88C3-4C36-A22E-93AA384BA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03" y="598259"/>
            <a:ext cx="8167081" cy="5680742"/>
          </a:xfrm>
          <a:prstGeom prst="rect">
            <a:avLst/>
          </a:prstGeom>
          <a:solidFill>
            <a:srgbClr val="BC9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8" name="Picture 6" descr="Bible Study: 1 Kings 12 (Rehoboam &amp; Jeroboam)">
            <a:extLst>
              <a:ext uri="{FF2B5EF4-FFF2-40B4-BE49-F238E27FC236}">
                <a16:creationId xmlns:a16="http://schemas.microsoft.com/office/drawing/2014/main" id="{406F0642-3B19-A7FF-8B30-6DFB81203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0480" y="1536128"/>
            <a:ext cx="5033304" cy="377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110" name="Freeform: Shape 310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1" name="Freeform: Shape 311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2" name="Freeform: Shape 311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3" name="Freeform: Shape 311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4" name="Freeform: Shape 311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5" name="Freeform: Shape 311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16" name="Freeform: Shape 311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376DD9-ADE7-D502-9FC1-D8B7632AC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756745"/>
            <a:ext cx="2907792" cy="982437"/>
          </a:xfrm>
        </p:spPr>
        <p:txBody>
          <a:bodyPr anchor="b">
            <a:noAutofit/>
          </a:bodyPr>
          <a:lstStyle/>
          <a:p>
            <a:r>
              <a:rPr lang="en-US" sz="2800" b="1" i="0" u="none" strike="noStrike" dirty="0">
                <a:effectLst/>
                <a:latin typeface="-webkit-standard"/>
              </a:rPr>
              <a:t>The High Cost of </a:t>
            </a:r>
            <a:r>
              <a:rPr lang="en-US" sz="2800" b="1" i="0" u="sng" strike="noStrike" dirty="0">
                <a:effectLst/>
                <a:latin typeface="-webkit-standard"/>
              </a:rPr>
              <a:t>Foolish Counsel</a:t>
            </a:r>
            <a:endParaRPr lang="en-US" sz="28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988A1-A186-AA3D-3D52-205D08442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88" y="1778750"/>
            <a:ext cx="2834241" cy="4402595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2400" b="1" i="0" u="none" strike="noStrike" dirty="0">
                <a:solidFill>
                  <a:schemeClr val="accent5">
                    <a:lumMod val="50000"/>
                  </a:schemeClr>
                </a:solidFill>
                <a:effectLst/>
              </a:rPr>
              <a:t>Not just a political story — a spiritual warning.</a:t>
            </a:r>
            <a:endParaRPr lang="en-US" sz="2400" b="0" i="0" u="none" strike="noStrike" dirty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2"/>
                </a:solidFill>
                <a:effectLst/>
              </a:rPr>
              <a:t>About </a:t>
            </a:r>
            <a:r>
              <a:rPr lang="en-US" sz="2400" b="1" i="0" u="none" strike="noStrike" dirty="0">
                <a:solidFill>
                  <a:schemeClr val="tx2"/>
                </a:solidFill>
                <a:effectLst/>
              </a:rPr>
              <a:t>leadership, pride, and the voices we follow.</a:t>
            </a:r>
            <a:endParaRPr lang="en-US" sz="2400" b="0" i="0" u="none" strike="noStrike" dirty="0">
              <a:solidFill>
                <a:schemeClr val="tx2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2"/>
                </a:solidFill>
                <a:effectLst/>
              </a:rPr>
              <a:t>True leadership requires: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chemeClr val="tx2"/>
                </a:solidFill>
                <a:effectLst/>
              </a:rPr>
              <a:t>Humility</a:t>
            </a:r>
            <a:endParaRPr lang="en-US" b="0" i="0" u="none" strike="noStrike" dirty="0">
              <a:solidFill>
                <a:schemeClr val="tx2"/>
              </a:solidFill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chemeClr val="tx2"/>
                </a:solidFill>
                <a:effectLst/>
              </a:rPr>
              <a:t>Discernment</a:t>
            </a:r>
            <a:endParaRPr lang="en-US" b="0" i="0" u="none" strike="noStrike" dirty="0">
              <a:solidFill>
                <a:schemeClr val="tx2"/>
              </a:solidFill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chemeClr val="tx2"/>
                </a:solidFill>
                <a:effectLst/>
              </a:rPr>
              <a:t>Godly counsel</a:t>
            </a:r>
            <a:endParaRPr lang="en-US" b="0" i="0" u="none" strike="noStrike" dirty="0">
              <a:solidFill>
                <a:schemeClr val="tx2"/>
              </a:solidFill>
              <a:effectLst/>
            </a:endParaRPr>
          </a:p>
          <a:p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239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07" name="Picture 4106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6" y="729175"/>
            <a:ext cx="8324514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743F1-2228-E22E-7586-82F837862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63" y="905012"/>
            <a:ext cx="3475100" cy="1016386"/>
          </a:xfrm>
        </p:spPr>
        <p:txBody>
          <a:bodyPr anchor="b">
            <a:normAutofit/>
          </a:bodyPr>
          <a:lstStyle/>
          <a:p>
            <a:r>
              <a:rPr lang="en-US" sz="2800" b="1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-webkit-standard"/>
              </a:rPr>
              <a:t>Rejecting Godly Counsel Leads to Ruin</a:t>
            </a:r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D23F-F06B-E5A9-201B-09A152C55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63" y="2097236"/>
            <a:ext cx="3346417" cy="3855752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i="0" u="none" strike="noStrike" dirty="0">
                <a:effectLst/>
              </a:rPr>
              <a:t>Wisdom is available.</a:t>
            </a:r>
          </a:p>
          <a:p>
            <a:r>
              <a:rPr lang="en-US" sz="2000" b="0" i="1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1 Ki. 12:6-8; Prov. 11:14; Jas. 1:19; 1 Sam. 15; Exod. 18:17–24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0" i="0" u="none" strike="noStrike" dirty="0">
                <a:effectLst/>
              </a:rPr>
              <a:t>Leaders fail when isolated from accountability.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0" i="0" u="none" strike="noStrike" dirty="0">
                <a:effectLst/>
              </a:rPr>
              <a:t>Who speaks into your life—wise mentors or flattering peers?</a:t>
            </a:r>
          </a:p>
          <a:p>
            <a:endParaRPr lang="en-US" sz="1600" dirty="0"/>
          </a:p>
        </p:txBody>
      </p:sp>
      <p:pic>
        <p:nvPicPr>
          <p:cNvPr id="4098" name="Picture 2" descr="1 Kings 12:8. Seeking Godly Advice - Wellspring Christian Ministries">
            <a:extLst>
              <a:ext uri="{FF2B5EF4-FFF2-40B4-BE49-F238E27FC236}">
                <a16:creationId xmlns:a16="http://schemas.microsoft.com/office/drawing/2014/main" id="{E4C32ADD-A220-3E61-7A84-9123E7971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9363" y="1180237"/>
            <a:ext cx="4580374" cy="44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23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31" name="Picture 5130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5133" name="Rectangle 5132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5" name="Rectangle 5134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6" y="729175"/>
            <a:ext cx="8324514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C2EF7-8B82-1021-C9E8-DDB71DE0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05" y="905012"/>
            <a:ext cx="3161475" cy="1074259"/>
          </a:xfrm>
        </p:spPr>
        <p:txBody>
          <a:bodyPr anchor="b">
            <a:normAutofit fontScale="90000"/>
          </a:bodyPr>
          <a:lstStyle/>
          <a:p>
            <a:r>
              <a:rPr lang="en-US" sz="3600" b="1" i="0" u="none" strike="noStrike" dirty="0">
                <a:solidFill>
                  <a:srgbClr val="0070C0"/>
                </a:solidFill>
                <a:effectLst/>
                <a:latin typeface="-webkit-standard"/>
              </a:rPr>
              <a:t>Pride Divides, Humility Unites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45E4A-60CA-5C8A-7B4C-9685FA835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63" y="2060295"/>
            <a:ext cx="3346417" cy="3892694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Rehoboam</a:t>
            </a:r>
            <a:r>
              <a:rPr lang="en-US" sz="2400" b="0" i="0" u="none" strike="noStrike" dirty="0">
                <a:effectLst/>
              </a:rPr>
              <a:t> used power to dominate, not serve → Division.</a:t>
            </a:r>
          </a:p>
          <a:p>
            <a:r>
              <a:rPr lang="en-US" sz="2000" b="0" i="0" u="none" strike="noStrike" dirty="0">
                <a:solidFill>
                  <a:srgbClr val="0070C0"/>
                </a:solidFill>
                <a:effectLst/>
              </a:rPr>
              <a:t>1 Ki. 12:13-16; Prov. 16:18–19; Phil. 2:3–4; Isa. 14:12–15; Jn. 13:1–17; Phil. 2:5–8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Pride divides, humility unites.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0" i="0" u="none" strike="noStrike" dirty="0">
                <a:effectLst/>
              </a:rPr>
              <a:t>True followers of Christ pursue </a:t>
            </a:r>
            <a:r>
              <a:rPr lang="en-US" sz="2400" b="1" i="0" u="none" strike="noStrike" dirty="0">
                <a:effectLst/>
              </a:rPr>
              <a:t>peace, not pride</a:t>
            </a:r>
            <a:r>
              <a:rPr lang="en-US" sz="2400" b="0" i="0" u="none" strike="noStrike" dirty="0">
                <a:effectLst/>
              </a:rPr>
              <a:t>.</a:t>
            </a:r>
          </a:p>
          <a:p>
            <a:endParaRPr lang="en-US" sz="1600" dirty="0"/>
          </a:p>
        </p:txBody>
      </p:sp>
      <p:pic>
        <p:nvPicPr>
          <p:cNvPr id="5122" name="Picture 2" descr="Background Information to the Divided Kingdom – Mission Bible Class">
            <a:extLst>
              <a:ext uri="{FF2B5EF4-FFF2-40B4-BE49-F238E27FC236}">
                <a16:creationId xmlns:a16="http://schemas.microsoft.com/office/drawing/2014/main" id="{419B7B8B-4B3D-DD59-5C08-54236073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9363" y="1706980"/>
            <a:ext cx="4580374" cy="343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95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2F44A-8836-5504-408F-4E2266BC1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3752849"/>
            <a:ext cx="2632155" cy="2452687"/>
          </a:xfrm>
        </p:spPr>
        <p:txBody>
          <a:bodyPr anchor="ctr">
            <a:normAutofit/>
          </a:bodyPr>
          <a:lstStyle/>
          <a:p>
            <a:r>
              <a:rPr lang="en-US" sz="31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-webkit-standard"/>
              </a:rPr>
              <a:t>God Redeems Our Failures for His Purpose</a:t>
            </a:r>
            <a:endParaRPr lang="en-US" sz="3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 descr="Romans 8:28 - Bible verse (NKJV) - DailyVerses.net">
            <a:extLst>
              <a:ext uri="{FF2B5EF4-FFF2-40B4-BE49-F238E27FC236}">
                <a16:creationId xmlns:a16="http://schemas.microsoft.com/office/drawing/2014/main" id="{D207CFAA-9BD0-848D-36FF-E84609E51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3" b="12463"/>
          <a:stretch>
            <a:fillRect/>
          </a:stretch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7103-97DF-BE51-0D3A-FE6A70171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925" y="3728902"/>
            <a:ext cx="6215605" cy="3025853"/>
          </a:xfrm>
        </p:spPr>
        <p:txBody>
          <a:bodyPr anchor="ctr">
            <a:normAutofit/>
          </a:bodyPr>
          <a:lstStyle/>
          <a:p>
            <a:pPr>
              <a:buClr>
                <a:schemeClr val="tx2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b="0" i="0" u="none" strike="noStrike" dirty="0">
                <a:effectLst/>
              </a:rPr>
              <a:t>Even in Rehoboam’s failure, God’s plan stood firm.</a:t>
            </a:r>
          </a:p>
          <a:p>
            <a:pPr lvl="1">
              <a:buClr>
                <a:schemeClr val="tx2">
                  <a:lumMod val="50000"/>
                  <a:lumOff val="50000"/>
                </a:schemeClr>
              </a:buClr>
            </a:pPr>
            <a:r>
              <a:rPr lang="en-US" sz="2800" b="0" i="1" u="none" strike="noStrike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1 Ki. 12:15; Rom. 8:28; Gen. 50:20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b="0" i="0" u="none" strike="noStrike" dirty="0">
                <a:effectLst/>
              </a:rPr>
              <a:t>Leadership failure ≠ Final failure.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b="0" i="1" u="none" strike="noStrike" dirty="0">
                <a:effectLst/>
              </a:rPr>
              <a:t>The same hand that allowed the kingdom to split can rebuild your life.</a:t>
            </a:r>
            <a:endParaRPr lang="en-US" b="0" i="0" u="none" strike="noStrike" dirty="0">
              <a:effectLst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492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E28B29-B6BC-1350-A55B-61CE8FC19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B65C25E-BFF0-D0B3-A787-A898B801A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2DEC7F-5E5C-7C04-3113-EB49F2A9A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9" name="Picture 2058">
            <a:extLst>
              <a:ext uri="{FF2B5EF4-FFF2-40B4-BE49-F238E27FC236}">
                <a16:creationId xmlns:a16="http://schemas.microsoft.com/office/drawing/2014/main" id="{49C0B193-E4A4-B67E-69FF-DBFF7C6DF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62380"/>
          </a:xfrm>
          <a:prstGeom prst="rect">
            <a:avLst/>
          </a:prstGeom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32F741A2-1FDB-D006-4867-1B4ACEFDE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C1A44222-AF5E-C36D-BFC0-39C3D521B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6" y="729175"/>
            <a:ext cx="8324514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 w="22225">
                <a:solidFill>
                  <a:srgbClr val="E97132"/>
                </a:solidFill>
                <a:prstDash val="solid"/>
              </a:ln>
              <a:solidFill>
                <a:srgbClr val="E9713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91875-4971-C9DD-A914-53B84D03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63" y="737937"/>
            <a:ext cx="3346417" cy="685750"/>
          </a:xfrm>
        </p:spPr>
        <p:txBody>
          <a:bodyPr anchor="b">
            <a:normAutofit/>
          </a:bodyPr>
          <a:lstStyle/>
          <a:p>
            <a:r>
              <a:rPr lang="en-US" sz="3600" b="1" i="0" u="sng" strike="noStrike" dirty="0">
                <a:solidFill>
                  <a:srgbClr val="000000"/>
                </a:solidFill>
                <a:effectLst/>
                <a:latin typeface="-webkit-standard"/>
              </a:rPr>
              <a:t>Conclusion</a:t>
            </a:r>
            <a:endParaRPr lang="en-US" sz="36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A03A6-AB74-CF82-3834-1E8B2A025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63" y="1590123"/>
            <a:ext cx="3475099" cy="4529942"/>
          </a:xfrm>
        </p:spPr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en-US" sz="3800" b="1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Rehoboam’s tragedy:</a:t>
            </a:r>
            <a:endParaRPr lang="en-US" sz="3800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Not lack of wisdom, but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rejection of wisdom.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US" sz="3800" b="1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God calls us to:</a:t>
            </a:r>
            <a:endParaRPr lang="en-US" sz="3800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Seek counsel from Him.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Walk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humbly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in leadership </a:t>
            </a:r>
            <a:r>
              <a:rPr lang="en-US" dirty="0">
                <a:solidFill>
                  <a:srgbClr val="000000"/>
                </a:solidFill>
              </a:rPr>
              <a:t>&amp;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relationships.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Trust Him to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redeem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even our worst mistakes.</a:t>
            </a:r>
          </a:p>
          <a:p>
            <a:pPr marL="0" indent="0" algn="l">
              <a:buNone/>
            </a:pPr>
            <a:r>
              <a:rPr lang="en-US" sz="3800" b="1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Ask yourself this week:</a:t>
            </a:r>
            <a:endParaRPr lang="en-US" sz="3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Whose counsel am I following?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Am I walking in humility—or pride?</a:t>
            </a:r>
          </a:p>
          <a:p>
            <a:pPr>
              <a:buClr>
                <a:schemeClr val="tx2">
                  <a:lumMod val="50000"/>
                  <a:lumOff val="50000"/>
                </a:schemeClr>
              </a:buClr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Am I allowing God to redeem my failures for His glory?</a:t>
            </a:r>
          </a:p>
          <a:p>
            <a:endParaRPr lang="en-US" sz="1200" dirty="0"/>
          </a:p>
        </p:txBody>
      </p:sp>
      <p:pic>
        <p:nvPicPr>
          <p:cNvPr id="5" name="Picture 2" descr="Rehoboam Accepting Advice of Young Men Print (19th century). Art Prints,  Posters &amp; Puzzles from Fine Art Finder">
            <a:extLst>
              <a:ext uri="{FF2B5EF4-FFF2-40B4-BE49-F238E27FC236}">
                <a16:creationId xmlns:a16="http://schemas.microsoft.com/office/drawing/2014/main" id="{FD3075DF-3DFD-D395-301C-CA86BB6B6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6" r="-3" b="9212"/>
          <a:stretch>
            <a:fillRect/>
          </a:stretch>
        </p:blipFill>
        <p:spPr bwMode="auto">
          <a:xfrm>
            <a:off x="4019363" y="895610"/>
            <a:ext cx="4580374" cy="50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07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327</Words>
  <Application>Microsoft Macintosh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-webkit-standard</vt:lpstr>
      <vt:lpstr>Aptos</vt:lpstr>
      <vt:lpstr>Aptos Display</vt:lpstr>
      <vt:lpstr>Arial</vt:lpstr>
      <vt:lpstr>Courier New</vt:lpstr>
      <vt:lpstr>Times New Roman</vt:lpstr>
      <vt:lpstr>Office Theme</vt:lpstr>
      <vt:lpstr>The High Cost of Foolish Counsel </vt:lpstr>
      <vt:lpstr>Introduction</vt:lpstr>
      <vt:lpstr>The High Cost of Foolish Counsel</vt:lpstr>
      <vt:lpstr>Rejecting Godly Counsel Leads to Ruin</vt:lpstr>
      <vt:lpstr>Pride Divides, Humility Unites</vt:lpstr>
      <vt:lpstr>God Redeems Our Failures for His Purpose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9</cp:revision>
  <dcterms:created xsi:type="dcterms:W3CDTF">2025-10-24T20:15:25Z</dcterms:created>
  <dcterms:modified xsi:type="dcterms:W3CDTF">2025-10-26T20:53:25Z</dcterms:modified>
</cp:coreProperties>
</file>