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73"/>
  </p:normalViewPr>
  <p:slideViewPr>
    <p:cSldViewPr snapToGrid="0">
      <p:cViewPr varScale="1">
        <p:scale>
          <a:sx n="115" d="100"/>
          <a:sy n="115" d="100"/>
        </p:scale>
        <p:origin x="1800" y="2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E643B-1F1A-664B-86A2-D14D9E25D4A6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6E68-B31E-854F-A262-E71FA60E3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3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E643B-1F1A-664B-86A2-D14D9E25D4A6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6E68-B31E-854F-A262-E71FA60E3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6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E643B-1F1A-664B-86A2-D14D9E25D4A6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6E68-B31E-854F-A262-E71FA60E3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14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E643B-1F1A-664B-86A2-D14D9E25D4A6}" type="datetimeFigureOut">
              <a:rPr lang="en-US" smtClean="0"/>
              <a:t>1/9/25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6E68-B31E-854F-A262-E71FA60E3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95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E643B-1F1A-664B-86A2-D14D9E25D4A6}" type="datetimeFigureOut">
              <a:rPr lang="en-US" smtClean="0"/>
              <a:t>1/9/25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6E68-B31E-854F-A262-E71FA60E3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56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E643B-1F1A-664B-86A2-D14D9E25D4A6}" type="datetimeFigureOut">
              <a:rPr lang="en-US" smtClean="0"/>
              <a:t>1/9/25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6E68-B31E-854F-A262-E71FA60E3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5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E643B-1F1A-664B-86A2-D14D9E25D4A6}" type="datetimeFigureOut">
              <a:rPr lang="en-US" smtClean="0"/>
              <a:t>1/9/25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6E68-B31E-854F-A262-E71FA60E3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89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E643B-1F1A-664B-86A2-D14D9E25D4A6}" type="datetimeFigureOut">
              <a:rPr lang="en-US" smtClean="0"/>
              <a:t>1/9/25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6E68-B31E-854F-A262-E71FA60E3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52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E643B-1F1A-664B-86A2-D14D9E25D4A6}" type="datetimeFigureOut">
              <a:rPr lang="en-US" smtClean="0"/>
              <a:t>1/9/25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6E68-B31E-854F-A262-E71FA60E3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94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E643B-1F1A-664B-86A2-D14D9E25D4A6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6E68-B31E-854F-A262-E71FA60E3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70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E643B-1F1A-664B-86A2-D14D9E25D4A6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6E68-B31E-854F-A262-E71FA60E3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7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E643B-1F1A-664B-86A2-D14D9E25D4A6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36E68-B31E-854F-A262-E71FA60E3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746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pa.org/topics/lgbtq/transgender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ictionary.com/browse/gender-binary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ictionary.com/browse/gender-binary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 guide to how gender-neutral language is developing around the world - The  Washington Post">
            <a:extLst>
              <a:ext uri="{FF2B5EF4-FFF2-40B4-BE49-F238E27FC236}">
                <a16:creationId xmlns:a16="http://schemas.microsoft.com/office/drawing/2014/main" id="{2615F428-1635-2667-2E05-2EB159B351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5" r="5804" b="-2"/>
          <a:stretch/>
        </p:blipFill>
        <p:spPr bwMode="auto">
          <a:xfrm>
            <a:off x="20" y="-22"/>
            <a:ext cx="9143977" cy="685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684783" y="1682484"/>
            <a:ext cx="6858003" cy="3493010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E0AADD-B0D6-3924-97AA-EAD390F163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448" y="5281569"/>
            <a:ext cx="4426408" cy="964995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Transgenderism: </a:t>
            </a:r>
            <a:b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What Does God Say?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797890" y="2511887"/>
            <a:ext cx="6858003" cy="1834218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43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A guide to how gender-neutral language is developing around the world - The  Washington Post">
            <a:extLst>
              <a:ext uri="{FF2B5EF4-FFF2-40B4-BE49-F238E27FC236}">
                <a16:creationId xmlns:a16="http://schemas.microsoft.com/office/drawing/2014/main" id="{A401DE36-F156-4687-A010-ADFAACB266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1" r="15011" b="-1"/>
          <a:stretch/>
        </p:blipFill>
        <p:spPr bwMode="auto">
          <a:xfrm>
            <a:off x="20" y="10"/>
            <a:ext cx="72522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B4EC9-CBC3-D349-CCE2-0E5BA9EE4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8707" y="365125"/>
            <a:ext cx="3493006" cy="890798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Transgenderism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867D9-3B9B-D208-0222-BE2129972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8706" y="1366092"/>
            <a:ext cx="3493006" cy="5126783"/>
          </a:xfrm>
        </p:spPr>
        <p:txBody>
          <a:bodyPr>
            <a:normAutofit/>
          </a:bodyPr>
          <a:lstStyle/>
          <a:p>
            <a:pPr>
              <a:buClr>
                <a:srgbClr val="7030A0"/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latin typeface="Cavolini" panose="03000502040302020204" pitchFamily="66" charset="0"/>
                <a:cs typeface="Cavolini" panose="03000502040302020204" pitchFamily="66" charset="0"/>
              </a:rPr>
              <a:t>Gender expressions continue changing… </a:t>
            </a:r>
          </a:p>
          <a:p>
            <a:pPr>
              <a:buClr>
                <a:srgbClr val="7030A0"/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latin typeface="Cavolini" panose="03000502040302020204" pitchFamily="66" charset="0"/>
                <a:cs typeface="Cavolini" panose="03000502040302020204" pitchFamily="66" charset="0"/>
              </a:rPr>
              <a:t>Causing concern in how to respond. </a:t>
            </a:r>
          </a:p>
          <a:p>
            <a:pPr>
              <a:buClr>
                <a:srgbClr val="7030A0"/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latin typeface="Cavolini" panose="03000502040302020204" pitchFamily="66" charset="0"/>
                <a:cs typeface="Cavolini" panose="03000502040302020204" pitchFamily="66" charset="0"/>
              </a:rPr>
              <a:t>Much information is available in making arguments to accept… </a:t>
            </a:r>
          </a:p>
          <a:p>
            <a:pPr>
              <a:buClr>
                <a:srgbClr val="7030A0"/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latin typeface="Cavolini" panose="03000502040302020204" pitchFamily="66" charset="0"/>
                <a:cs typeface="Cavolini" panose="03000502040302020204" pitchFamily="66" charset="0"/>
              </a:rPr>
              <a:t>Does God’s word provide guidance in this matter?  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4800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5169D-FD03-D4BE-B555-8157EBAF0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1883"/>
            <a:ext cx="78867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Transgender &amp; Gender Identity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42AE2-0F0D-BDA6-59A6-F0CE85A3B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18632"/>
            <a:ext cx="8096709" cy="457951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dirty="0">
                <a:highlight>
                  <a:srgbClr val="FFFF00"/>
                </a:highlight>
                <a:latin typeface="Garamond" panose="02020404030301010803" pitchFamily="18" charset="0"/>
                <a:cs typeface="Cavolini" panose="03000502040302020204" pitchFamily="66" charset="0"/>
              </a:rPr>
              <a:t>Transgender is an umbrella term </a:t>
            </a:r>
            <a:r>
              <a:rPr lang="en-US" sz="2200" b="1" dirty="0">
                <a:latin typeface="Garamond" panose="02020404030301010803" pitchFamily="18" charset="0"/>
                <a:cs typeface="Cavolini" panose="03000502040302020204" pitchFamily="66" charset="0"/>
              </a:rPr>
              <a:t>for persons whose gender identity, gender expression or behavior does not conform to that typically associated with the sex to which they were assigned at birth. </a:t>
            </a:r>
            <a:r>
              <a:rPr lang="en-US" sz="2200" b="1" dirty="0">
                <a:highlight>
                  <a:srgbClr val="FFFF00"/>
                </a:highlight>
                <a:latin typeface="Garamond" panose="02020404030301010803" pitchFamily="18" charset="0"/>
                <a:cs typeface="Cavolini" panose="03000502040302020204" pitchFamily="66" charset="0"/>
              </a:rPr>
              <a:t>Gender identity </a:t>
            </a:r>
            <a:r>
              <a:rPr lang="en-US" sz="2200" b="1" dirty="0">
                <a:latin typeface="Garamond" panose="02020404030301010803" pitchFamily="18" charset="0"/>
                <a:cs typeface="Cavolini" panose="03000502040302020204" pitchFamily="66" charset="0"/>
              </a:rPr>
              <a:t>refers to a person’s internal sense of being male, female or something else; gender expression refers to the way a person communicates gender identity to others through behavior, clothing, hairstyles, voice or body characteristics. “Trans” is sometimes used as shorthand for “transgender.” While transgender is generally a good term to use, not everyone whose appearance or behavior is gender-nonconforming will identify as a transgender person. </a:t>
            </a:r>
            <a:r>
              <a:rPr lang="en-US" sz="2200" b="1" dirty="0">
                <a:highlight>
                  <a:srgbClr val="FFFF00"/>
                </a:highlight>
                <a:latin typeface="Garamond" panose="02020404030301010803" pitchFamily="18" charset="0"/>
                <a:cs typeface="Cavolini" panose="03000502040302020204" pitchFamily="66" charset="0"/>
              </a:rPr>
              <a:t>The ways that transgender people are talked about in popular culture, academia and science are constantly changing</a:t>
            </a:r>
            <a:r>
              <a:rPr lang="en-US" sz="2200" b="1" dirty="0">
                <a:latin typeface="Garamond" panose="02020404030301010803" pitchFamily="18" charset="0"/>
                <a:cs typeface="Cavolini" panose="03000502040302020204" pitchFamily="66" charset="0"/>
              </a:rPr>
              <a:t>, particularly as individuals’ awareness, knowledge and openness about transgender people and their experiences grow. </a:t>
            </a:r>
            <a:r>
              <a:rPr lang="en-US" sz="2200" b="1" u="sng" dirty="0">
                <a:latin typeface="Garamond" panose="02020404030301010803" pitchFamily="18" charset="0"/>
                <a:cs typeface="Cavolini" panose="03000502040302020204" pitchFamily="66" charset="0"/>
                <a:hlinkClick r:id="rId2"/>
              </a:rPr>
              <a:t>https://www.apa.org/topics/lgbtq/transgender</a:t>
            </a:r>
            <a:r>
              <a:rPr lang="en-US" sz="2200" b="1" dirty="0">
                <a:latin typeface="Garamond" panose="02020404030301010803" pitchFamily="18" charset="0"/>
                <a:cs typeface="Cavolini" panose="0300050204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939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77893-8063-B540-0BAA-648DA8ECDAD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latin typeface="Garamond" panose="02020404030301010803" pitchFamily="18" charset="0"/>
              </a:rPr>
              <a:t>Gender Binary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60804-A3B0-1DDB-6A44-6694AB9CC80A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3200" b="1" dirty="0">
                <a:latin typeface="Garamond" panose="02020404030301010803" pitchFamily="18" charset="0"/>
              </a:rPr>
              <a:t>Definition: (1) a classification system consisting of two genders, male and female. (2) </a:t>
            </a:r>
            <a:r>
              <a:rPr lang="en-US" sz="3200" b="1" dirty="0">
                <a:highlight>
                  <a:srgbClr val="FFFF00"/>
                </a:highlight>
                <a:latin typeface="Garamond" panose="02020404030301010803" pitchFamily="18" charset="0"/>
              </a:rPr>
              <a:t>a concept or belief</a:t>
            </a:r>
            <a:r>
              <a:rPr lang="en-US" sz="3200" b="1" dirty="0">
                <a:latin typeface="Garamond" panose="02020404030301010803" pitchFamily="18" charset="0"/>
              </a:rPr>
              <a:t> that there are only two genders and that one's sex or gender assigned at birth will align with </a:t>
            </a:r>
            <a:r>
              <a:rPr lang="en-US" sz="3200" b="1" dirty="0">
                <a:highlight>
                  <a:srgbClr val="FFFF00"/>
                </a:highlight>
                <a:latin typeface="Garamond" panose="02020404030301010803" pitchFamily="18" charset="0"/>
              </a:rPr>
              <a:t>traditional social constructs</a:t>
            </a:r>
            <a:r>
              <a:rPr lang="en-US" sz="3200" b="1" dirty="0">
                <a:latin typeface="Garamond" panose="02020404030301010803" pitchFamily="18" charset="0"/>
              </a:rPr>
              <a:t> of masculine and feminine identity, expression, and sexuality. </a:t>
            </a:r>
            <a:r>
              <a:rPr lang="en-US" sz="3200" b="1" u="sng" dirty="0">
                <a:latin typeface="Garamond" panose="02020404030301010803" pitchFamily="18" charset="0"/>
                <a:hlinkClick r:id="rId2"/>
              </a:rPr>
              <a:t>https://www.dictionary.com/browse/gender-binary</a:t>
            </a:r>
            <a:endParaRPr lang="en-US" sz="3200" b="1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607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6975D0-29E8-11C0-6742-AFA68107B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458" y="639520"/>
            <a:ext cx="2571750" cy="1719072"/>
          </a:xfrm>
        </p:spPr>
        <p:txBody>
          <a:bodyPr anchor="b">
            <a:normAutofit/>
          </a:bodyPr>
          <a:lstStyle/>
          <a:p>
            <a:pPr algn="r"/>
            <a:r>
              <a:rPr lang="en-US" sz="4700" b="1" dirty="0">
                <a:solidFill>
                  <a:srgbClr val="00B0F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Gender Binary</a:t>
            </a:r>
          </a:p>
        </p:txBody>
      </p:sp>
      <p:sp>
        <p:nvSpPr>
          <p:cNvPr id="1046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573756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23008 w 2441321"/>
              <a:gd name="connsiteY2" fmla="*/ 0 h 18288"/>
              <a:gd name="connsiteX3" fmla="*/ 1782164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79817 w 2441321"/>
              <a:gd name="connsiteY6" fmla="*/ 18288 h 18288"/>
              <a:gd name="connsiteX7" fmla="*/ 1318313 w 2441321"/>
              <a:gd name="connsiteY7" fmla="*/ 18288 h 18288"/>
              <a:gd name="connsiteX8" fmla="*/ 659157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80302" y="-6619"/>
                  <a:pt x="363201" y="4913"/>
                  <a:pt x="585917" y="0"/>
                </a:cubicBezTo>
                <a:cubicBezTo>
                  <a:pt x="832357" y="-10107"/>
                  <a:pt x="996738" y="-34312"/>
                  <a:pt x="1196247" y="0"/>
                </a:cubicBezTo>
                <a:cubicBezTo>
                  <a:pt x="1357180" y="16623"/>
                  <a:pt x="1575042" y="-11041"/>
                  <a:pt x="1806578" y="0"/>
                </a:cubicBezTo>
                <a:cubicBezTo>
                  <a:pt x="2016334" y="246"/>
                  <a:pt x="2239353" y="-8732"/>
                  <a:pt x="2441321" y="0"/>
                </a:cubicBezTo>
                <a:cubicBezTo>
                  <a:pt x="2441188" y="8366"/>
                  <a:pt x="2440365" y="10017"/>
                  <a:pt x="2441321" y="18288"/>
                </a:cubicBezTo>
                <a:cubicBezTo>
                  <a:pt x="2159375" y="49009"/>
                  <a:pt x="2054495" y="45666"/>
                  <a:pt x="1830991" y="18288"/>
                </a:cubicBezTo>
                <a:cubicBezTo>
                  <a:pt x="1615846" y="7509"/>
                  <a:pt x="1521674" y="-5422"/>
                  <a:pt x="1269487" y="18288"/>
                </a:cubicBezTo>
                <a:cubicBezTo>
                  <a:pt x="1019660" y="53960"/>
                  <a:pt x="886911" y="42351"/>
                  <a:pt x="707983" y="18288"/>
                </a:cubicBezTo>
                <a:cubicBezTo>
                  <a:pt x="523434" y="27321"/>
                  <a:pt x="307885" y="34316"/>
                  <a:pt x="0" y="18288"/>
                </a:cubicBezTo>
                <a:cubicBezTo>
                  <a:pt x="-595" y="11182"/>
                  <a:pt x="-5" y="630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12126" y="-10265"/>
                  <a:pt x="442910" y="-11728"/>
                  <a:pt x="585917" y="0"/>
                </a:cubicBezTo>
                <a:cubicBezTo>
                  <a:pt x="724579" y="21751"/>
                  <a:pt x="879365" y="-33198"/>
                  <a:pt x="1123008" y="0"/>
                </a:cubicBezTo>
                <a:cubicBezTo>
                  <a:pt x="1377247" y="11220"/>
                  <a:pt x="1597861" y="-34280"/>
                  <a:pt x="1782164" y="0"/>
                </a:cubicBezTo>
                <a:cubicBezTo>
                  <a:pt x="1975975" y="-3055"/>
                  <a:pt x="2116392" y="-15531"/>
                  <a:pt x="2441321" y="0"/>
                </a:cubicBezTo>
                <a:cubicBezTo>
                  <a:pt x="2441666" y="6144"/>
                  <a:pt x="2441358" y="10525"/>
                  <a:pt x="2441321" y="18288"/>
                </a:cubicBezTo>
                <a:cubicBezTo>
                  <a:pt x="2180658" y="18322"/>
                  <a:pt x="2084222" y="5934"/>
                  <a:pt x="1879817" y="18288"/>
                </a:cubicBezTo>
                <a:cubicBezTo>
                  <a:pt x="1668182" y="16222"/>
                  <a:pt x="1551159" y="-6477"/>
                  <a:pt x="1318313" y="18288"/>
                </a:cubicBezTo>
                <a:cubicBezTo>
                  <a:pt x="1059871" y="56395"/>
                  <a:pt x="901959" y="23831"/>
                  <a:pt x="659157" y="18288"/>
                </a:cubicBezTo>
                <a:cubicBezTo>
                  <a:pt x="444692" y="28483"/>
                  <a:pt x="245032" y="39882"/>
                  <a:pt x="0" y="18288"/>
                </a:cubicBezTo>
                <a:cubicBezTo>
                  <a:pt x="-11" y="10485"/>
                  <a:pt x="-221" y="3288"/>
                  <a:pt x="0" y="0"/>
                </a:cubicBezTo>
                <a:close/>
              </a:path>
              <a:path w="2441321" h="18288" fill="none" stroke="0" extrusionOk="0">
                <a:moveTo>
                  <a:pt x="0" y="0"/>
                </a:moveTo>
                <a:cubicBezTo>
                  <a:pt x="265389" y="-22361"/>
                  <a:pt x="344845" y="-65"/>
                  <a:pt x="585917" y="0"/>
                </a:cubicBezTo>
                <a:cubicBezTo>
                  <a:pt x="858472" y="13102"/>
                  <a:pt x="949265" y="-8078"/>
                  <a:pt x="1196247" y="0"/>
                </a:cubicBezTo>
                <a:cubicBezTo>
                  <a:pt x="1379248" y="30707"/>
                  <a:pt x="1585336" y="24963"/>
                  <a:pt x="1806578" y="0"/>
                </a:cubicBezTo>
                <a:cubicBezTo>
                  <a:pt x="1986731" y="-19207"/>
                  <a:pt x="2264933" y="16601"/>
                  <a:pt x="2441321" y="0"/>
                </a:cubicBezTo>
                <a:cubicBezTo>
                  <a:pt x="2441440" y="8687"/>
                  <a:pt x="2440452" y="9944"/>
                  <a:pt x="2441321" y="18288"/>
                </a:cubicBezTo>
                <a:cubicBezTo>
                  <a:pt x="2149099" y="27348"/>
                  <a:pt x="2027305" y="56470"/>
                  <a:pt x="1830991" y="18288"/>
                </a:cubicBezTo>
                <a:cubicBezTo>
                  <a:pt x="1614571" y="-18764"/>
                  <a:pt x="1500998" y="10727"/>
                  <a:pt x="1269487" y="18288"/>
                </a:cubicBezTo>
                <a:cubicBezTo>
                  <a:pt x="1042399" y="37834"/>
                  <a:pt x="927922" y="45822"/>
                  <a:pt x="707983" y="18288"/>
                </a:cubicBezTo>
                <a:cubicBezTo>
                  <a:pt x="502575" y="-5380"/>
                  <a:pt x="350393" y="34499"/>
                  <a:pt x="0" y="18288"/>
                </a:cubicBezTo>
                <a:cubicBezTo>
                  <a:pt x="-394" y="12154"/>
                  <a:pt x="907" y="668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441321"/>
                      <a:gd name="connsiteY0" fmla="*/ 0 h 18288"/>
                      <a:gd name="connsiteX1" fmla="*/ 585917 w 2441321"/>
                      <a:gd name="connsiteY1" fmla="*/ 0 h 18288"/>
                      <a:gd name="connsiteX2" fmla="*/ 1196247 w 2441321"/>
                      <a:gd name="connsiteY2" fmla="*/ 0 h 18288"/>
                      <a:gd name="connsiteX3" fmla="*/ 1806578 w 2441321"/>
                      <a:gd name="connsiteY3" fmla="*/ 0 h 18288"/>
                      <a:gd name="connsiteX4" fmla="*/ 2441321 w 2441321"/>
                      <a:gd name="connsiteY4" fmla="*/ 0 h 18288"/>
                      <a:gd name="connsiteX5" fmla="*/ 2441321 w 2441321"/>
                      <a:gd name="connsiteY5" fmla="*/ 18288 h 18288"/>
                      <a:gd name="connsiteX6" fmla="*/ 1830991 w 2441321"/>
                      <a:gd name="connsiteY6" fmla="*/ 18288 h 18288"/>
                      <a:gd name="connsiteX7" fmla="*/ 1269487 w 2441321"/>
                      <a:gd name="connsiteY7" fmla="*/ 18288 h 18288"/>
                      <a:gd name="connsiteX8" fmla="*/ 707983 w 2441321"/>
                      <a:gd name="connsiteY8" fmla="*/ 18288 h 18288"/>
                      <a:gd name="connsiteX9" fmla="*/ 0 w 2441321"/>
                      <a:gd name="connsiteY9" fmla="*/ 18288 h 18288"/>
                      <a:gd name="connsiteX10" fmla="*/ 0 w 2441321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441321" h="18288" fill="none" extrusionOk="0">
                        <a:moveTo>
                          <a:pt x="0" y="0"/>
                        </a:moveTo>
                        <a:cubicBezTo>
                          <a:pt x="273217" y="-17533"/>
                          <a:pt x="355785" y="-4171"/>
                          <a:pt x="585917" y="0"/>
                        </a:cubicBezTo>
                        <a:cubicBezTo>
                          <a:pt x="816049" y="4171"/>
                          <a:pt x="991446" y="-9419"/>
                          <a:pt x="1196247" y="0"/>
                        </a:cubicBezTo>
                        <a:cubicBezTo>
                          <a:pt x="1401048" y="9419"/>
                          <a:pt x="1589984" y="-731"/>
                          <a:pt x="1806578" y="0"/>
                        </a:cubicBezTo>
                        <a:cubicBezTo>
                          <a:pt x="2023172" y="731"/>
                          <a:pt x="2247754" y="8393"/>
                          <a:pt x="2441321" y="0"/>
                        </a:cubicBezTo>
                        <a:cubicBezTo>
                          <a:pt x="2441167" y="8655"/>
                          <a:pt x="2440437" y="9975"/>
                          <a:pt x="2441321" y="18288"/>
                        </a:cubicBezTo>
                        <a:cubicBezTo>
                          <a:pt x="2169723" y="30506"/>
                          <a:pt x="2045712" y="39140"/>
                          <a:pt x="1830991" y="18288"/>
                        </a:cubicBezTo>
                        <a:cubicBezTo>
                          <a:pt x="1616270" y="-2564"/>
                          <a:pt x="1505876" y="3949"/>
                          <a:pt x="1269487" y="18288"/>
                        </a:cubicBezTo>
                        <a:cubicBezTo>
                          <a:pt x="1033098" y="32627"/>
                          <a:pt x="908661" y="41191"/>
                          <a:pt x="707983" y="18288"/>
                        </a:cubicBezTo>
                        <a:cubicBezTo>
                          <a:pt x="507305" y="-4615"/>
                          <a:pt x="333592" y="20759"/>
                          <a:pt x="0" y="18288"/>
                        </a:cubicBezTo>
                        <a:cubicBezTo>
                          <a:pt x="-688" y="11716"/>
                          <a:pt x="875" y="6357"/>
                          <a:pt x="0" y="0"/>
                        </a:cubicBezTo>
                        <a:close/>
                      </a:path>
                      <a:path w="2441321" h="18288" stroke="0" extrusionOk="0">
                        <a:moveTo>
                          <a:pt x="0" y="0"/>
                        </a:moveTo>
                        <a:cubicBezTo>
                          <a:pt x="207071" y="-14617"/>
                          <a:pt x="444194" y="-15606"/>
                          <a:pt x="585917" y="0"/>
                        </a:cubicBezTo>
                        <a:cubicBezTo>
                          <a:pt x="727640" y="15606"/>
                          <a:pt x="904326" y="-79"/>
                          <a:pt x="1123008" y="0"/>
                        </a:cubicBezTo>
                        <a:cubicBezTo>
                          <a:pt x="1341690" y="79"/>
                          <a:pt x="1600014" y="10401"/>
                          <a:pt x="1782164" y="0"/>
                        </a:cubicBezTo>
                        <a:cubicBezTo>
                          <a:pt x="1964314" y="-10401"/>
                          <a:pt x="2143537" y="-21488"/>
                          <a:pt x="2441321" y="0"/>
                        </a:cubicBezTo>
                        <a:cubicBezTo>
                          <a:pt x="2441735" y="5928"/>
                          <a:pt x="2441551" y="11133"/>
                          <a:pt x="2441321" y="18288"/>
                        </a:cubicBezTo>
                        <a:cubicBezTo>
                          <a:pt x="2166745" y="28773"/>
                          <a:pt x="2078726" y="15476"/>
                          <a:pt x="1879817" y="18288"/>
                        </a:cubicBezTo>
                        <a:cubicBezTo>
                          <a:pt x="1680908" y="21100"/>
                          <a:pt x="1548770" y="-4127"/>
                          <a:pt x="1318313" y="18288"/>
                        </a:cubicBezTo>
                        <a:cubicBezTo>
                          <a:pt x="1087856" y="40703"/>
                          <a:pt x="894613" y="3927"/>
                          <a:pt x="659157" y="18288"/>
                        </a:cubicBezTo>
                        <a:cubicBezTo>
                          <a:pt x="423701" y="32649"/>
                          <a:pt x="246611" y="33975"/>
                          <a:pt x="0" y="18288"/>
                        </a:cubicBezTo>
                        <a:cubicBezTo>
                          <a:pt x="-348" y="10388"/>
                          <a:pt x="-12" y="396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08E8F-9499-159E-5A48-E737FAC22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556" y="2807208"/>
            <a:ext cx="4538950" cy="3733286"/>
          </a:xfrm>
        </p:spPr>
        <p:txBody>
          <a:bodyPr anchor="t">
            <a:noAutofit/>
          </a:bodyPr>
          <a:lstStyle/>
          <a:p>
            <a:pPr>
              <a:buClr>
                <a:srgbClr val="FF40FF"/>
              </a:buClr>
              <a:buFont typeface="Courier New" panose="02070309020205020404" pitchFamily="49" charset="0"/>
              <a:buChar char="o"/>
            </a:pPr>
            <a:r>
              <a:rPr lang="en-US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Scripture operates with the binary categories of men &amp; women  (Matt. 19:4-5, 11-12) </a:t>
            </a:r>
          </a:p>
          <a:p>
            <a:pPr>
              <a:buClr>
                <a:srgbClr val="FF40FF"/>
              </a:buClr>
              <a:buFont typeface="Courier New" panose="02070309020205020404" pitchFamily="49" charset="0"/>
              <a:buChar char="o"/>
            </a:pPr>
            <a:r>
              <a:rPr lang="en-US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When God created humans, He created them male &amp; female (Gen. 1:27; 2:18-22; Cf. 1 Tim. 2:8-15)</a:t>
            </a:r>
          </a:p>
          <a:p>
            <a:pPr>
              <a:buClr>
                <a:srgbClr val="FF40FF"/>
              </a:buClr>
              <a:buFont typeface="Courier New" panose="02070309020205020404" pitchFamily="49" charset="0"/>
              <a:buChar char="o"/>
            </a:pPr>
            <a:r>
              <a:rPr lang="en-US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When male &amp; female engage in sexual relations, the two become one flesh (Gen. 1:28; 2:23-24)</a:t>
            </a:r>
          </a:p>
          <a:p>
            <a:pPr>
              <a:buClr>
                <a:srgbClr val="FF40FF"/>
              </a:buClr>
              <a:buFont typeface="Courier New" panose="02070309020205020404" pitchFamily="49" charset="0"/>
              <a:buChar char="o"/>
            </a:pPr>
            <a:r>
              <a:rPr lang="en-US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Birth defects are a reality to grapple with in a broken world (Gen. 3:17-18)</a:t>
            </a:r>
          </a:p>
        </p:txBody>
      </p:sp>
      <p:pic>
        <p:nvPicPr>
          <p:cNvPr id="1026" name="Picture 2" descr="Men vs Women: Why do guys tend to lose more on the Banting Diet? - The  Noakes Foundation">
            <a:extLst>
              <a:ext uri="{FF2B5EF4-FFF2-40B4-BE49-F238E27FC236}">
                <a16:creationId xmlns:a16="http://schemas.microsoft.com/office/drawing/2014/main" id="{DDDBB914-B4F6-3B00-898B-6F8EDB216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1648776"/>
            <a:ext cx="4321536" cy="302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038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77893-8063-B540-0BAA-648DA8ECDAD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latin typeface="Garamond" panose="02020404030301010803" pitchFamily="18" charset="0"/>
              </a:rPr>
              <a:t>Gender Identity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60804-A3B0-1DDB-6A44-6694AB9CC80A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b="1" dirty="0">
                <a:latin typeface="Garamond" panose="02020404030301010803" pitchFamily="18" charset="0"/>
              </a:rPr>
              <a:t>Gender identity </a:t>
            </a:r>
            <a:r>
              <a:rPr lang="en-US" sz="3200" b="1" dirty="0">
                <a:highlight>
                  <a:srgbClr val="FFFF00"/>
                </a:highlight>
                <a:latin typeface="Garamond" panose="02020404030301010803" pitchFamily="18" charset="0"/>
              </a:rPr>
              <a:t>refers to a person’s internal sense of being male, female or something else; gender expression refers to the way a person communicates gender identity to others through behavior, clothing, hairstyles, voice or body characteristics</a:t>
            </a:r>
            <a:r>
              <a:rPr lang="en-US" sz="3200" b="1" dirty="0">
                <a:latin typeface="Garamond" panose="02020404030301010803" pitchFamily="18" charset="0"/>
              </a:rPr>
              <a:t>. “Trans” is sometimes used as shorthand for “transgender.” While transgender is generally a good term to use, not everyone whose appearance or behavior is gender-nonconforming will identify as a transgender person. </a:t>
            </a:r>
            <a:r>
              <a:rPr lang="en-US" sz="3200" b="1" u="sng" dirty="0">
                <a:latin typeface="Garamond" panose="02020404030301010803" pitchFamily="18" charset="0"/>
                <a:hlinkClick r:id="rId2"/>
              </a:rPr>
              <a:t>https://www.dictionary.com/browse/gender-binary</a:t>
            </a:r>
            <a:endParaRPr lang="en-US" sz="3200" b="1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16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On Gender and the Bible: A Summary (Part 12) - Renew">
            <a:extLst>
              <a:ext uri="{FF2B5EF4-FFF2-40B4-BE49-F238E27FC236}">
                <a16:creationId xmlns:a16="http://schemas.microsoft.com/office/drawing/2014/main" id="{8BF9FDEE-BC8B-9C75-478B-16466CBBC7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3" r="-1" b="-1"/>
          <a:stretch/>
        </p:blipFill>
        <p:spPr bwMode="auto">
          <a:xfrm>
            <a:off x="20" y="10"/>
            <a:ext cx="72522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03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4F180C-18CC-EDA7-627F-3A17F7C69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400" y="237647"/>
            <a:ext cx="3470313" cy="92384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FF7E79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Gender Identity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9A5BC-50B1-361F-50A3-1378DD26B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3182" y="1277957"/>
            <a:ext cx="3800818" cy="5580033"/>
          </a:xfrm>
        </p:spPr>
        <p:txBody>
          <a:bodyPr>
            <a:normAutofit lnSpcReduction="10000"/>
          </a:bodyPr>
          <a:lstStyle/>
          <a:p>
            <a:pPr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en-US" sz="1700" b="1" dirty="0">
                <a:latin typeface="Cavolini" panose="03000502040302020204" pitchFamily="66" charset="0"/>
                <a:cs typeface="Cavolini" panose="03000502040302020204" pitchFamily="66" charset="0"/>
              </a:rPr>
              <a:t>Following Christ means to deny ourselves (Matt. 16:24-25)</a:t>
            </a:r>
          </a:p>
          <a:p>
            <a:pPr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en-US" sz="1700" b="1" dirty="0">
                <a:latin typeface="Cavolini" panose="03000502040302020204" pitchFamily="66" charset="0"/>
                <a:cs typeface="Cavolini" panose="03000502040302020204" pitchFamily="66" charset="0"/>
              </a:rPr>
              <a:t>We are not be conformed to this world but transformed by the renewing of our minds (Rom. 12:2)</a:t>
            </a:r>
          </a:p>
          <a:p>
            <a:pPr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en-US" sz="1700" b="1" dirty="0">
                <a:latin typeface="Cavolini" panose="03000502040302020204" pitchFamily="66" charset="0"/>
                <a:cs typeface="Cavolini" panose="03000502040302020204" pitchFamily="66" charset="0"/>
              </a:rPr>
              <a:t>We are instructed to no longer walk as we once did (Eph. 4:17-24)</a:t>
            </a:r>
          </a:p>
          <a:p>
            <a:pPr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en-US" sz="1700" b="1" dirty="0">
                <a:latin typeface="Cavolini" panose="03000502040302020204" pitchFamily="66" charset="0"/>
                <a:cs typeface="Cavolini" panose="03000502040302020204" pitchFamily="66" charset="0"/>
              </a:rPr>
              <a:t>God teaches the unity of biological sex &amp; gender identity (Gen. 1:27; 2:18, 20, 24)</a:t>
            </a:r>
          </a:p>
          <a:p>
            <a:pPr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en-US" sz="1700" b="1" dirty="0">
                <a:latin typeface="Cavolini" panose="03000502040302020204" pitchFamily="66" charset="0"/>
                <a:cs typeface="Cavolini" panose="03000502040302020204" pitchFamily="66" charset="0"/>
              </a:rPr>
              <a:t>The unity of biological sex &amp; gender identity is why homosexuality is a sin (Lev. 18:22; 1 Cor. 6:9) </a:t>
            </a:r>
          </a:p>
          <a:p>
            <a:pPr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en-US" sz="1700" b="1" dirty="0">
                <a:latin typeface="Cavolini" panose="03000502040302020204" pitchFamily="66" charset="0"/>
                <a:cs typeface="Cavolini" panose="03000502040302020204" pitchFamily="66" charset="0"/>
              </a:rPr>
              <a:t>The Apostle Paul spoke of homosexual relations as deviating from natural relations (Rom. 1:26-27) 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2838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321732"/>
            <a:ext cx="5293730" cy="1964266"/>
          </a:xfrm>
          <a:prstGeom prst="rect">
            <a:avLst/>
          </a:prstGeom>
          <a:solidFill>
            <a:srgbClr val="585061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68CF58-EC8E-CA66-DEBF-EB3ECBF00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491260"/>
            <a:ext cx="4945641" cy="162521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Gender Confusion?</a:t>
            </a:r>
          </a:p>
        </p:txBody>
      </p:sp>
      <p:pic>
        <p:nvPicPr>
          <p:cNvPr id="2050" name="Picture 2" descr="206,835 Gender Confusion Stock Photos, Pictures &amp; Royalty-Free Images -  iStock">
            <a:extLst>
              <a:ext uri="{FF2B5EF4-FFF2-40B4-BE49-F238E27FC236}">
                <a16:creationId xmlns:a16="http://schemas.microsoft.com/office/drawing/2014/main" id="{308D68FD-51D6-2AF7-E9DF-C693CBE5D5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6" r="174" b="1"/>
          <a:stretch/>
        </p:blipFill>
        <p:spPr bwMode="auto">
          <a:xfrm>
            <a:off x="245660" y="2454903"/>
            <a:ext cx="5293729" cy="408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7731" y="321732"/>
            <a:ext cx="3234970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8C160-49E1-3061-03DE-A888D70B7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731" y="427402"/>
            <a:ext cx="3211418" cy="6004193"/>
          </a:xfrm>
        </p:spPr>
        <p:txBody>
          <a:bodyPr anchor="ctr"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1800" b="1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God is not the author of confusion (1 Cor. 14:33)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1800" b="1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Men should not act sexually as women (Lev. 18:22; Rom. 1:18-32; 1 Cor. 6:9-10)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1800" b="1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Men are not to dress like women (Duet. 22:5)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1800" b="1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When men &amp; women embrace other-gendered expressions of identity it is a disgrace (1 Cor. 11:14-15)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1800" b="1" dirty="0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We do not have a right to do whatever we wish with our bodies (1 Cor. 6:19-20)</a:t>
            </a:r>
          </a:p>
        </p:txBody>
      </p:sp>
    </p:spTree>
    <p:extLst>
      <p:ext uri="{BB962C8B-B14F-4D97-AF65-F5344CB8AC3E}">
        <p14:creationId xmlns:p14="http://schemas.microsoft.com/office/powerpoint/2010/main" val="396032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A guide to how gender-neutral language is developing around the world - The  Washington Post">
            <a:extLst>
              <a:ext uri="{FF2B5EF4-FFF2-40B4-BE49-F238E27FC236}">
                <a16:creationId xmlns:a16="http://schemas.microsoft.com/office/drawing/2014/main" id="{2615F428-1635-2667-2E05-2EB159B351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5" r="5804" b="-2"/>
          <a:stretch/>
        </p:blipFill>
        <p:spPr bwMode="auto">
          <a:xfrm>
            <a:off x="20" y="-22"/>
            <a:ext cx="9143977" cy="685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684783" y="1682484"/>
            <a:ext cx="6858003" cy="3493010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E0AADD-B0D6-3924-97AA-EAD390F163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448" y="5281569"/>
            <a:ext cx="4426408" cy="964995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Transgenderism: </a:t>
            </a:r>
            <a:b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olini" panose="03000502040302020204" pitchFamily="66" charset="0"/>
                <a:cs typeface="Cavolini" panose="03000502040302020204" pitchFamily="66" charset="0"/>
              </a:rPr>
              <a:t>What Does God Say?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797890" y="2511887"/>
            <a:ext cx="6858003" cy="1834218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403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</TotalTime>
  <Words>656</Words>
  <Application>Microsoft Macintosh PowerPoint</Application>
  <PresentationFormat>On-screen Show (4:3)</PresentationFormat>
  <Paragraphs>31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Cavolini</vt:lpstr>
      <vt:lpstr>Courier New</vt:lpstr>
      <vt:lpstr>Garamond</vt:lpstr>
      <vt:lpstr>Office Theme</vt:lpstr>
      <vt:lpstr>Transgenderism:  What Does God Say?</vt:lpstr>
      <vt:lpstr>Transgenderism</vt:lpstr>
      <vt:lpstr>Transgender &amp; Gender Identity</vt:lpstr>
      <vt:lpstr>Gender Binary</vt:lpstr>
      <vt:lpstr>Gender Binary</vt:lpstr>
      <vt:lpstr>Gender Identity</vt:lpstr>
      <vt:lpstr>Gender Identity</vt:lpstr>
      <vt:lpstr>Gender Confusion?</vt:lpstr>
      <vt:lpstr>Transgenderism:  What Does God Say?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Transgenderism:  What Does God Say?</dc:title>
  <dc:creator>Ian Rice</dc:creator>
  <cp:lastModifiedBy>Ian Rice</cp:lastModifiedBy>
  <cp:revision>11</cp:revision>
  <dcterms:created xsi:type="dcterms:W3CDTF">2022-09-03T23:14:33Z</dcterms:created>
  <dcterms:modified xsi:type="dcterms:W3CDTF">2025-01-09T21:40:00Z</dcterms:modified>
</cp:coreProperties>
</file>