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62" r:id="rId4"/>
    <p:sldId id="263" r:id="rId5"/>
    <p:sldId id="264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645"/>
  </p:normalViewPr>
  <p:slideViewPr>
    <p:cSldViewPr snapToGrid="0">
      <p:cViewPr varScale="1">
        <p:scale>
          <a:sx n="111" d="100"/>
          <a:sy n="111" d="100"/>
        </p:scale>
        <p:origin x="720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890C5-EDB0-8C47-8F8D-E50AEDFE5AE7}" type="datetimeFigureOut">
              <a:rPr lang="en-US" smtClean="0"/>
              <a:t>5/31/25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C928-E11E-8B40-BD1E-92D922462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8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890C5-EDB0-8C47-8F8D-E50AEDFE5AE7}" type="datetimeFigureOut">
              <a:rPr lang="en-US" smtClean="0"/>
              <a:t>5/31/25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C928-E11E-8B40-BD1E-92D922462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114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890C5-EDB0-8C47-8F8D-E50AEDFE5AE7}" type="datetimeFigureOut">
              <a:rPr lang="en-US" smtClean="0"/>
              <a:t>5/31/25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C928-E11E-8B40-BD1E-92D922462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712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890C5-EDB0-8C47-8F8D-E50AEDFE5AE7}" type="datetimeFigureOut">
              <a:rPr lang="en-US" smtClean="0"/>
              <a:t>5/31/25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C928-E11E-8B40-BD1E-92D922462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01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890C5-EDB0-8C47-8F8D-E50AEDFE5AE7}" type="datetimeFigureOut">
              <a:rPr lang="en-US" smtClean="0"/>
              <a:t>5/31/25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C928-E11E-8B40-BD1E-92D922462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632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890C5-EDB0-8C47-8F8D-E50AEDFE5AE7}" type="datetimeFigureOut">
              <a:rPr lang="en-US" smtClean="0"/>
              <a:t>5/31/25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C928-E11E-8B40-BD1E-92D922462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664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890C5-EDB0-8C47-8F8D-E50AEDFE5AE7}" type="datetimeFigureOut">
              <a:rPr lang="en-US" smtClean="0"/>
              <a:t>5/31/25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C928-E11E-8B40-BD1E-92D922462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657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890C5-EDB0-8C47-8F8D-E50AEDFE5AE7}" type="datetimeFigureOut">
              <a:rPr lang="en-US" smtClean="0"/>
              <a:t>5/31/25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C928-E11E-8B40-BD1E-92D922462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780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890C5-EDB0-8C47-8F8D-E50AEDFE5AE7}" type="datetimeFigureOut">
              <a:rPr lang="en-US" smtClean="0"/>
              <a:t>5/31/25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C928-E11E-8B40-BD1E-92D922462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196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890C5-EDB0-8C47-8F8D-E50AEDFE5AE7}" type="datetimeFigureOut">
              <a:rPr lang="en-US" smtClean="0"/>
              <a:t>5/31/25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C928-E11E-8B40-BD1E-92D922462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103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890C5-EDB0-8C47-8F8D-E50AEDFE5AE7}" type="datetimeFigureOut">
              <a:rPr lang="en-US" smtClean="0"/>
              <a:t>5/31/25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C928-E11E-8B40-BD1E-92D922462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466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B890C5-EDB0-8C47-8F8D-E50AEDFE5AE7}" type="datetimeFigureOut">
              <a:rPr lang="en-US" smtClean="0"/>
              <a:t>5/31/25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93C928-E11E-8B40-BD1E-92D922462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0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7" name="Rectangle 2116">
            <a:extLst>
              <a:ext uri="{FF2B5EF4-FFF2-40B4-BE49-F238E27FC236}">
                <a16:creationId xmlns:a16="http://schemas.microsoft.com/office/drawing/2014/main" id="{51F77B6A-7F53-4B28-B73D-C8CC899AB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A627B1-AF65-4A0F-2A0E-8AD6247249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4933" y="685680"/>
            <a:ext cx="3152492" cy="3596201"/>
          </a:xfrm>
        </p:spPr>
        <p:txBody>
          <a:bodyPr>
            <a:normAutofit/>
          </a:bodyPr>
          <a:lstStyle/>
          <a:p>
            <a:pPr algn="r"/>
            <a:r>
              <a:rPr lang="en-US" sz="4000" b="1" i="1" u="none" strike="noStrike" dirty="0">
                <a:solidFill>
                  <a:schemeClr val="bg1"/>
                </a:solidFill>
                <a:effectLst/>
                <a:latin typeface="-webkit-standard"/>
              </a:rPr>
              <a:t>Wise and Harmless: Living the Gospel in a Hostile World</a:t>
            </a:r>
            <a:endParaRPr lang="en-US" sz="4000" b="1" i="1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194AE8-ADB2-3785-81C3-BDF8250201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44933" y="4373955"/>
            <a:ext cx="3152492" cy="1143291"/>
          </a:xfrm>
        </p:spPr>
        <p:txBody>
          <a:bodyPr>
            <a:normAutofit/>
          </a:bodyPr>
          <a:lstStyle/>
          <a:p>
            <a:pPr algn="r"/>
            <a:r>
              <a:rPr lang="en-US" b="1" i="1" u="none" strike="noStrike" dirty="0">
                <a:solidFill>
                  <a:schemeClr val="bg1"/>
                </a:solidFill>
                <a:effectLst/>
                <a:latin typeface="-webkit-standard"/>
              </a:rPr>
              <a:t>~ Matthew 10:16</a:t>
            </a:r>
            <a:endParaRPr lang="en-US" b="1" i="1" dirty="0">
              <a:solidFill>
                <a:schemeClr val="bg1"/>
              </a:solidFill>
            </a:endParaRPr>
          </a:p>
        </p:txBody>
      </p:sp>
      <p:grpSp>
        <p:nvGrpSpPr>
          <p:cNvPr id="2118" name="Group 2117">
            <a:extLst>
              <a:ext uri="{FF2B5EF4-FFF2-40B4-BE49-F238E27FC236}">
                <a16:creationId xmlns:a16="http://schemas.microsoft.com/office/drawing/2014/main" id="{2515629F-0D83-4A44-A125-CD50FC660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1009" y="1361348"/>
            <a:ext cx="3625427" cy="4258176"/>
            <a:chOff x="1674895" y="1345036"/>
            <a:chExt cx="5428610" cy="4210939"/>
          </a:xfrm>
        </p:grpSpPr>
        <p:sp>
          <p:nvSpPr>
            <p:cNvPr id="2076" name="Rectangle 2075">
              <a:extLst>
                <a:ext uri="{FF2B5EF4-FFF2-40B4-BE49-F238E27FC236}">
                  <a16:creationId xmlns:a16="http://schemas.microsoft.com/office/drawing/2014/main" id="{81A5080B-EAC4-4530-815C-DE8DACA09D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7" name="Rectangle 2076">
              <a:extLst>
                <a:ext uri="{FF2B5EF4-FFF2-40B4-BE49-F238E27FC236}">
                  <a16:creationId xmlns:a16="http://schemas.microsoft.com/office/drawing/2014/main" id="{14667345-04B5-4757-9CE0-969DC1DE5E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079" name="Freeform: Shape 2078">
            <a:extLst>
              <a:ext uri="{FF2B5EF4-FFF2-40B4-BE49-F238E27FC236}">
                <a16:creationId xmlns:a16="http://schemas.microsoft.com/office/drawing/2014/main" id="{F6E412EF-CF39-4C25-85B0-DB30B1B0A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80033"/>
            <a:ext cx="1396390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081" name="Freeform: Shape 2080">
            <a:extLst>
              <a:ext uri="{FF2B5EF4-FFF2-40B4-BE49-F238E27FC236}">
                <a16:creationId xmlns:a16="http://schemas.microsoft.com/office/drawing/2014/main" id="{E8DA6235-17F2-4C9E-88C6-C5D38D8D3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768"/>
            <a:ext cx="1396390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083" name="Rectangle 2082">
            <a:extLst>
              <a:ext uri="{FF2B5EF4-FFF2-40B4-BE49-F238E27FC236}">
                <a16:creationId xmlns:a16="http://schemas.microsoft.com/office/drawing/2014/main" id="{B55DEF71-1741-4489-8E77-46FC5BAA6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7120" y="1220741"/>
            <a:ext cx="3625426" cy="4258176"/>
          </a:xfrm>
          <a:prstGeom prst="rect">
            <a:avLst/>
          </a:prstGeom>
          <a:solidFill>
            <a:schemeClr val="tx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5" name="Rectangle 2084">
            <a:extLst>
              <a:ext uri="{FF2B5EF4-FFF2-40B4-BE49-F238E27FC236}">
                <a16:creationId xmlns:a16="http://schemas.microsoft.com/office/drawing/2014/main" id="{82347B6D-A7CC-48EB-861F-917D0D61E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7120" y="1220741"/>
            <a:ext cx="3625426" cy="425817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7" name="Oval 2086">
            <a:extLst>
              <a:ext uri="{FF2B5EF4-FFF2-40B4-BE49-F238E27FC236}">
                <a16:creationId xmlns:a16="http://schemas.microsoft.com/office/drawing/2014/main" id="{A7A0A46D-CC9B-4E32-870A-7BC2DF9401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2963" y="4357092"/>
            <a:ext cx="239955" cy="31994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89" name="Oval 2088">
            <a:extLst>
              <a:ext uri="{FF2B5EF4-FFF2-40B4-BE49-F238E27FC236}">
                <a16:creationId xmlns:a16="http://schemas.microsoft.com/office/drawing/2014/main" id="{9178722E-1BD0-427E-BAAE-4F206DAB5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2963" y="4357092"/>
            <a:ext cx="239955" cy="31994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2050" name="Picture 2" descr="Matthew 10: 16-23 (2021) | CHRISTIAN ART | Gospel Reading &amp; Art Reflection">
            <a:extLst>
              <a:ext uri="{FF2B5EF4-FFF2-40B4-BE49-F238E27FC236}">
                <a16:creationId xmlns:a16="http://schemas.microsoft.com/office/drawing/2014/main" id="{C0F6DC1E-87C9-67DB-56CF-1D2FC0B7C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6" r="-1" b="1937"/>
          <a:stretch>
            <a:fillRect/>
          </a:stretch>
        </p:blipFill>
        <p:spPr bwMode="auto">
          <a:xfrm>
            <a:off x="1275016" y="2175913"/>
            <a:ext cx="3129634" cy="2347832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91" name="Graphic 212">
            <a:extLst>
              <a:ext uri="{FF2B5EF4-FFF2-40B4-BE49-F238E27FC236}">
                <a16:creationId xmlns:a16="http://schemas.microsoft.com/office/drawing/2014/main" id="{A753B935-E3DD-466D-BFAC-68E0BE02D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08978" y="858936"/>
            <a:ext cx="520052" cy="69340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093" name="Graphic 212">
            <a:extLst>
              <a:ext uri="{FF2B5EF4-FFF2-40B4-BE49-F238E27FC236}">
                <a16:creationId xmlns:a16="http://schemas.microsoft.com/office/drawing/2014/main" id="{FB034F26-4148-4B59-B493-14D7A9A8B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08978" y="858936"/>
            <a:ext cx="520052" cy="69340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095" name="Graphic 185">
            <a:extLst>
              <a:ext uri="{FF2B5EF4-FFF2-40B4-BE49-F238E27FC236}">
                <a16:creationId xmlns:a16="http://schemas.microsoft.com/office/drawing/2014/main" id="{5E6BB5FD-DB7B-4BE3-BA45-1EF042115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21453" y="5987064"/>
            <a:ext cx="790849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096" name="Freeform: Shape 2095">
              <a:extLst>
                <a:ext uri="{FF2B5EF4-FFF2-40B4-BE49-F238E27FC236}">
                  <a16:creationId xmlns:a16="http://schemas.microsoft.com/office/drawing/2014/main" id="{9929FF76-4B3A-4294-BE6E-B507B22D1B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7" name="Freeform: Shape 2096">
              <a:extLst>
                <a:ext uri="{FF2B5EF4-FFF2-40B4-BE49-F238E27FC236}">
                  <a16:creationId xmlns:a16="http://schemas.microsoft.com/office/drawing/2014/main" id="{253C18A4-10CC-4E91-A8A2-D5368972A1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8" name="Freeform: Shape 2097">
              <a:extLst>
                <a:ext uri="{FF2B5EF4-FFF2-40B4-BE49-F238E27FC236}">
                  <a16:creationId xmlns:a16="http://schemas.microsoft.com/office/drawing/2014/main" id="{6356AC2F-73E0-44FD-B346-A209D274D3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9" name="Freeform: Shape 2098">
              <a:extLst>
                <a:ext uri="{FF2B5EF4-FFF2-40B4-BE49-F238E27FC236}">
                  <a16:creationId xmlns:a16="http://schemas.microsoft.com/office/drawing/2014/main" id="{95A85581-9712-414C-82D4-2FE96ACB2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0" name="Freeform: Shape 2099">
              <a:extLst>
                <a:ext uri="{FF2B5EF4-FFF2-40B4-BE49-F238E27FC236}">
                  <a16:creationId xmlns:a16="http://schemas.microsoft.com/office/drawing/2014/main" id="{1B0828F2-35E7-4424-8082-6C258B676E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91156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0593E7-4890-326C-C4B7-379556990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965" y="305749"/>
            <a:ext cx="5289630" cy="1330841"/>
          </a:xfrm>
        </p:spPr>
        <p:txBody>
          <a:bodyPr>
            <a:noAutofit/>
          </a:bodyPr>
          <a:lstStyle/>
          <a:p>
            <a:r>
              <a:rPr lang="en-US" sz="4800" b="1" i="0" u="none" strike="noStrike" dirty="0">
                <a:solidFill>
                  <a:schemeClr val="tx2"/>
                </a:solidFill>
                <a:effectLst/>
                <a:latin typeface="-webkit-standard"/>
              </a:rPr>
              <a:t>We Are Sent into a Dangerous World</a:t>
            </a:r>
            <a:endParaRPr lang="en-US" sz="48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9FF27-8A7B-DF71-F224-AECF87BAE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965" y="2164466"/>
            <a:ext cx="4618298" cy="4213185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n-US" sz="2400" b="1" dirty="0">
                <a:latin typeface="Inter"/>
              </a:rPr>
              <a:t> </a:t>
            </a:r>
            <a:r>
              <a:rPr lang="en-US" sz="2400" b="1" dirty="0">
                <a:solidFill>
                  <a:schemeClr val="tx2"/>
                </a:solidFill>
                <a:latin typeface="Inter"/>
              </a:rPr>
              <a:t>Matthew 10:16: </a:t>
            </a:r>
            <a:r>
              <a:rPr lang="en-US" sz="2400" u="sng" dirty="0">
                <a:solidFill>
                  <a:srgbClr val="C00000"/>
                </a:solidFill>
                <a:latin typeface="Inter"/>
              </a:rPr>
              <a:t>Behold</a:t>
            </a:r>
            <a:r>
              <a:rPr lang="en-US" sz="2400" dirty="0">
                <a:solidFill>
                  <a:srgbClr val="C00000"/>
                </a:solidFill>
                <a:latin typeface="Inter"/>
              </a:rPr>
              <a:t>, </a:t>
            </a:r>
            <a:r>
              <a:rPr lang="en-US" sz="2400" u="sng" dirty="0">
                <a:solidFill>
                  <a:srgbClr val="C00000"/>
                </a:solidFill>
                <a:latin typeface="Inter"/>
              </a:rPr>
              <a:t>I send you out as sheep in the midst of wolves</a:t>
            </a:r>
            <a:r>
              <a:rPr lang="en-US" sz="2400" dirty="0">
                <a:solidFill>
                  <a:srgbClr val="C00000"/>
                </a:solidFill>
                <a:latin typeface="Inter"/>
              </a:rPr>
              <a:t>. Therefore be wise as serpents and harmless as doves. </a:t>
            </a:r>
          </a:p>
          <a:p>
            <a:pPr lvl="1">
              <a:buFont typeface="Wingdings" pitchFamily="2" charset="2"/>
              <a:buChar char="§"/>
            </a:pPr>
            <a:r>
              <a:rPr lang="en-US" b="0" i="0" u="none" strike="noStrike" dirty="0">
                <a:effectLst/>
              </a:rPr>
              <a:t>Sheep alone among wolves—unnatural, vulnerable, but sent with purpose and protection.</a:t>
            </a:r>
          </a:p>
          <a:p>
            <a:pPr>
              <a:buFont typeface="Wingdings" pitchFamily="2" charset="2"/>
              <a:buChar char="q"/>
            </a:pPr>
            <a:r>
              <a:rPr lang="en-US" sz="2400" b="1" i="0" u="none" strike="noStrike" dirty="0">
                <a:effectLst/>
              </a:rPr>
              <a:t> </a:t>
            </a:r>
            <a:r>
              <a:rPr lang="en-US" sz="2400" b="1" i="0" u="none" strike="noStrike" dirty="0">
                <a:solidFill>
                  <a:schemeClr val="tx2"/>
                </a:solidFill>
                <a:effectLst/>
              </a:rPr>
              <a:t>Biblical Examples: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i="0" u="none" strike="noStrike" dirty="0">
                <a:effectLst/>
              </a:rPr>
              <a:t>Daniel (Dan. 1-6), Jesus (Jn 1:11).</a:t>
            </a:r>
          </a:p>
          <a:p>
            <a:pPr>
              <a:buFont typeface="Wingdings" pitchFamily="2" charset="2"/>
              <a:buChar char="q"/>
            </a:pPr>
            <a:r>
              <a:rPr lang="en-US" sz="2400" b="1" i="0" u="none" strike="noStrike" dirty="0">
                <a:effectLst/>
              </a:rPr>
              <a:t> </a:t>
            </a:r>
            <a:r>
              <a:rPr lang="en-US" sz="2400" b="1" i="0" u="none" strike="noStrike" dirty="0">
                <a:solidFill>
                  <a:schemeClr val="tx2"/>
                </a:solidFill>
                <a:effectLst/>
              </a:rPr>
              <a:t>Application: </a:t>
            </a:r>
            <a:r>
              <a:rPr lang="en-US" sz="2400" b="0" i="0" u="none" strike="noStrike" dirty="0">
                <a:effectLst/>
              </a:rPr>
              <a:t>Expect opposition, but take heart (Jn. 17:18).</a:t>
            </a:r>
          </a:p>
          <a:p>
            <a:endParaRPr lang="en-US" sz="1700" dirty="0"/>
          </a:p>
        </p:txBody>
      </p:sp>
      <p:pic>
        <p:nvPicPr>
          <p:cNvPr id="1026" name="Picture 2" descr="SHEEP AMONG WOLVES – PINS OF LIGHT">
            <a:extLst>
              <a:ext uri="{FF2B5EF4-FFF2-40B4-BE49-F238E27FC236}">
                <a16:creationId xmlns:a16="http://schemas.microsoft.com/office/drawing/2014/main" id="{EAE3D5C0-3CDC-83CA-3838-A6C6DA0D7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33253" y="2645953"/>
            <a:ext cx="3591379" cy="2648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Freeform: Shape 1034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937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DFB8E6-4C57-1479-2167-909DAF24C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3B8E6142-DD76-57E9-6A10-B487B8C9A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id="{C043CDC0-9972-E6D1-EDE0-AC4D9ABD41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90AB72-E2A5-D16D-7B4E-9B44B1E8B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965" y="305749"/>
            <a:ext cx="5289630" cy="1330841"/>
          </a:xfrm>
        </p:spPr>
        <p:txBody>
          <a:bodyPr>
            <a:noAutofit/>
          </a:bodyPr>
          <a:lstStyle/>
          <a:p>
            <a:r>
              <a:rPr lang="en-US" sz="4800" b="1" i="0" u="none" strike="noStrike" dirty="0">
                <a:solidFill>
                  <a:schemeClr val="tx2"/>
                </a:solidFill>
                <a:effectLst/>
                <a:latin typeface="-webkit-standard"/>
              </a:rPr>
              <a:t>Be Wise as Serpents</a:t>
            </a:r>
            <a:endParaRPr lang="en-US" sz="48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B9D4F-5988-83E4-67A8-0CB843448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5902" y="1817225"/>
            <a:ext cx="4788414" cy="4735026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b="1" dirty="0">
                <a:latin typeface="Inter"/>
              </a:rPr>
              <a:t> </a:t>
            </a:r>
            <a:r>
              <a:rPr lang="en-US" sz="2400" b="1" dirty="0">
                <a:solidFill>
                  <a:schemeClr val="tx2"/>
                </a:solidFill>
                <a:latin typeface="Inter"/>
              </a:rPr>
              <a:t>Matthew 10:16: </a:t>
            </a:r>
            <a:r>
              <a:rPr lang="en-US" sz="2400" dirty="0">
                <a:solidFill>
                  <a:srgbClr val="C00000"/>
                </a:solidFill>
                <a:latin typeface="Inter"/>
              </a:rPr>
              <a:t>Behold, I send you out as sheep in the midst of wolves. </a:t>
            </a:r>
            <a:r>
              <a:rPr lang="en-US" sz="2400" u="sng" dirty="0">
                <a:solidFill>
                  <a:srgbClr val="C00000"/>
                </a:solidFill>
                <a:latin typeface="Inter"/>
              </a:rPr>
              <a:t>Therefore be wise as serpents</a:t>
            </a:r>
            <a:r>
              <a:rPr lang="en-US" sz="2400" dirty="0">
                <a:solidFill>
                  <a:srgbClr val="C00000"/>
                </a:solidFill>
                <a:latin typeface="Inter"/>
              </a:rPr>
              <a:t> and harmless as doves. </a:t>
            </a:r>
          </a:p>
          <a:p>
            <a:pPr lvl="1">
              <a:buFont typeface="Wingdings" pitchFamily="2" charset="2"/>
              <a:buChar char="§"/>
            </a:pPr>
            <a:r>
              <a:rPr lang="en-US" sz="2200" b="0" i="0" u="none" strike="noStrike" dirty="0">
                <a:effectLst/>
              </a:rPr>
              <a:t>Serpents symbolize shrewdness—Jesus calls for awareness, not deceit.</a:t>
            </a:r>
          </a:p>
          <a:p>
            <a:pPr>
              <a:buFont typeface="Wingdings" pitchFamily="2" charset="2"/>
              <a:buChar char="q"/>
            </a:pPr>
            <a:r>
              <a:rPr lang="en-US" sz="2300" b="1" i="0" u="none" strike="noStrike" dirty="0">
                <a:effectLst/>
              </a:rPr>
              <a:t> </a:t>
            </a:r>
            <a:r>
              <a:rPr lang="en-US" sz="2300" b="1" i="0" u="none" strike="noStrike" dirty="0">
                <a:solidFill>
                  <a:schemeClr val="tx2"/>
                </a:solidFill>
                <a:effectLst/>
              </a:rPr>
              <a:t>Biblical Examples: </a:t>
            </a:r>
            <a:r>
              <a:rPr lang="en-US" sz="2300" i="0" u="none" strike="noStrike" dirty="0">
                <a:effectLst/>
              </a:rPr>
              <a:t>David (1 Sam. 18:14-15), Paul (Acts 23:6), Nehemiah (Neh. 2:11–20). See (Prov. 4:7; Col. 4:5).</a:t>
            </a:r>
          </a:p>
          <a:p>
            <a:pPr>
              <a:buFont typeface="Wingdings" pitchFamily="2" charset="2"/>
              <a:buChar char="q"/>
            </a:pPr>
            <a:r>
              <a:rPr lang="en-US" sz="2300" b="1" i="0" u="none" strike="noStrike" dirty="0">
                <a:effectLst/>
              </a:rPr>
              <a:t> </a:t>
            </a:r>
            <a:r>
              <a:rPr lang="en-US" sz="2300" b="1" i="0" u="none" strike="noStrike" dirty="0">
                <a:solidFill>
                  <a:schemeClr val="tx2"/>
                </a:solidFill>
                <a:effectLst/>
              </a:rPr>
              <a:t>Application:</a:t>
            </a:r>
            <a:r>
              <a:rPr lang="en-US" sz="2300" dirty="0">
                <a:solidFill>
                  <a:schemeClr val="tx2"/>
                </a:solidFill>
              </a:rPr>
              <a:t> </a:t>
            </a:r>
            <a:r>
              <a:rPr lang="en-US" sz="2300" b="0" i="0" u="none" strike="noStrike" dirty="0">
                <a:effectLst/>
              </a:rPr>
              <a:t>Be thoughtful, not reckless (Jas. 1:5; Matt. 10:16–20).</a:t>
            </a:r>
          </a:p>
        </p:txBody>
      </p:sp>
      <p:sp>
        <p:nvSpPr>
          <p:cNvPr id="1035" name="Freeform: Shape 1034">
            <a:extLst>
              <a:ext uri="{FF2B5EF4-FFF2-40B4-BE49-F238E27FC236}">
                <a16:creationId xmlns:a16="http://schemas.microsoft.com/office/drawing/2014/main" id="{DA92D1BE-97EA-9077-2350-57F9BCB70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122" name="Picture 2" descr="Be wise as a serpent and harmless as a dove – Be Inspired!">
            <a:extLst>
              <a:ext uri="{FF2B5EF4-FFF2-40B4-BE49-F238E27FC236}">
                <a16:creationId xmlns:a16="http://schemas.microsoft.com/office/drawing/2014/main" id="{D8F39DDC-5DFC-502E-B9FB-8E0EABE764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23" y="2367585"/>
            <a:ext cx="3718795" cy="255279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3648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8C0236-958E-D211-3521-D73E4FB2D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3422152D-7337-F74F-99E5-F97B2F198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id="{1B045BF4-58C2-5EAB-3AD8-D31142094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7DBB8D-8FF5-A757-443A-11B900A6A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964" y="305749"/>
            <a:ext cx="5856789" cy="1330841"/>
          </a:xfrm>
        </p:spPr>
        <p:txBody>
          <a:bodyPr>
            <a:noAutofit/>
          </a:bodyPr>
          <a:lstStyle/>
          <a:p>
            <a:r>
              <a:rPr lang="en-US" sz="4800" b="1" i="0" u="none" strike="noStrike" dirty="0">
                <a:solidFill>
                  <a:schemeClr val="tx2"/>
                </a:solidFill>
                <a:effectLst/>
                <a:latin typeface="-webkit-standard"/>
              </a:rPr>
              <a:t>Be Harmless as Doves</a:t>
            </a:r>
            <a:endParaRPr lang="en-US" sz="48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57E4C-5CB8-3B9C-FF28-2CACC78C71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3641" y="1737183"/>
            <a:ext cx="4630675" cy="481506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n-US" sz="2600" b="1" dirty="0">
                <a:latin typeface="Inter"/>
              </a:rPr>
              <a:t> </a:t>
            </a:r>
            <a:r>
              <a:rPr lang="en-US" sz="2600" b="1" dirty="0">
                <a:solidFill>
                  <a:schemeClr val="tx2"/>
                </a:solidFill>
                <a:latin typeface="Inter"/>
              </a:rPr>
              <a:t>Matthew 10:16: </a:t>
            </a:r>
            <a:r>
              <a:rPr lang="en-US" sz="2600" dirty="0">
                <a:solidFill>
                  <a:srgbClr val="C00000"/>
                </a:solidFill>
                <a:latin typeface="Inter"/>
              </a:rPr>
              <a:t>Behold, I send you out as sheep in the midst of wolves. </a:t>
            </a:r>
            <a:r>
              <a:rPr lang="en-US" sz="2600" u="sng" dirty="0">
                <a:solidFill>
                  <a:srgbClr val="C00000"/>
                </a:solidFill>
                <a:latin typeface="Inter"/>
              </a:rPr>
              <a:t>Therefore be </a:t>
            </a:r>
            <a:r>
              <a:rPr lang="en-US" sz="2600" dirty="0">
                <a:solidFill>
                  <a:srgbClr val="C00000"/>
                </a:solidFill>
                <a:latin typeface="Inter"/>
              </a:rPr>
              <a:t>wise as serpents and </a:t>
            </a:r>
            <a:r>
              <a:rPr lang="en-US" sz="2600" u="sng" dirty="0">
                <a:solidFill>
                  <a:srgbClr val="C00000"/>
                </a:solidFill>
                <a:latin typeface="Inter"/>
              </a:rPr>
              <a:t>harmless as doves</a:t>
            </a:r>
            <a:r>
              <a:rPr lang="en-US" sz="2600" dirty="0">
                <a:solidFill>
                  <a:srgbClr val="C00000"/>
                </a:solidFill>
                <a:latin typeface="Inter"/>
              </a:rPr>
              <a:t>. </a:t>
            </a:r>
          </a:p>
          <a:p>
            <a:pPr lvl="1">
              <a:buFont typeface="Wingdings" pitchFamily="2" charset="2"/>
              <a:buChar char="§"/>
            </a:pPr>
            <a:r>
              <a:rPr lang="en-US" sz="2600" b="0" i="0" u="none" strike="noStrike" dirty="0">
                <a:solidFill>
                  <a:srgbClr val="000000"/>
                </a:solidFill>
                <a:effectLst/>
              </a:rPr>
              <a:t>Doves symbolize innocence and peace—strength under control.</a:t>
            </a:r>
          </a:p>
          <a:p>
            <a:pPr algn="l">
              <a:buFont typeface="Wingdings" pitchFamily="2" charset="2"/>
              <a:buChar char="q"/>
            </a:pPr>
            <a:r>
              <a:rPr lang="en-US" sz="2600" b="1" i="0" u="none" strike="noStrike" dirty="0">
                <a:effectLst/>
              </a:rPr>
              <a:t> </a:t>
            </a:r>
            <a:r>
              <a:rPr lang="en-US" sz="2600" b="1" i="0" u="none" strike="noStrike" dirty="0">
                <a:solidFill>
                  <a:schemeClr val="tx2"/>
                </a:solidFill>
                <a:effectLst/>
              </a:rPr>
              <a:t>Biblical Examples: </a:t>
            </a:r>
            <a:r>
              <a:rPr lang="en-US" sz="2600" i="0" u="none" strike="noStrike" dirty="0">
                <a:solidFill>
                  <a:srgbClr val="000000"/>
                </a:solidFill>
                <a:effectLst/>
              </a:rPr>
              <a:t>Stephen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i="0" u="none" strike="noStrike" dirty="0">
                <a:solidFill>
                  <a:srgbClr val="000000"/>
                </a:solidFill>
                <a:effectLst/>
              </a:rPr>
              <a:t>(Acts 7:60), Joseph (Gen. 50:20). See (Prov. 15:1; Phil. 2:14–15; Rom. 12:21).</a:t>
            </a:r>
          </a:p>
          <a:p>
            <a:pPr algn="l">
              <a:buFont typeface="Wingdings" pitchFamily="2" charset="2"/>
              <a:buChar char="q"/>
            </a:pPr>
            <a:r>
              <a:rPr lang="en-US" sz="2600" b="1" i="0" u="none" strike="noStrike" dirty="0">
                <a:effectLst/>
              </a:rPr>
              <a:t> </a:t>
            </a:r>
            <a:r>
              <a:rPr lang="en-US" sz="2600" b="1" i="0" u="none" strike="noStrike" dirty="0">
                <a:solidFill>
                  <a:schemeClr val="tx2"/>
                </a:solidFill>
                <a:effectLst/>
              </a:rPr>
              <a:t>Application:</a:t>
            </a:r>
            <a:r>
              <a:rPr lang="en-US" sz="2600" dirty="0">
                <a:solidFill>
                  <a:schemeClr val="tx2"/>
                </a:solidFill>
              </a:rPr>
              <a:t> </a:t>
            </a:r>
            <a:r>
              <a:rPr lang="en-US" sz="2600" b="0" i="0" u="none" strike="noStrike" dirty="0">
                <a:solidFill>
                  <a:srgbClr val="000000"/>
                </a:solidFill>
                <a:effectLst/>
              </a:rPr>
              <a:t>Keep your heart pure under pressure. Never let others’ hostility compromise your character.</a:t>
            </a:r>
          </a:p>
          <a:p>
            <a:pPr>
              <a:buFont typeface="Wingdings" pitchFamily="2" charset="2"/>
              <a:buChar char="q"/>
            </a:pPr>
            <a:endParaRPr lang="en-US" sz="2400" b="0" i="0" u="none" strike="noStrike" dirty="0">
              <a:effectLst/>
            </a:endParaRPr>
          </a:p>
        </p:txBody>
      </p:sp>
      <p:sp>
        <p:nvSpPr>
          <p:cNvPr id="1035" name="Freeform: Shape 1034">
            <a:extLst>
              <a:ext uri="{FF2B5EF4-FFF2-40B4-BE49-F238E27FC236}">
                <a16:creationId xmlns:a16="http://schemas.microsoft.com/office/drawing/2014/main" id="{15B0F47D-1D49-DD16-AF9D-85A735458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122" name="Picture 2" descr="Be wise as a serpent and harmless as a dove – Be Inspired!">
            <a:extLst>
              <a:ext uri="{FF2B5EF4-FFF2-40B4-BE49-F238E27FC236}">
                <a16:creationId xmlns:a16="http://schemas.microsoft.com/office/drawing/2014/main" id="{075F71C1-F6D6-69BC-04A0-F209F5F4BE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23" y="2367585"/>
            <a:ext cx="3718795" cy="255279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6534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B95A7-3961-4F19-61BC-86189A7F2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E552A-2DA1-7B36-BA31-36B902A88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540" y="365126"/>
            <a:ext cx="4078550" cy="1325563"/>
          </a:xfrm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en-US" b="1" i="0" u="none" strike="noStrike" dirty="0">
                <a:solidFill>
                  <a:schemeClr val="tx2"/>
                </a:solidFill>
                <a:effectLst/>
                <a:latin typeface="-webkit-standard"/>
              </a:rPr>
              <a:t>Conclusion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3E4BC-BEBB-B4DD-004A-6AC79B08F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540" y="1690688"/>
            <a:ext cx="4078550" cy="4802185"/>
          </a:xfrm>
          <a:ln>
            <a:solidFill>
              <a:schemeClr val="tx1"/>
            </a:solidFill>
          </a:ln>
        </p:spPr>
        <p:txBody>
          <a:bodyPr/>
          <a:lstStyle/>
          <a:p>
            <a:pPr>
              <a:buClr>
                <a:schemeClr val="tx1"/>
              </a:buClr>
              <a:buFont typeface="Wingdings" pitchFamily="2" charset="2"/>
              <a:buChar char="q"/>
            </a:pPr>
            <a:r>
              <a:rPr lang="en-US" i="0" u="none" strike="noStrike" dirty="0">
                <a:solidFill>
                  <a:schemeClr val="tx2"/>
                </a:solidFill>
                <a:effectLst/>
              </a:rPr>
              <a:t> </a:t>
            </a:r>
            <a:r>
              <a:rPr lang="en-US" b="1" i="0" u="none" strike="noStrike" dirty="0">
                <a:solidFill>
                  <a:srgbClr val="C00000"/>
                </a:solidFill>
                <a:effectLst/>
              </a:rPr>
              <a:t>Jesus calls us to a hard but holy balance:</a:t>
            </a:r>
          </a:p>
          <a:p>
            <a:pPr lvl="1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800" b="1" i="0" u="none" strike="noStrike" dirty="0">
                <a:solidFill>
                  <a:schemeClr val="tx2"/>
                </a:solidFill>
                <a:effectLst/>
              </a:rPr>
              <a:t>Sharp minds</a:t>
            </a:r>
            <a:r>
              <a:rPr lang="en-US" sz="2800" i="0" u="none" strike="noStrike" dirty="0">
                <a:solidFill>
                  <a:schemeClr val="tx2"/>
                </a:solidFill>
                <a:effectLst/>
              </a:rPr>
              <a:t>: </a:t>
            </a:r>
            <a:r>
              <a:rPr lang="en-US" sz="2800" i="0" u="none" strike="noStrike" dirty="0">
                <a:solidFill>
                  <a:srgbClr val="C00000"/>
                </a:solidFill>
                <a:effectLst/>
              </a:rPr>
              <a:t>wise as serpents</a:t>
            </a:r>
            <a:r>
              <a:rPr lang="en-US" sz="2800" dirty="0">
                <a:solidFill>
                  <a:schemeClr val="tx2"/>
                </a:solidFill>
              </a:rPr>
              <a:t>!</a:t>
            </a:r>
            <a:endParaRPr lang="en-US" sz="2800" i="0" u="none" strike="noStrike" dirty="0">
              <a:solidFill>
                <a:schemeClr val="tx2"/>
              </a:solidFill>
              <a:effectLst/>
            </a:endParaRPr>
          </a:p>
          <a:p>
            <a:pPr lvl="1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800" b="1" i="0" u="none" strike="noStrike" dirty="0">
                <a:solidFill>
                  <a:schemeClr val="tx2"/>
                </a:solidFill>
                <a:effectLst/>
              </a:rPr>
              <a:t>Soft hearts</a:t>
            </a:r>
            <a:r>
              <a:rPr lang="en-US" sz="2800" i="0" u="none" strike="noStrike" dirty="0">
                <a:solidFill>
                  <a:schemeClr val="tx2"/>
                </a:solidFill>
                <a:effectLst/>
              </a:rPr>
              <a:t>: </a:t>
            </a:r>
            <a:r>
              <a:rPr lang="en-US" sz="2800" i="0" u="none" strike="noStrike" dirty="0">
                <a:solidFill>
                  <a:srgbClr val="C00000"/>
                </a:solidFill>
                <a:effectLst/>
              </a:rPr>
              <a:t>harmless as doves</a:t>
            </a:r>
            <a:r>
              <a:rPr lang="en-US" sz="2800" dirty="0">
                <a:solidFill>
                  <a:schemeClr val="tx2"/>
                </a:solidFill>
              </a:rPr>
              <a:t>!!</a:t>
            </a:r>
            <a:endParaRPr lang="en-US" sz="2800" i="0" u="none" strike="noStrike" dirty="0">
              <a:solidFill>
                <a:schemeClr val="tx2"/>
              </a:solidFill>
              <a:effectLst/>
            </a:endParaRPr>
          </a:p>
          <a:p>
            <a:pPr lvl="1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800" b="1" i="0" u="none" strike="noStrike" dirty="0">
                <a:solidFill>
                  <a:schemeClr val="tx2"/>
                </a:solidFill>
                <a:effectLst/>
              </a:rPr>
              <a:t>Brave obedience</a:t>
            </a:r>
            <a:r>
              <a:rPr lang="en-US" sz="2800" i="0" u="none" strike="noStrike" dirty="0">
                <a:solidFill>
                  <a:schemeClr val="tx2"/>
                </a:solidFill>
                <a:effectLst/>
              </a:rPr>
              <a:t>: </a:t>
            </a:r>
            <a:r>
              <a:rPr lang="en-US" sz="2800" i="0" u="none" strike="noStrike" dirty="0">
                <a:solidFill>
                  <a:srgbClr val="C00000"/>
                </a:solidFill>
                <a:effectLst/>
              </a:rPr>
              <a:t>sheep among wolves</a:t>
            </a:r>
            <a:r>
              <a:rPr lang="en-US" sz="2800" dirty="0">
                <a:solidFill>
                  <a:schemeClr val="tx2"/>
                </a:solidFill>
              </a:rPr>
              <a:t>!!!</a:t>
            </a:r>
            <a:endParaRPr lang="en-US" sz="2800" i="0" u="none" strike="noStrike" dirty="0">
              <a:solidFill>
                <a:schemeClr val="tx2"/>
              </a:solidFill>
              <a:effectLst/>
            </a:endParaRPr>
          </a:p>
          <a:p>
            <a:endParaRPr lang="en-US" dirty="0"/>
          </a:p>
        </p:txBody>
      </p:sp>
      <p:pic>
        <p:nvPicPr>
          <p:cNvPr id="4" name="Picture 2" descr="Free Silhouette Of Jesus On The Cross, Download Free Silhouette Of Jesus On  The Cross png images, Free ClipArts on Clipart Library">
            <a:extLst>
              <a:ext uri="{FF2B5EF4-FFF2-40B4-BE49-F238E27FC236}">
                <a16:creationId xmlns:a16="http://schemas.microsoft.com/office/drawing/2014/main" id="{9E73518D-094D-55C2-FEE3-017E4E86D5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66" r="26608"/>
          <a:stretch/>
        </p:blipFill>
        <p:spPr bwMode="auto">
          <a:xfrm>
            <a:off x="4671911" y="10"/>
            <a:ext cx="4472089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7737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4" name="Rectangle 8203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CCEE4A-50DA-1B31-C31B-10EAC69B4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7588" y="396118"/>
            <a:ext cx="3912879" cy="854056"/>
          </a:xfrm>
          <a:ln>
            <a:solidFill>
              <a:schemeClr val="bg1"/>
            </a:solidFill>
          </a:ln>
        </p:spPr>
        <p:txBody>
          <a:bodyPr anchor="b">
            <a:normAutofit/>
          </a:bodyPr>
          <a:lstStyle/>
          <a:p>
            <a:pPr algn="ctr"/>
            <a:r>
              <a:rPr lang="en-US" b="0" i="0" u="none" strike="noStrike" dirty="0">
                <a:solidFill>
                  <a:schemeClr val="bg1"/>
                </a:solidFill>
                <a:effectLst/>
                <a:latin typeface="-webkit-standard"/>
              </a:rPr>
              <a:t>Final Challenge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8201" name="Graphic 38">
            <a:extLst>
              <a:ext uri="{FF2B5EF4-FFF2-40B4-BE49-F238E27FC236}">
                <a16:creationId xmlns:a16="http://schemas.microsoft.com/office/drawing/2014/main" id="{9742E72B-7FDB-4BC3-84CE-9A86756476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72437" y="975545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8202" name="Freeform: Shape 8201">
              <a:extLst>
                <a:ext uri="{FF2B5EF4-FFF2-40B4-BE49-F238E27FC236}">
                  <a16:creationId xmlns:a16="http://schemas.microsoft.com/office/drawing/2014/main" id="{9E41CB4E-1ACC-413B-9806-FF276C0F01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03" name="Freeform: Shape 8202">
              <a:extLst>
                <a:ext uri="{FF2B5EF4-FFF2-40B4-BE49-F238E27FC236}">
                  <a16:creationId xmlns:a16="http://schemas.microsoft.com/office/drawing/2014/main" id="{29B54E44-06C0-461C-A803-0F535321AD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205" name="Oval 8204">
            <a:extLst>
              <a:ext uri="{FF2B5EF4-FFF2-40B4-BE49-F238E27FC236}">
                <a16:creationId xmlns:a16="http://schemas.microsoft.com/office/drawing/2014/main" id="{09645E15-CD1B-4EAA-B2F2-D41E53CA4E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969" y="4752208"/>
            <a:ext cx="273766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207" name="Oval 8206">
            <a:extLst>
              <a:ext uri="{FF2B5EF4-FFF2-40B4-BE49-F238E27FC236}">
                <a16:creationId xmlns:a16="http://schemas.microsoft.com/office/drawing/2014/main" id="{0C571069-A359-469A-98CD-9458DBAA0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969" y="4752208"/>
            <a:ext cx="273766" cy="36502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8194" name="Picture 2" descr="Serpent and Dove Drawing by Aaron Spong - Fine Art America">
            <a:extLst>
              <a:ext uri="{FF2B5EF4-FFF2-40B4-BE49-F238E27FC236}">
                <a16:creationId xmlns:a16="http://schemas.microsoft.com/office/drawing/2014/main" id="{D167D522-A391-10AF-0FFE-355A88577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4719" y="2382484"/>
            <a:ext cx="2666283" cy="2093032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209" name="Graphic 4">
            <a:extLst>
              <a:ext uri="{FF2B5EF4-FFF2-40B4-BE49-F238E27FC236}">
                <a16:creationId xmlns:a16="http://schemas.microsoft.com/office/drawing/2014/main" id="{A61BDD87-32CE-4DE2-AAE1-62C2F4793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4903343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8210" name="Freeform: Shape 8209">
              <a:extLst>
                <a:ext uri="{FF2B5EF4-FFF2-40B4-BE49-F238E27FC236}">
                  <a16:creationId xmlns:a16="http://schemas.microsoft.com/office/drawing/2014/main" id="{EF0F3645-6645-44FD-A4C7-06D41C0991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11" name="Freeform: Shape 8210">
              <a:extLst>
                <a:ext uri="{FF2B5EF4-FFF2-40B4-BE49-F238E27FC236}">
                  <a16:creationId xmlns:a16="http://schemas.microsoft.com/office/drawing/2014/main" id="{65458736-D4A2-40D4-9420-C40AEB2AB5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12" name="Freeform: Shape 8211">
              <a:extLst>
                <a:ext uri="{FF2B5EF4-FFF2-40B4-BE49-F238E27FC236}">
                  <a16:creationId xmlns:a16="http://schemas.microsoft.com/office/drawing/2014/main" id="{768FA6A4-209B-443A-9CF2-FFDC90EC34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13" name="Freeform: Shape 8212">
              <a:extLst>
                <a:ext uri="{FF2B5EF4-FFF2-40B4-BE49-F238E27FC236}">
                  <a16:creationId xmlns:a16="http://schemas.microsoft.com/office/drawing/2014/main" id="{EEB0A6C9-E0F4-403E-8FB7-5FF4F1F646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14" name="Freeform: Shape 8213">
              <a:extLst>
                <a:ext uri="{FF2B5EF4-FFF2-40B4-BE49-F238E27FC236}">
                  <a16:creationId xmlns:a16="http://schemas.microsoft.com/office/drawing/2014/main" id="{6DA5950E-75DA-4E34-99EB-8982548700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15" name="Freeform: Shape 8214">
              <a:extLst>
                <a:ext uri="{FF2B5EF4-FFF2-40B4-BE49-F238E27FC236}">
                  <a16:creationId xmlns:a16="http://schemas.microsoft.com/office/drawing/2014/main" id="{6F609E6F-709D-42D6-8E54-91E37E2B1B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16" name="Freeform: Shape 8215">
              <a:extLst>
                <a:ext uri="{FF2B5EF4-FFF2-40B4-BE49-F238E27FC236}">
                  <a16:creationId xmlns:a16="http://schemas.microsoft.com/office/drawing/2014/main" id="{0C4707FB-9E68-4EBA-A4E0-4516F1506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17" name="Freeform: Shape 8216">
              <a:extLst>
                <a:ext uri="{FF2B5EF4-FFF2-40B4-BE49-F238E27FC236}">
                  <a16:creationId xmlns:a16="http://schemas.microsoft.com/office/drawing/2014/main" id="{A799771A-5CA8-4CCE-B4F5-FE8C20379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18" name="Freeform: Shape 8217">
              <a:extLst>
                <a:ext uri="{FF2B5EF4-FFF2-40B4-BE49-F238E27FC236}">
                  <a16:creationId xmlns:a16="http://schemas.microsoft.com/office/drawing/2014/main" id="{461D636C-9A38-466B-BD92-39795F493B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19" name="Freeform: Shape 8218">
              <a:extLst>
                <a:ext uri="{FF2B5EF4-FFF2-40B4-BE49-F238E27FC236}">
                  <a16:creationId xmlns:a16="http://schemas.microsoft.com/office/drawing/2014/main" id="{399F3BD6-49A2-4D64-A3C0-8EFCEF9D9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20" name="Freeform: Shape 8219">
              <a:extLst>
                <a:ext uri="{FF2B5EF4-FFF2-40B4-BE49-F238E27FC236}">
                  <a16:creationId xmlns:a16="http://schemas.microsoft.com/office/drawing/2014/main" id="{4ABC753B-C028-4FCD-9D53-2BDBB26446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21" name="Freeform: Shape 8220">
              <a:extLst>
                <a:ext uri="{FF2B5EF4-FFF2-40B4-BE49-F238E27FC236}">
                  <a16:creationId xmlns:a16="http://schemas.microsoft.com/office/drawing/2014/main" id="{DA8F316F-3B46-4F37-AB8C-E69368303B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22" name="Freeform: Shape 8221">
              <a:extLst>
                <a:ext uri="{FF2B5EF4-FFF2-40B4-BE49-F238E27FC236}">
                  <a16:creationId xmlns:a16="http://schemas.microsoft.com/office/drawing/2014/main" id="{2636F8A8-BD35-4E0B-901B-1589A0534D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E83F2-FE9F-856F-B1F3-2FC794B7E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7587" y="1646292"/>
            <a:ext cx="3912880" cy="4452638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i="0" u="none" strike="noStrike" dirty="0">
                <a:solidFill>
                  <a:schemeClr val="bg1"/>
                </a:solidFill>
                <a:effectLst/>
              </a:rPr>
              <a:t> Reflection Questions:</a:t>
            </a:r>
          </a:p>
          <a:p>
            <a:pPr lvl="1">
              <a:buFont typeface="Wingdings" pitchFamily="2" charset="2"/>
              <a:buChar char="§"/>
            </a:pPr>
            <a:r>
              <a:rPr lang="en-US" i="0" u="none" strike="noStrike" dirty="0">
                <a:solidFill>
                  <a:schemeClr val="bg1"/>
                </a:solidFill>
                <a:effectLst/>
              </a:rPr>
              <a:t>Are you wise without losing your innocence?</a:t>
            </a:r>
          </a:p>
          <a:p>
            <a:pPr lvl="1">
              <a:buFont typeface="Wingdings" pitchFamily="2" charset="2"/>
              <a:buChar char="§"/>
            </a:pPr>
            <a:r>
              <a:rPr lang="en-US" i="0" u="none" strike="noStrike" dirty="0">
                <a:solidFill>
                  <a:schemeClr val="bg1"/>
                </a:solidFill>
                <a:effectLst/>
              </a:rPr>
              <a:t>Gentle without being gullible?</a:t>
            </a:r>
          </a:p>
          <a:p>
            <a:pPr lvl="1">
              <a:buFont typeface="Wingdings" pitchFamily="2" charset="2"/>
              <a:buChar char="§"/>
            </a:pPr>
            <a:r>
              <a:rPr lang="en-US" i="0" u="none" strike="noStrike" dirty="0">
                <a:solidFill>
                  <a:schemeClr val="bg1"/>
                </a:solidFill>
                <a:effectLst/>
              </a:rPr>
              <a:t>Walking like Christ—in wisdom and love?</a:t>
            </a:r>
          </a:p>
          <a:p>
            <a:pPr>
              <a:buFont typeface="Wingdings" pitchFamily="2" charset="2"/>
              <a:buChar char="q"/>
            </a:pPr>
            <a:r>
              <a:rPr lang="en-US" i="0" u="none" strike="noStrike" dirty="0">
                <a:solidFill>
                  <a:schemeClr val="bg1"/>
                </a:solidFill>
                <a:effectLst/>
              </a:rPr>
              <a:t> Call to Action:</a:t>
            </a:r>
          </a:p>
          <a:p>
            <a:pPr lvl="1">
              <a:buFont typeface="Wingdings" pitchFamily="2" charset="2"/>
              <a:buChar char="§"/>
            </a:pPr>
            <a:r>
              <a:rPr lang="en-US" i="0" u="none" strike="noStrike" dirty="0">
                <a:solidFill>
                  <a:schemeClr val="bg1"/>
                </a:solidFill>
                <a:effectLst/>
              </a:rPr>
              <a:t>Let your life pierce darkness with both truth AND grace!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242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</TotalTime>
  <Words>354</Words>
  <Application>Microsoft Macintosh PowerPoint</Application>
  <PresentationFormat>On-screen Show (4:3)</PresentationFormat>
  <Paragraphs>29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-webkit-standard</vt:lpstr>
      <vt:lpstr>Aptos</vt:lpstr>
      <vt:lpstr>Aptos Display</vt:lpstr>
      <vt:lpstr>Arial</vt:lpstr>
      <vt:lpstr>Inter</vt:lpstr>
      <vt:lpstr>Wingdings</vt:lpstr>
      <vt:lpstr>Office Theme</vt:lpstr>
      <vt:lpstr>Wise and Harmless: Living the Gospel in a Hostile World</vt:lpstr>
      <vt:lpstr>We Are Sent into a Dangerous World</vt:lpstr>
      <vt:lpstr>Be Wise as Serpents</vt:lpstr>
      <vt:lpstr>Be Harmless as Doves</vt:lpstr>
      <vt:lpstr>Conclusion</vt:lpstr>
      <vt:lpstr>Final Challenge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Rice</dc:creator>
  <cp:lastModifiedBy>Ian Rice</cp:lastModifiedBy>
  <cp:revision>6</cp:revision>
  <dcterms:created xsi:type="dcterms:W3CDTF">2025-05-31T17:48:19Z</dcterms:created>
  <dcterms:modified xsi:type="dcterms:W3CDTF">2025-05-31T19:09:04Z</dcterms:modified>
</cp:coreProperties>
</file>