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75" r:id="rId3"/>
    <p:sldId id="257" r:id="rId4"/>
    <p:sldId id="258" r:id="rId5"/>
    <p:sldId id="259" r:id="rId6"/>
    <p:sldId id="260" r:id="rId7"/>
    <p:sldId id="261" r:id="rId8"/>
    <p:sldId id="262" r:id="rId9"/>
    <p:sldId id="263" r:id="rId10"/>
    <p:sldId id="269" r:id="rId11"/>
    <p:sldId id="264" r:id="rId12"/>
    <p:sldId id="265" r:id="rId13"/>
    <p:sldId id="266" r:id="rId14"/>
    <p:sldId id="267" r:id="rId15"/>
    <p:sldId id="268" r:id="rId16"/>
    <p:sldId id="270" r:id="rId17"/>
    <p:sldId id="271" r:id="rId18"/>
    <p:sldId id="272" r:id="rId19"/>
    <p:sldId id="273" r:id="rId20"/>
    <p:sldId id="274"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63"/>
  </p:normalViewPr>
  <p:slideViewPr>
    <p:cSldViewPr snapToGrid="0">
      <p:cViewPr varScale="1">
        <p:scale>
          <a:sx n="110" d="100"/>
          <a:sy n="110" d="100"/>
        </p:scale>
        <p:origin x="192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4D1D76-9BD7-C240-82B2-CBFD5F8A01F2}" type="datetimeFigureOut">
              <a:rPr lang="en-US" smtClean="0"/>
              <a:t>12/27/25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285408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4D1D76-9BD7-C240-82B2-CBFD5F8A01F2}" type="datetimeFigureOut">
              <a:rPr lang="en-US" smtClean="0"/>
              <a:t>12/27/25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233339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4D1D76-9BD7-C240-82B2-CBFD5F8A01F2}" type="datetimeFigureOut">
              <a:rPr lang="en-US" smtClean="0"/>
              <a:t>12/27/25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280452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4D1D76-9BD7-C240-82B2-CBFD5F8A01F2}" type="datetimeFigureOut">
              <a:rPr lang="en-US" smtClean="0"/>
              <a:t>12/27/25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205263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4D1D76-9BD7-C240-82B2-CBFD5F8A01F2}" type="datetimeFigureOut">
              <a:rPr lang="en-US" smtClean="0"/>
              <a:t>12/27/25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4005277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4D1D76-9BD7-C240-82B2-CBFD5F8A01F2}" type="datetimeFigureOut">
              <a:rPr lang="en-US" smtClean="0"/>
              <a:t>12/27/25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175061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4D1D76-9BD7-C240-82B2-CBFD5F8A01F2}" type="datetimeFigureOut">
              <a:rPr lang="en-US" smtClean="0"/>
              <a:t>12/27/25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41731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4D1D76-9BD7-C240-82B2-CBFD5F8A01F2}" type="datetimeFigureOut">
              <a:rPr lang="en-US" smtClean="0"/>
              <a:t>12/27/25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263379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4D1D76-9BD7-C240-82B2-CBFD5F8A01F2}" type="datetimeFigureOut">
              <a:rPr lang="en-US" smtClean="0"/>
              <a:t>12/27/25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3757745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4D1D76-9BD7-C240-82B2-CBFD5F8A01F2}" type="datetimeFigureOut">
              <a:rPr lang="en-US" smtClean="0"/>
              <a:t>12/27/25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371183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4D1D76-9BD7-C240-82B2-CBFD5F8A01F2}" type="datetimeFigureOut">
              <a:rPr lang="en-US" smtClean="0"/>
              <a:t>12/27/25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47E378-3548-814A-9978-FCBCA1C53DD1}" type="slidenum">
              <a:rPr lang="en-US" smtClean="0"/>
              <a:t>‹#›</a:t>
            </a:fld>
            <a:endParaRPr lang="en-US"/>
          </a:p>
        </p:txBody>
      </p:sp>
    </p:spTree>
    <p:extLst>
      <p:ext uri="{BB962C8B-B14F-4D97-AF65-F5344CB8AC3E}">
        <p14:creationId xmlns:p14="http://schemas.microsoft.com/office/powerpoint/2010/main" val="168066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4D1D76-9BD7-C240-82B2-CBFD5F8A01F2}" type="datetimeFigureOut">
              <a:rPr lang="en-US" smtClean="0"/>
              <a:t>12/27/25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47E378-3548-814A-9978-FCBCA1C53DD1}" type="slidenum">
              <a:rPr lang="en-US" smtClean="0"/>
              <a:t>‹#›</a:t>
            </a:fld>
            <a:endParaRPr lang="en-US"/>
          </a:p>
        </p:txBody>
      </p:sp>
    </p:spTree>
    <p:extLst>
      <p:ext uri="{BB962C8B-B14F-4D97-AF65-F5344CB8AC3E}">
        <p14:creationId xmlns:p14="http://schemas.microsoft.com/office/powerpoint/2010/main" val="3969207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6258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9BBFC7-516E-A63D-288B-9BD52B4AABA0}"/>
              </a:ext>
            </a:extLst>
          </p:cNvPr>
          <p:cNvSpPr>
            <a:spLocks noGrp="1"/>
          </p:cNvSpPr>
          <p:nvPr>
            <p:ph type="ctrTitle"/>
          </p:nvPr>
        </p:nvSpPr>
        <p:spPr>
          <a:xfrm>
            <a:off x="866667" y="4752793"/>
            <a:ext cx="3213312" cy="1459845"/>
          </a:xfrm>
        </p:spPr>
        <p:txBody>
          <a:bodyPr anchor="t">
            <a:normAutofit/>
          </a:bodyPr>
          <a:lstStyle/>
          <a:p>
            <a:pPr algn="l"/>
            <a:r>
              <a:rPr lang="en-US" sz="4000" dirty="0">
                <a:solidFill>
                  <a:schemeClr val="bg1"/>
                </a:solidFill>
              </a:rPr>
              <a:t>Review of the Bible Story</a:t>
            </a:r>
          </a:p>
        </p:txBody>
      </p:sp>
      <p:sp>
        <p:nvSpPr>
          <p:cNvPr id="1033" name="Rectangle 1032">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DECC857B-97E4-7682-7F85-53A8D55D61FF}"/>
              </a:ext>
            </a:extLst>
          </p:cNvPr>
          <p:cNvSpPr>
            <a:spLocks noGrp="1"/>
          </p:cNvSpPr>
          <p:nvPr>
            <p:ph type="subTitle" idx="1"/>
          </p:nvPr>
        </p:nvSpPr>
        <p:spPr>
          <a:xfrm>
            <a:off x="5054598" y="4752794"/>
            <a:ext cx="3381831" cy="1461736"/>
          </a:xfrm>
        </p:spPr>
        <p:txBody>
          <a:bodyPr anchor="t">
            <a:noAutofit/>
          </a:bodyPr>
          <a:lstStyle/>
          <a:p>
            <a:pPr algn="l"/>
            <a:r>
              <a:rPr lang="en-US" sz="4000" dirty="0"/>
              <a:t>From Genesis to Revelation</a:t>
            </a:r>
          </a:p>
        </p:txBody>
      </p:sp>
      <p:pic>
        <p:nvPicPr>
          <p:cNvPr id="1026" name="Picture 2" descr="How Should We Interpret the Bible? - BioLogos">
            <a:extLst>
              <a:ext uri="{FF2B5EF4-FFF2-40B4-BE49-F238E27FC236}">
                <a16:creationId xmlns:a16="http://schemas.microsoft.com/office/drawing/2014/main" id="{30902332-037A-0002-F12D-E20CAD7EC9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59" r="6924"/>
          <a:stretch/>
        </p:blipFill>
        <p:spPr bwMode="auto">
          <a:xfrm>
            <a:off x="866667" y="637762"/>
            <a:ext cx="7417323" cy="3579308"/>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0815" y="4549143"/>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20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9144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40065"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8605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ED4594BF-AD3A-CA0C-66EB-44ECA605BE3A}"/>
              </a:ext>
            </a:extLst>
          </p:cNvPr>
          <p:cNvSpPr>
            <a:spLocks noGrp="1"/>
          </p:cNvSpPr>
          <p:nvPr>
            <p:ph type="title"/>
          </p:nvPr>
        </p:nvSpPr>
        <p:spPr>
          <a:xfrm>
            <a:off x="628650" y="365125"/>
            <a:ext cx="7886700" cy="1325563"/>
          </a:xfrm>
        </p:spPr>
        <p:txBody>
          <a:bodyPr>
            <a:normAutofit/>
          </a:bodyPr>
          <a:lstStyle/>
          <a:p>
            <a:r>
              <a:rPr lang="en-US" b="1" dirty="0"/>
              <a:t>17 Periods of Bible History</a:t>
            </a:r>
          </a:p>
        </p:txBody>
      </p:sp>
      <p:sp>
        <p:nvSpPr>
          <p:cNvPr id="5" name="Content Placeholder 4">
            <a:extLst>
              <a:ext uri="{FF2B5EF4-FFF2-40B4-BE49-F238E27FC236}">
                <a16:creationId xmlns:a16="http://schemas.microsoft.com/office/drawing/2014/main" id="{5889B068-A872-45E7-6090-F10A6C038722}"/>
              </a:ext>
            </a:extLst>
          </p:cNvPr>
          <p:cNvSpPr>
            <a:spLocks noGrp="1"/>
          </p:cNvSpPr>
          <p:nvPr>
            <p:ph sz="half" idx="1"/>
          </p:nvPr>
        </p:nvSpPr>
        <p:spPr>
          <a:xfrm>
            <a:off x="491692" y="1690687"/>
            <a:ext cx="4388715" cy="4486275"/>
          </a:xfrm>
        </p:spPr>
        <p:txBody>
          <a:bodyPr>
            <a:noAutofit/>
          </a:bodyPr>
          <a:lstStyle/>
          <a:p>
            <a:r>
              <a:rPr lang="en-US" sz="2400" b="1" dirty="0"/>
              <a:t>Before the Flood</a:t>
            </a:r>
          </a:p>
          <a:p>
            <a:r>
              <a:rPr lang="en-US" sz="2400" b="1" dirty="0"/>
              <a:t>The Flood</a:t>
            </a:r>
          </a:p>
          <a:p>
            <a:r>
              <a:rPr lang="en-US" sz="2400" b="1" dirty="0"/>
              <a:t>The Scattering of the People</a:t>
            </a:r>
          </a:p>
          <a:p>
            <a:r>
              <a:rPr lang="en-US" sz="2400" b="1" dirty="0"/>
              <a:t>The Patriarchs</a:t>
            </a:r>
          </a:p>
          <a:p>
            <a:r>
              <a:rPr lang="en-US" sz="2400" b="1" dirty="0"/>
              <a:t>The Exodus</a:t>
            </a:r>
          </a:p>
          <a:p>
            <a:r>
              <a:rPr lang="en-US" sz="2400" b="1" dirty="0"/>
              <a:t>Wandering in the Wilderness</a:t>
            </a:r>
          </a:p>
          <a:p>
            <a:r>
              <a:rPr lang="en-US" sz="2400" b="1" dirty="0"/>
              <a:t>Invasion and Conquest</a:t>
            </a:r>
          </a:p>
          <a:p>
            <a:r>
              <a:rPr lang="en-US" sz="2400" b="1" dirty="0"/>
              <a:t>The Judges</a:t>
            </a:r>
          </a:p>
          <a:p>
            <a:r>
              <a:rPr lang="en-US" sz="2400" b="1" dirty="0"/>
              <a:t>United Kingdom</a:t>
            </a:r>
          </a:p>
        </p:txBody>
      </p:sp>
      <p:sp>
        <p:nvSpPr>
          <p:cNvPr id="6" name="Content Placeholder 5">
            <a:extLst>
              <a:ext uri="{FF2B5EF4-FFF2-40B4-BE49-F238E27FC236}">
                <a16:creationId xmlns:a16="http://schemas.microsoft.com/office/drawing/2014/main" id="{84E6A64A-2187-848B-1656-EEA4CD6C2CC9}"/>
              </a:ext>
            </a:extLst>
          </p:cNvPr>
          <p:cNvSpPr>
            <a:spLocks noGrp="1"/>
          </p:cNvSpPr>
          <p:nvPr>
            <p:ph sz="half" idx="2"/>
          </p:nvPr>
        </p:nvSpPr>
        <p:spPr>
          <a:xfrm>
            <a:off x="5017365" y="1690688"/>
            <a:ext cx="3822700" cy="4486275"/>
          </a:xfrm>
        </p:spPr>
        <p:txBody>
          <a:bodyPr>
            <a:normAutofit/>
          </a:bodyPr>
          <a:lstStyle/>
          <a:p>
            <a:r>
              <a:rPr lang="en-US" sz="2400" b="1" dirty="0"/>
              <a:t>Divided Kingdom</a:t>
            </a:r>
          </a:p>
          <a:p>
            <a:r>
              <a:rPr lang="en-US" sz="2400" b="1" dirty="0"/>
              <a:t>Judah Alone</a:t>
            </a:r>
          </a:p>
          <a:p>
            <a:r>
              <a:rPr lang="en-US" sz="2400" b="1" dirty="0"/>
              <a:t>The Captivity</a:t>
            </a:r>
          </a:p>
          <a:p>
            <a:r>
              <a:rPr lang="en-US" sz="2400" b="1" dirty="0"/>
              <a:t>Return from Captivity</a:t>
            </a:r>
          </a:p>
          <a:p>
            <a:r>
              <a:rPr lang="en-US" sz="2400" b="1" dirty="0"/>
              <a:t>Years of Silence</a:t>
            </a:r>
          </a:p>
          <a:p>
            <a:r>
              <a:rPr lang="en-US" sz="2400" b="1" dirty="0"/>
              <a:t>Life of Christ</a:t>
            </a:r>
          </a:p>
          <a:p>
            <a:r>
              <a:rPr lang="en-US" sz="2400" b="1" dirty="0"/>
              <a:t>Early Church</a:t>
            </a:r>
          </a:p>
          <a:p>
            <a:r>
              <a:rPr lang="en-US" sz="2400" b="1" dirty="0"/>
              <a:t>Letters to the Christians</a:t>
            </a:r>
          </a:p>
        </p:txBody>
      </p:sp>
    </p:spTree>
    <p:extLst>
      <p:ext uri="{BB962C8B-B14F-4D97-AF65-F5344CB8AC3E}">
        <p14:creationId xmlns:p14="http://schemas.microsoft.com/office/powerpoint/2010/main" val="36931111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7" name="Rectangle 2056">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50" name="Picture 2" descr="Life of Adam and Eve Before and After They Sinned">
            <a:extLst>
              <a:ext uri="{FF2B5EF4-FFF2-40B4-BE49-F238E27FC236}">
                <a16:creationId xmlns:a16="http://schemas.microsoft.com/office/drawing/2014/main" id="{CE5F82B8-089B-71B8-515C-ACE68E425D1A}"/>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32723" r="610"/>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E25D6D1-C6AA-0576-D59F-4695B2FA36FB}"/>
              </a:ext>
            </a:extLst>
          </p:cNvPr>
          <p:cNvSpPr>
            <a:spLocks noGrp="1"/>
          </p:cNvSpPr>
          <p:nvPr>
            <p:ph type="title"/>
          </p:nvPr>
        </p:nvSpPr>
        <p:spPr>
          <a:xfrm>
            <a:off x="704411" y="5446901"/>
            <a:ext cx="3866446" cy="1117185"/>
          </a:xfrm>
        </p:spPr>
        <p:txBody>
          <a:bodyPr anchor="t">
            <a:normAutofit fontScale="90000"/>
          </a:bodyPr>
          <a:lstStyle/>
          <a:p>
            <a:r>
              <a:rPr lang="en-US" dirty="0">
                <a:solidFill>
                  <a:srgbClr val="FFFFFF"/>
                </a:solidFill>
              </a:rPr>
              <a:t>Before the Flood</a:t>
            </a:r>
          </a:p>
        </p:txBody>
      </p:sp>
      <p:sp>
        <p:nvSpPr>
          <p:cNvPr id="3" name="Content Placeholder 2">
            <a:extLst>
              <a:ext uri="{FF2B5EF4-FFF2-40B4-BE49-F238E27FC236}">
                <a16:creationId xmlns:a16="http://schemas.microsoft.com/office/drawing/2014/main" id="{DE1DA6D4-BE47-4977-7F8C-B83C058464DD}"/>
              </a:ext>
            </a:extLst>
          </p:cNvPr>
          <p:cNvSpPr>
            <a:spLocks noGrp="1"/>
          </p:cNvSpPr>
          <p:nvPr>
            <p:ph idx="1"/>
          </p:nvPr>
        </p:nvSpPr>
        <p:spPr>
          <a:xfrm>
            <a:off x="4855028" y="304800"/>
            <a:ext cx="4286685" cy="6259286"/>
          </a:xfrm>
        </p:spPr>
        <p:txBody>
          <a:bodyPr>
            <a:normAutofit lnSpcReduction="10000"/>
          </a:bodyPr>
          <a:lstStyle/>
          <a:p>
            <a:r>
              <a:rPr lang="en-US" sz="2400" b="0" i="0" u="none" strike="noStrike" dirty="0">
                <a:solidFill>
                  <a:srgbClr val="FFFFFF"/>
                </a:solidFill>
                <a:effectLst/>
                <a:latin typeface="Inter"/>
              </a:rPr>
              <a:t>27 So God created man in His </a:t>
            </a:r>
            <a:r>
              <a:rPr lang="en-US" sz="2400" b="0" i="1" u="none" strike="noStrike" dirty="0">
                <a:solidFill>
                  <a:srgbClr val="FFFFFF"/>
                </a:solidFill>
                <a:effectLst/>
                <a:latin typeface="Inter"/>
              </a:rPr>
              <a:t>own</a:t>
            </a:r>
            <a:r>
              <a:rPr lang="en-US" sz="2400" b="0" i="0" u="none" strike="noStrike" dirty="0">
                <a:solidFill>
                  <a:srgbClr val="FFFFFF"/>
                </a:solidFill>
                <a:effectLst/>
                <a:latin typeface="Inter"/>
              </a:rPr>
              <a:t> image; i</a:t>
            </a:r>
            <a:r>
              <a:rPr lang="en-US" sz="2400" b="0" i="0" u="none" strike="noStrike" dirty="0">
                <a:solidFill>
                  <a:srgbClr val="FFFF00"/>
                </a:solidFill>
                <a:effectLst/>
                <a:latin typeface="Inter"/>
              </a:rPr>
              <a:t>n the image of God He created him; male and female</a:t>
            </a:r>
            <a:r>
              <a:rPr lang="en-US" sz="2400" b="0" i="0" u="none" strike="noStrike" dirty="0">
                <a:solidFill>
                  <a:srgbClr val="FFFFFF"/>
                </a:solidFill>
                <a:effectLst/>
                <a:latin typeface="Inter"/>
              </a:rPr>
              <a:t> He created them. (Genesis 1:27)</a:t>
            </a:r>
          </a:p>
          <a:p>
            <a:r>
              <a:rPr lang="en-US" sz="2400" b="0" i="0" u="none" strike="noStrike" dirty="0">
                <a:solidFill>
                  <a:srgbClr val="FFFFFF"/>
                </a:solidFill>
                <a:effectLst/>
                <a:latin typeface="Inter"/>
              </a:rPr>
              <a:t>15 And I will put </a:t>
            </a:r>
            <a:r>
              <a:rPr lang="en-US" sz="2400" b="0" i="0" u="none" strike="noStrike" dirty="0">
                <a:solidFill>
                  <a:srgbClr val="FFFF00"/>
                </a:solidFill>
                <a:effectLst/>
                <a:latin typeface="Inter"/>
              </a:rPr>
              <a:t>enmity between you and the woman, and between your seed and her Seed</a:t>
            </a:r>
            <a:r>
              <a:rPr lang="en-US" sz="2400" b="0" i="0" u="none" strike="noStrike" dirty="0">
                <a:solidFill>
                  <a:srgbClr val="FFFFFF"/>
                </a:solidFill>
                <a:effectLst/>
                <a:latin typeface="Inter"/>
              </a:rPr>
              <a:t>; He shall bruise your head, and you shall bruise His heel. (Genesis 3:15)</a:t>
            </a:r>
          </a:p>
          <a:p>
            <a:r>
              <a:rPr lang="en-US" sz="2400" b="0" i="0" u="none" strike="noStrike" dirty="0">
                <a:solidFill>
                  <a:srgbClr val="FFFFFF"/>
                </a:solidFill>
                <a:effectLst/>
                <a:latin typeface="Inter"/>
              </a:rPr>
              <a:t>10 to the intent that now the manifold wisdom of God might be made known by the church to the principalities and powers in the heavenly </a:t>
            </a:r>
            <a:r>
              <a:rPr lang="en-US" sz="2400" b="0" i="1" u="none" strike="noStrike" dirty="0">
                <a:solidFill>
                  <a:srgbClr val="FFFFFF"/>
                </a:solidFill>
                <a:effectLst/>
                <a:latin typeface="Inter"/>
              </a:rPr>
              <a:t>places,</a:t>
            </a:r>
            <a:r>
              <a:rPr lang="en-US" sz="2400" dirty="0">
                <a:solidFill>
                  <a:srgbClr val="FFFFFF"/>
                </a:solidFill>
                <a:latin typeface="Inter"/>
              </a:rPr>
              <a:t> </a:t>
            </a:r>
            <a:r>
              <a:rPr lang="en-US" sz="2400" b="0" i="0" u="none" strike="noStrike" dirty="0">
                <a:solidFill>
                  <a:srgbClr val="FFFFFF"/>
                </a:solidFill>
                <a:effectLst/>
                <a:latin typeface="Inter"/>
              </a:rPr>
              <a:t>11 </a:t>
            </a:r>
            <a:r>
              <a:rPr lang="en-US" sz="2400" b="0" i="0" u="none" strike="noStrike" dirty="0">
                <a:solidFill>
                  <a:srgbClr val="FFFF00"/>
                </a:solidFill>
                <a:effectLst/>
                <a:latin typeface="Inter"/>
              </a:rPr>
              <a:t>according to the eternal purpose which He accomplished in Christ Jesus </a:t>
            </a:r>
            <a:r>
              <a:rPr lang="en-US" sz="2400" b="0" i="0" u="none" strike="noStrike" dirty="0">
                <a:solidFill>
                  <a:srgbClr val="FFFFFF"/>
                </a:solidFill>
                <a:effectLst/>
                <a:latin typeface="Inter"/>
              </a:rPr>
              <a:t>our Lord (Ephesians 3:10-11)</a:t>
            </a:r>
          </a:p>
          <a:p>
            <a:endParaRPr lang="en-US" sz="1600" dirty="0">
              <a:solidFill>
                <a:srgbClr val="FFFFFF"/>
              </a:solidFill>
            </a:endParaRPr>
          </a:p>
        </p:txBody>
      </p:sp>
    </p:spTree>
    <p:extLst>
      <p:ext uri="{BB962C8B-B14F-4D97-AF65-F5344CB8AC3E}">
        <p14:creationId xmlns:p14="http://schemas.microsoft.com/office/powerpoint/2010/main" val="323601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71993"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7E6654-48A8-AA3E-9CB1-8FF3DDEE2617}"/>
              </a:ext>
            </a:extLst>
          </p:cNvPr>
          <p:cNvSpPr>
            <a:spLocks noGrp="1"/>
          </p:cNvSpPr>
          <p:nvPr>
            <p:ph type="title"/>
          </p:nvPr>
        </p:nvSpPr>
        <p:spPr>
          <a:xfrm>
            <a:off x="866667" y="4551036"/>
            <a:ext cx="3213315" cy="1687143"/>
          </a:xfrm>
        </p:spPr>
        <p:txBody>
          <a:bodyPr anchor="t">
            <a:normAutofit/>
          </a:bodyPr>
          <a:lstStyle/>
          <a:p>
            <a:r>
              <a:rPr lang="en-US">
                <a:solidFill>
                  <a:schemeClr val="bg1"/>
                </a:solidFill>
              </a:rPr>
              <a:t>The Flood</a:t>
            </a:r>
          </a:p>
        </p:txBody>
      </p:sp>
      <p:sp>
        <p:nvSpPr>
          <p:cNvPr id="3081" name="Rectangle 3080">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e Flood | Answers in Genesis">
            <a:extLst>
              <a:ext uri="{FF2B5EF4-FFF2-40B4-BE49-F238E27FC236}">
                <a16:creationId xmlns:a16="http://schemas.microsoft.com/office/drawing/2014/main" id="{CA92A2D6-9A0D-70D2-B7D8-28834232B9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212" r="-2" b="-2"/>
          <a:stretch/>
        </p:blipFill>
        <p:spPr bwMode="auto">
          <a:xfrm>
            <a:off x="866667" y="637762"/>
            <a:ext cx="7417323" cy="3579308"/>
          </a:xfrm>
          <a:prstGeom prst="rect">
            <a:avLst/>
          </a:prstGeom>
          <a:noFill/>
          <a:extLst>
            <a:ext uri="{909E8E84-426E-40DD-AFC4-6F175D3DCCD1}">
              <a14:hiddenFill xmlns:a14="http://schemas.microsoft.com/office/drawing/2010/main">
                <a:solidFill>
                  <a:srgbClr val="FFFFFF"/>
                </a:solidFill>
              </a14:hiddenFill>
            </a:ext>
          </a:extLst>
        </p:spPr>
      </p:pic>
      <p:sp>
        <p:nvSpPr>
          <p:cNvPr id="3083" name="Rectangle 308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0987" y="4544112"/>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DCA73D-D512-24D7-5AD8-925CA39CF2E1}"/>
              </a:ext>
            </a:extLst>
          </p:cNvPr>
          <p:cNvSpPr>
            <a:spLocks noGrp="1"/>
          </p:cNvSpPr>
          <p:nvPr>
            <p:ph idx="1"/>
          </p:nvPr>
        </p:nvSpPr>
        <p:spPr>
          <a:xfrm>
            <a:off x="4713515" y="4589833"/>
            <a:ext cx="4310742" cy="2170196"/>
          </a:xfrm>
        </p:spPr>
        <p:txBody>
          <a:bodyPr>
            <a:noAutofit/>
          </a:bodyPr>
          <a:lstStyle/>
          <a:p>
            <a:pPr marL="0" indent="0">
              <a:buNone/>
            </a:pPr>
            <a:r>
              <a:rPr lang="en-US" sz="1800" b="0" i="0" u="none" strike="noStrike" dirty="0">
                <a:effectLst/>
                <a:latin typeface="Inter"/>
              </a:rPr>
              <a:t>6 And the Lord was sorry that He had made man on the earth, and He was grieved in His heart. 7 So </a:t>
            </a:r>
            <a:r>
              <a:rPr lang="en-US" sz="1800" b="0" i="0" u="none" strike="noStrike" dirty="0">
                <a:effectLst/>
                <a:highlight>
                  <a:srgbClr val="FFFF00"/>
                </a:highlight>
                <a:latin typeface="Inter"/>
              </a:rPr>
              <a:t>the Lord said, “I will destroy man whom I have created from the face of the earth</a:t>
            </a:r>
            <a:r>
              <a:rPr lang="en-US" sz="1800" b="0" i="0" u="none" strike="noStrike" dirty="0">
                <a:effectLst/>
                <a:latin typeface="Inter"/>
              </a:rPr>
              <a:t>, both man and beast, creeping thing and birds of the air, </a:t>
            </a:r>
            <a:r>
              <a:rPr lang="en-US" sz="1800" b="0" i="0" u="none" strike="noStrike" dirty="0">
                <a:effectLst/>
                <a:highlight>
                  <a:srgbClr val="FFFF00"/>
                </a:highlight>
                <a:latin typeface="Inter"/>
              </a:rPr>
              <a:t>for I am sorry that I have made them.” 8 But Noah found grace </a:t>
            </a:r>
            <a:r>
              <a:rPr lang="en-US" sz="1800" b="0" i="0" u="none" strike="noStrike" dirty="0">
                <a:effectLst/>
                <a:latin typeface="Inter"/>
              </a:rPr>
              <a:t>in the eyes of the Lord. (Genesis 6:6-8)</a:t>
            </a:r>
            <a:endParaRPr lang="en-US" sz="1800" dirty="0"/>
          </a:p>
        </p:txBody>
      </p:sp>
    </p:spTree>
    <p:extLst>
      <p:ext uri="{BB962C8B-B14F-4D97-AF65-F5344CB8AC3E}">
        <p14:creationId xmlns:p14="http://schemas.microsoft.com/office/powerpoint/2010/main" val="326558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40A769-9E42-B6D7-6AD2-3CA4CD368614}"/>
              </a:ext>
            </a:extLst>
          </p:cNvPr>
          <p:cNvSpPr>
            <a:spLocks noGrp="1"/>
          </p:cNvSpPr>
          <p:nvPr>
            <p:ph type="title"/>
          </p:nvPr>
        </p:nvSpPr>
        <p:spPr>
          <a:xfrm>
            <a:off x="440721" y="424543"/>
            <a:ext cx="4000647" cy="1164771"/>
          </a:xfrm>
        </p:spPr>
        <p:txBody>
          <a:bodyPr anchor="ctr">
            <a:noAutofit/>
          </a:bodyPr>
          <a:lstStyle/>
          <a:p>
            <a:r>
              <a:rPr lang="en-US" sz="4000" dirty="0"/>
              <a:t>The Scattering of the People</a:t>
            </a:r>
          </a:p>
        </p:txBody>
      </p:sp>
      <p:sp>
        <p:nvSpPr>
          <p:cNvPr id="3" name="Content Placeholder 2">
            <a:extLst>
              <a:ext uri="{FF2B5EF4-FFF2-40B4-BE49-F238E27FC236}">
                <a16:creationId xmlns:a16="http://schemas.microsoft.com/office/drawing/2014/main" id="{EB3A96D4-300D-3EE5-C53C-17C715D08897}"/>
              </a:ext>
            </a:extLst>
          </p:cNvPr>
          <p:cNvSpPr>
            <a:spLocks noGrp="1"/>
          </p:cNvSpPr>
          <p:nvPr>
            <p:ph idx="1"/>
          </p:nvPr>
        </p:nvSpPr>
        <p:spPr>
          <a:xfrm>
            <a:off x="326572" y="1589314"/>
            <a:ext cx="4539342" cy="5018315"/>
          </a:xfrm>
        </p:spPr>
        <p:txBody>
          <a:bodyPr anchor="ctr">
            <a:noAutofit/>
          </a:bodyPr>
          <a:lstStyle/>
          <a:p>
            <a:pPr marL="0" indent="0">
              <a:buNone/>
            </a:pPr>
            <a:r>
              <a:rPr lang="en-US" sz="2200" b="0" i="0" u="none" strike="noStrike" dirty="0">
                <a:effectLst/>
                <a:latin typeface="Inter"/>
              </a:rPr>
              <a:t>5 But the Lord came down to see the city and the tower which the sons of men had built. 6 And the Lord said, “Indeed the people </a:t>
            </a:r>
            <a:r>
              <a:rPr lang="en-US" sz="2200" b="0" i="1" u="none" strike="noStrike" dirty="0">
                <a:effectLst/>
                <a:latin typeface="Inter"/>
              </a:rPr>
              <a:t>are</a:t>
            </a:r>
            <a:r>
              <a:rPr lang="en-US" sz="2200" b="0" i="0" u="none" strike="noStrike" dirty="0">
                <a:effectLst/>
                <a:latin typeface="Inter"/>
              </a:rPr>
              <a:t> one and they all have one language, and this is what they begin to do; now nothing that they propose to do will be withheld from them. 7 Come, let Us go down and there </a:t>
            </a:r>
            <a:r>
              <a:rPr lang="en-US" sz="2200" b="0" i="0" u="none" strike="noStrike" dirty="0">
                <a:effectLst/>
                <a:highlight>
                  <a:srgbClr val="00FFFF"/>
                </a:highlight>
                <a:latin typeface="Inter"/>
              </a:rPr>
              <a:t>confuse their language</a:t>
            </a:r>
            <a:r>
              <a:rPr lang="en-US" sz="2200" b="0" i="0" u="none" strike="noStrike" dirty="0">
                <a:effectLst/>
                <a:latin typeface="Inter"/>
              </a:rPr>
              <a:t>, that they may not understand one another’s speech.” 8 </a:t>
            </a:r>
            <a:r>
              <a:rPr lang="en-US" sz="2200" b="0" i="0" u="none" strike="noStrike" dirty="0">
                <a:effectLst/>
                <a:highlight>
                  <a:srgbClr val="00FFFF"/>
                </a:highlight>
                <a:latin typeface="Inter"/>
              </a:rPr>
              <a:t>So the Lord scattered them abroad from there over the face of all the earth</a:t>
            </a:r>
            <a:r>
              <a:rPr lang="en-US" sz="2200" b="0" i="0" u="none" strike="noStrike" dirty="0">
                <a:effectLst/>
                <a:latin typeface="Inter"/>
              </a:rPr>
              <a:t>, and they ceased building the city. (Genesis 11:5-8)</a:t>
            </a:r>
            <a:endParaRPr lang="en-US" sz="2200" dirty="0"/>
          </a:p>
        </p:txBody>
      </p:sp>
      <p:pic>
        <p:nvPicPr>
          <p:cNvPr id="4098" name="Picture 2" descr="Tower of Babel Bible story summary">
            <a:extLst>
              <a:ext uri="{FF2B5EF4-FFF2-40B4-BE49-F238E27FC236}">
                <a16:creationId xmlns:a16="http://schemas.microsoft.com/office/drawing/2014/main" id="{8781D000-D24D-2017-49AE-803E16D111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33" r="23823" b="-1"/>
          <a:stretch/>
        </p:blipFill>
        <p:spPr bwMode="auto">
          <a:xfrm>
            <a:off x="5143347" y="-10886"/>
            <a:ext cx="4000653"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146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51" name="Rectangle 515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4CEBC9-896E-F487-C03B-DFCF5FAF1C22}"/>
              </a:ext>
            </a:extLst>
          </p:cNvPr>
          <p:cNvSpPr>
            <a:spLocks noGrp="1"/>
          </p:cNvSpPr>
          <p:nvPr>
            <p:ph type="title"/>
          </p:nvPr>
        </p:nvSpPr>
        <p:spPr>
          <a:xfrm>
            <a:off x="659121" y="325838"/>
            <a:ext cx="3912879" cy="696824"/>
          </a:xfrm>
        </p:spPr>
        <p:txBody>
          <a:bodyPr anchor="b">
            <a:normAutofit fontScale="90000"/>
          </a:bodyPr>
          <a:lstStyle/>
          <a:p>
            <a:r>
              <a:rPr lang="en-US" dirty="0">
                <a:solidFill>
                  <a:schemeClr val="bg1"/>
                </a:solidFill>
              </a:rPr>
              <a:t>The Patriarchs</a:t>
            </a:r>
          </a:p>
        </p:txBody>
      </p:sp>
      <p:grpSp>
        <p:nvGrpSpPr>
          <p:cNvPr id="5152" name="Graphic 38">
            <a:extLst>
              <a:ext uri="{FF2B5EF4-FFF2-40B4-BE49-F238E27FC236}">
                <a16:creationId xmlns:a16="http://schemas.microsoft.com/office/drawing/2014/main" id="{7F54B1E7-DA9D-4422-98EA-A4C079A0C4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2001" y="824532"/>
            <a:ext cx="1432689" cy="709660"/>
            <a:chOff x="2267504" y="2540250"/>
            <a:chExt cx="1990951" cy="739640"/>
          </a:xfrm>
          <a:solidFill>
            <a:schemeClr val="bg1"/>
          </a:solidFill>
        </p:grpSpPr>
        <p:sp>
          <p:nvSpPr>
            <p:cNvPr id="5153" name="Freeform: Shape 5129">
              <a:extLst>
                <a:ext uri="{FF2B5EF4-FFF2-40B4-BE49-F238E27FC236}">
                  <a16:creationId xmlns:a16="http://schemas.microsoft.com/office/drawing/2014/main" id="{13681A6B-8745-4B5F-9106-8375152B5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5154" name="Freeform: Shape 5130">
              <a:extLst>
                <a:ext uri="{FF2B5EF4-FFF2-40B4-BE49-F238E27FC236}">
                  <a16:creationId xmlns:a16="http://schemas.microsoft.com/office/drawing/2014/main" id="{728FA7BA-0A88-455D-9C83-95E77FCE24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AEE26FE9-8480-6C2F-BB2D-D3C1EC6BC5EF}"/>
              </a:ext>
            </a:extLst>
          </p:cNvPr>
          <p:cNvSpPr>
            <a:spLocks noGrp="1"/>
          </p:cNvSpPr>
          <p:nvPr>
            <p:ph idx="1"/>
          </p:nvPr>
        </p:nvSpPr>
        <p:spPr>
          <a:xfrm>
            <a:off x="236627" y="1099160"/>
            <a:ext cx="4636462" cy="5682342"/>
          </a:xfrm>
        </p:spPr>
        <p:txBody>
          <a:bodyPr>
            <a:normAutofit lnSpcReduction="10000"/>
          </a:bodyPr>
          <a:lstStyle/>
          <a:p>
            <a:r>
              <a:rPr lang="en-US" sz="2400" b="0" i="0" u="none" strike="noStrike" dirty="0">
                <a:solidFill>
                  <a:schemeClr val="bg1"/>
                </a:solidFill>
                <a:effectLst/>
                <a:latin typeface="Inter"/>
              </a:rPr>
              <a:t>1 Now the Lord had said to Abram: “Get out of your country, from your family and from your father’s house, to a land that I will show you. 2 </a:t>
            </a:r>
            <a:r>
              <a:rPr lang="en-US" sz="2400" b="0" i="0" u="none" strike="noStrike" dirty="0">
                <a:solidFill>
                  <a:srgbClr val="FFFF00"/>
                </a:solidFill>
                <a:effectLst/>
                <a:latin typeface="Inter"/>
              </a:rPr>
              <a:t>I will make you a great nation</a:t>
            </a:r>
            <a:r>
              <a:rPr lang="en-US" sz="2400" b="0" i="0" u="none" strike="noStrike" dirty="0">
                <a:solidFill>
                  <a:schemeClr val="bg1"/>
                </a:solidFill>
                <a:effectLst/>
                <a:latin typeface="Inter"/>
              </a:rPr>
              <a:t>; I will bless you and make your name great; And you shall be a blessing. 3 I will bless those who bless you, and I will curse him who curses you; And </a:t>
            </a:r>
            <a:r>
              <a:rPr lang="en-US" sz="2400" b="0" i="0" u="none" strike="noStrike" dirty="0">
                <a:solidFill>
                  <a:srgbClr val="FFFF00"/>
                </a:solidFill>
                <a:effectLst/>
                <a:latin typeface="Inter"/>
              </a:rPr>
              <a:t>in you all the families of the earth shall be blessed</a:t>
            </a:r>
            <a:r>
              <a:rPr lang="en-US" sz="2400" b="0" i="0" u="none" strike="noStrike" dirty="0">
                <a:solidFill>
                  <a:schemeClr val="bg1"/>
                </a:solidFill>
                <a:effectLst/>
                <a:latin typeface="Inter"/>
              </a:rPr>
              <a:t>.”</a:t>
            </a:r>
          </a:p>
          <a:p>
            <a:r>
              <a:rPr lang="en-US" sz="2400" b="0" i="0" u="none" strike="noStrike" dirty="0">
                <a:solidFill>
                  <a:schemeClr val="bg1"/>
                </a:solidFill>
                <a:effectLst/>
                <a:latin typeface="Inter"/>
              </a:rPr>
              <a:t>7 Then the Lord appeared to Abram and said, “</a:t>
            </a:r>
            <a:r>
              <a:rPr lang="en-US" sz="2400" b="0" i="0" u="none" strike="noStrike" dirty="0">
                <a:solidFill>
                  <a:srgbClr val="FFFF00"/>
                </a:solidFill>
                <a:effectLst/>
                <a:latin typeface="Inter"/>
              </a:rPr>
              <a:t>To your descendants I will give this land</a:t>
            </a:r>
            <a:r>
              <a:rPr lang="en-US" sz="2400" b="0" i="0" u="none" strike="noStrike" dirty="0">
                <a:solidFill>
                  <a:schemeClr val="bg1"/>
                </a:solidFill>
                <a:effectLst/>
                <a:latin typeface="Inter"/>
              </a:rPr>
              <a:t>.” And there he built an altar to the Lord, who had appeared to him. (Genesis 12:1-3, 7)</a:t>
            </a:r>
          </a:p>
          <a:p>
            <a:endParaRPr lang="en-US" sz="1500" dirty="0">
              <a:solidFill>
                <a:schemeClr val="bg1"/>
              </a:solidFill>
            </a:endParaRPr>
          </a:p>
        </p:txBody>
      </p:sp>
      <p:sp>
        <p:nvSpPr>
          <p:cNvPr id="5155" name="Oval 5154">
            <a:extLst>
              <a:ext uri="{FF2B5EF4-FFF2-40B4-BE49-F238E27FC236}">
                <a16:creationId xmlns:a16="http://schemas.microsoft.com/office/drawing/2014/main" id="{3F785A8F-002E-4E7C-A4EE-0423F2448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74533" y="3802078"/>
            <a:ext cx="273766"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56" name="Oval 5155">
            <a:extLst>
              <a:ext uri="{FF2B5EF4-FFF2-40B4-BE49-F238E27FC236}">
                <a16:creationId xmlns:a16="http://schemas.microsoft.com/office/drawing/2014/main" id="{5552F9A4-B078-4FA2-A29A-E70F6045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74533" y="3802078"/>
            <a:ext cx="273766"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122" name="Picture 2" descr="Abraham – the Good Father Model – Biblical Viewpoint">
            <a:extLst>
              <a:ext uri="{FF2B5EF4-FFF2-40B4-BE49-F238E27FC236}">
                <a16:creationId xmlns:a16="http://schemas.microsoft.com/office/drawing/2014/main" id="{24A92F24-0CB7-29E1-FA87-7E643C0151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841" r="21660" b="1"/>
          <a:stretch/>
        </p:blipFill>
        <p:spPr bwMode="auto">
          <a:xfrm>
            <a:off x="5679746" y="1820333"/>
            <a:ext cx="2413000" cy="3217333"/>
          </a:xfrm>
          <a:prstGeom prst="rect">
            <a:avLst/>
          </a:prstGeom>
          <a:noFill/>
          <a:extLst>
            <a:ext uri="{909E8E84-426E-40DD-AFC4-6F175D3DCCD1}">
              <a14:hiddenFill xmlns:a14="http://schemas.microsoft.com/office/drawing/2010/main">
                <a:solidFill>
                  <a:srgbClr val="FFFFFF"/>
                </a:solidFill>
              </a14:hiddenFill>
            </a:ext>
          </a:extLst>
        </p:spPr>
      </p:pic>
      <p:grpSp>
        <p:nvGrpSpPr>
          <p:cNvPr id="5157" name="Graphic 4">
            <a:extLst>
              <a:ext uri="{FF2B5EF4-FFF2-40B4-BE49-F238E27FC236}">
                <a16:creationId xmlns:a16="http://schemas.microsoft.com/office/drawing/2014/main" id="{E7EEFC47-5A1A-4BC0-9CCE-8E2F1C8837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01790" y="4898353"/>
            <a:ext cx="731374" cy="975171"/>
            <a:chOff x="5829300" y="3162300"/>
            <a:chExt cx="532256" cy="532257"/>
          </a:xfrm>
          <a:solidFill>
            <a:schemeClr val="bg1"/>
          </a:solidFill>
        </p:grpSpPr>
        <p:sp>
          <p:nvSpPr>
            <p:cNvPr id="5158" name="Freeform: Shape 5137">
              <a:extLst>
                <a:ext uri="{FF2B5EF4-FFF2-40B4-BE49-F238E27FC236}">
                  <a16:creationId xmlns:a16="http://schemas.microsoft.com/office/drawing/2014/main" id="{569E79C8-38A5-45F9-945F-935B056618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5139" name="Freeform: Shape 5138">
              <a:extLst>
                <a:ext uri="{FF2B5EF4-FFF2-40B4-BE49-F238E27FC236}">
                  <a16:creationId xmlns:a16="http://schemas.microsoft.com/office/drawing/2014/main" id="{1F23F4A9-D368-45FC-BE17-5AE7B3D2B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5140" name="Freeform: Shape 5139">
              <a:extLst>
                <a:ext uri="{FF2B5EF4-FFF2-40B4-BE49-F238E27FC236}">
                  <a16:creationId xmlns:a16="http://schemas.microsoft.com/office/drawing/2014/main" id="{30E359B9-2553-4BF7-9253-DD7C6C725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5141" name="Freeform: Shape 5140">
              <a:extLst>
                <a:ext uri="{FF2B5EF4-FFF2-40B4-BE49-F238E27FC236}">
                  <a16:creationId xmlns:a16="http://schemas.microsoft.com/office/drawing/2014/main" id="{DF9101C1-DB2F-4A51-BFCF-E56AA9D7B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5142" name="Freeform: Shape 5141">
              <a:extLst>
                <a:ext uri="{FF2B5EF4-FFF2-40B4-BE49-F238E27FC236}">
                  <a16:creationId xmlns:a16="http://schemas.microsoft.com/office/drawing/2014/main" id="{76A0E25F-E8AC-43C3-92E1-630040C0E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5143" name="Freeform: Shape 5142">
              <a:extLst>
                <a:ext uri="{FF2B5EF4-FFF2-40B4-BE49-F238E27FC236}">
                  <a16:creationId xmlns:a16="http://schemas.microsoft.com/office/drawing/2014/main" id="{8FEFC1B0-3611-4239-A35C-0A72C1AA4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5144" name="Freeform: Shape 5143">
              <a:extLst>
                <a:ext uri="{FF2B5EF4-FFF2-40B4-BE49-F238E27FC236}">
                  <a16:creationId xmlns:a16="http://schemas.microsoft.com/office/drawing/2014/main" id="{0BC7390E-9D9D-4C6A-B8B7-168D94FAF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5145" name="Freeform: Shape 5144">
              <a:extLst>
                <a:ext uri="{FF2B5EF4-FFF2-40B4-BE49-F238E27FC236}">
                  <a16:creationId xmlns:a16="http://schemas.microsoft.com/office/drawing/2014/main" id="{B8A0E0EA-1232-409E-BEAC-059E2E098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5146" name="Freeform: Shape 5145">
              <a:extLst>
                <a:ext uri="{FF2B5EF4-FFF2-40B4-BE49-F238E27FC236}">
                  <a16:creationId xmlns:a16="http://schemas.microsoft.com/office/drawing/2014/main" id="{630765A6-867B-4402-BC11-C0D43452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5147" name="Freeform: Shape 5146">
              <a:extLst>
                <a:ext uri="{FF2B5EF4-FFF2-40B4-BE49-F238E27FC236}">
                  <a16:creationId xmlns:a16="http://schemas.microsoft.com/office/drawing/2014/main" id="{1F6BB45C-BD66-4CD7-A522-A10F8B077B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5148" name="Freeform: Shape 5147">
              <a:extLst>
                <a:ext uri="{FF2B5EF4-FFF2-40B4-BE49-F238E27FC236}">
                  <a16:creationId xmlns:a16="http://schemas.microsoft.com/office/drawing/2014/main" id="{6116CBF8-8641-4F3A-8D12-6EAF96CF3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5149" name="Freeform: Shape 5148">
              <a:extLst>
                <a:ext uri="{FF2B5EF4-FFF2-40B4-BE49-F238E27FC236}">
                  <a16:creationId xmlns:a16="http://schemas.microsoft.com/office/drawing/2014/main" id="{C8FC9AA3-7B63-4082-885D-8FCEE9798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5150" name="Freeform: Shape 5149">
              <a:extLst>
                <a:ext uri="{FF2B5EF4-FFF2-40B4-BE49-F238E27FC236}">
                  <a16:creationId xmlns:a16="http://schemas.microsoft.com/office/drawing/2014/main" id="{348DC3B5-F54E-4473-A0BB-948DEF2ECE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73088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9FDA871-3435-F13F-1DB8-B01FA56DCF38}"/>
              </a:ext>
            </a:extLst>
          </p:cNvPr>
          <p:cNvSpPr>
            <a:spLocks noGrp="1"/>
          </p:cNvSpPr>
          <p:nvPr>
            <p:ph type="title"/>
          </p:nvPr>
        </p:nvSpPr>
        <p:spPr>
          <a:xfrm>
            <a:off x="4895850" y="448721"/>
            <a:ext cx="3535497" cy="1225650"/>
          </a:xfrm>
        </p:spPr>
        <p:txBody>
          <a:bodyPr anchor="b">
            <a:normAutofit/>
          </a:bodyPr>
          <a:lstStyle/>
          <a:p>
            <a:r>
              <a:rPr lang="en-US" sz="3300">
                <a:solidFill>
                  <a:schemeClr val="bg1"/>
                </a:solidFill>
              </a:rPr>
              <a:t>The Exodus</a:t>
            </a:r>
          </a:p>
        </p:txBody>
      </p:sp>
      <p:pic>
        <p:nvPicPr>
          <p:cNvPr id="6148" name="Picture 4" descr="Lector Biblico - “ Entonces Moisés subió al monte. Una nube cubrió el  monte, y la gloria de Jehová reposó sobre el monte Sinaí”.Éxodo 24: 15-18  *Moisés y “Josué su servidor” fueron">
            <a:extLst>
              <a:ext uri="{FF2B5EF4-FFF2-40B4-BE49-F238E27FC236}">
                <a16:creationId xmlns:a16="http://schemas.microsoft.com/office/drawing/2014/main" id="{820841EE-D3C5-6250-3125-D7300ABDD2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59" y="592076"/>
            <a:ext cx="4249909" cy="5673847"/>
          </a:xfrm>
          <a:prstGeom prst="rect">
            <a:avLst/>
          </a:prstGeom>
          <a:noFill/>
          <a:extLst>
            <a:ext uri="{909E8E84-426E-40DD-AFC4-6F175D3DCCD1}">
              <a14:hiddenFill xmlns:a14="http://schemas.microsoft.com/office/drawing/2010/main">
                <a:solidFill>
                  <a:srgbClr val="FFFFFF"/>
                </a:solidFill>
              </a14:hiddenFill>
            </a:ext>
          </a:extLst>
        </p:spPr>
      </p:pic>
      <p:cxnSp>
        <p:nvCxnSpPr>
          <p:cNvPr id="6155" name="Straight Connector 615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895850" y="1749756"/>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800EAF-7E61-5C99-E6B4-60C097581313}"/>
              </a:ext>
            </a:extLst>
          </p:cNvPr>
          <p:cNvSpPr>
            <a:spLocks noGrp="1"/>
          </p:cNvSpPr>
          <p:nvPr>
            <p:ph idx="1"/>
          </p:nvPr>
        </p:nvSpPr>
        <p:spPr>
          <a:xfrm>
            <a:off x="4572000" y="1844069"/>
            <a:ext cx="4419600" cy="3957912"/>
          </a:xfrm>
        </p:spPr>
        <p:txBody>
          <a:bodyPr>
            <a:normAutofit fontScale="70000" lnSpcReduction="20000"/>
          </a:bodyPr>
          <a:lstStyle/>
          <a:p>
            <a:pPr marL="0" indent="0">
              <a:buNone/>
            </a:pPr>
            <a:r>
              <a:rPr lang="en-US" sz="2400" b="0" i="0" u="none" strike="noStrike" dirty="0">
                <a:solidFill>
                  <a:schemeClr val="bg1"/>
                </a:solidFill>
                <a:effectLst/>
                <a:latin typeface="Inter"/>
              </a:rPr>
              <a:t>3 And Moses went up to God, and the Lord called to him from the mountain, saying, “Thus you shall say to the house of Jacob, and tell the children of Israel: 4 ‘You have seen what I did to the Egyptians, and </a:t>
            </a:r>
            <a:r>
              <a:rPr lang="en-US" sz="2400" b="0" i="1" u="none" strike="noStrike" dirty="0">
                <a:solidFill>
                  <a:schemeClr val="bg1"/>
                </a:solidFill>
                <a:effectLst/>
                <a:latin typeface="Inter"/>
              </a:rPr>
              <a:t>how</a:t>
            </a:r>
            <a:r>
              <a:rPr lang="en-US" sz="2400" b="0" i="0" u="none" strike="noStrike" dirty="0">
                <a:solidFill>
                  <a:schemeClr val="bg1"/>
                </a:solidFill>
                <a:effectLst/>
                <a:latin typeface="Inter"/>
              </a:rPr>
              <a:t>  I bore you on eagles’ wings and brought you to Myself. 5 Now therefore, </a:t>
            </a:r>
            <a:r>
              <a:rPr lang="en-US" sz="2400" b="0" i="0" u="none" strike="noStrike" dirty="0">
                <a:solidFill>
                  <a:srgbClr val="FFFF00"/>
                </a:solidFill>
                <a:effectLst/>
                <a:latin typeface="Inter"/>
              </a:rPr>
              <a:t>if you will indeed obey My voice and keep My covenant, then you shall be a special treasure to Me above all people</a:t>
            </a:r>
            <a:r>
              <a:rPr lang="en-US" sz="2400" b="0" i="0" u="none" strike="noStrike" dirty="0">
                <a:solidFill>
                  <a:schemeClr val="bg1"/>
                </a:solidFill>
                <a:effectLst/>
                <a:latin typeface="Inter"/>
              </a:rPr>
              <a:t>; for all the earth </a:t>
            </a:r>
            <a:r>
              <a:rPr lang="en-US" sz="2400" b="0" i="1" u="none" strike="noStrike" dirty="0">
                <a:solidFill>
                  <a:schemeClr val="bg1"/>
                </a:solidFill>
                <a:effectLst/>
                <a:latin typeface="Inter"/>
              </a:rPr>
              <a:t>is</a:t>
            </a:r>
            <a:r>
              <a:rPr lang="en-US" sz="2400" b="0" i="0" u="none" strike="noStrike" dirty="0">
                <a:solidFill>
                  <a:schemeClr val="bg1"/>
                </a:solidFill>
                <a:effectLst/>
                <a:latin typeface="Inter"/>
              </a:rPr>
              <a:t>  Mine. 6 And </a:t>
            </a:r>
            <a:r>
              <a:rPr lang="en-US" sz="2400" b="0" i="0" u="none" strike="noStrike" dirty="0">
                <a:solidFill>
                  <a:srgbClr val="FFFF00"/>
                </a:solidFill>
                <a:effectLst/>
                <a:latin typeface="Inter"/>
              </a:rPr>
              <a:t>you shall be to Me a kingdom of priests and a holy nation</a:t>
            </a:r>
            <a:r>
              <a:rPr lang="en-US" sz="2400" b="0" i="0" u="none" strike="noStrike" dirty="0">
                <a:solidFill>
                  <a:schemeClr val="bg1"/>
                </a:solidFill>
                <a:effectLst/>
                <a:latin typeface="Inter"/>
              </a:rPr>
              <a:t>.’ These </a:t>
            </a:r>
            <a:r>
              <a:rPr lang="en-US" sz="2400" b="0" i="1" u="none" strike="noStrike" dirty="0">
                <a:solidFill>
                  <a:schemeClr val="bg1"/>
                </a:solidFill>
                <a:effectLst/>
                <a:latin typeface="Inter"/>
              </a:rPr>
              <a:t>are</a:t>
            </a:r>
            <a:r>
              <a:rPr lang="en-US" sz="2400" b="0" i="0" u="none" strike="noStrike" dirty="0">
                <a:solidFill>
                  <a:schemeClr val="bg1"/>
                </a:solidFill>
                <a:effectLst/>
                <a:latin typeface="Inter"/>
              </a:rPr>
              <a:t> the words which you shall speak to the children of Israel.” 7 </a:t>
            </a:r>
            <a:r>
              <a:rPr lang="en-US" sz="2400" b="0" i="0" u="none" strike="noStrike" dirty="0">
                <a:solidFill>
                  <a:srgbClr val="FFFF00"/>
                </a:solidFill>
                <a:effectLst/>
                <a:latin typeface="Inter"/>
              </a:rPr>
              <a:t>So Moses came and called for the elders of the people, and laid before them all these words which the Lord commanded him. 8 Then all the people answered together and said, “All that the Lord has spoken we will do.” </a:t>
            </a:r>
            <a:r>
              <a:rPr lang="en-US" sz="2400" b="0" i="0" u="none" strike="noStrike" dirty="0">
                <a:solidFill>
                  <a:schemeClr val="bg1"/>
                </a:solidFill>
                <a:effectLst/>
                <a:latin typeface="Inter"/>
              </a:rPr>
              <a:t>So Moses brought back the words of the people to the Lord. (Exodus 19:3-8)</a:t>
            </a:r>
          </a:p>
          <a:p>
            <a:endParaRPr lang="en-US" sz="1200" dirty="0">
              <a:solidFill>
                <a:schemeClr val="bg1"/>
              </a:solidFill>
            </a:endParaRPr>
          </a:p>
        </p:txBody>
      </p:sp>
      <p:cxnSp>
        <p:nvCxnSpPr>
          <p:cNvPr id="6157" name="Straight Connector 615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895850" y="5707672"/>
            <a:ext cx="35354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51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51FAD53B-00F3-37D2-E0A6-27549BCFBCF1}"/>
              </a:ext>
            </a:extLst>
          </p:cNvPr>
          <p:cNvSpPr>
            <a:spLocks noGrp="1"/>
          </p:cNvSpPr>
          <p:nvPr>
            <p:ph type="title"/>
          </p:nvPr>
        </p:nvSpPr>
        <p:spPr>
          <a:xfrm>
            <a:off x="628650" y="448721"/>
            <a:ext cx="3530753" cy="1225650"/>
          </a:xfrm>
        </p:spPr>
        <p:txBody>
          <a:bodyPr anchor="b">
            <a:normAutofit/>
          </a:bodyPr>
          <a:lstStyle/>
          <a:p>
            <a:pPr algn="ctr"/>
            <a:r>
              <a:rPr lang="en-US" sz="3300" dirty="0">
                <a:solidFill>
                  <a:schemeClr val="bg1"/>
                </a:solidFill>
              </a:rPr>
              <a:t>Wandering in the Wilderness</a:t>
            </a:r>
          </a:p>
        </p:txBody>
      </p:sp>
      <p:cxnSp>
        <p:nvCxnSpPr>
          <p:cNvPr id="7177" name="Straight Connector 717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3904" y="1749756"/>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A512C3-31FD-4C55-6E77-0F849EE7CF7B}"/>
              </a:ext>
            </a:extLst>
          </p:cNvPr>
          <p:cNvSpPr>
            <a:spLocks noGrp="1"/>
          </p:cNvSpPr>
          <p:nvPr>
            <p:ph idx="1"/>
          </p:nvPr>
        </p:nvSpPr>
        <p:spPr>
          <a:xfrm>
            <a:off x="152206" y="1757798"/>
            <a:ext cx="4741883" cy="3949864"/>
          </a:xfrm>
        </p:spPr>
        <p:txBody>
          <a:bodyPr>
            <a:noAutofit/>
          </a:bodyPr>
          <a:lstStyle/>
          <a:p>
            <a:pPr marL="0" indent="0" algn="ctr">
              <a:buNone/>
            </a:pPr>
            <a:r>
              <a:rPr lang="en-US" sz="1600" b="0" i="0" u="none" strike="noStrike" dirty="0">
                <a:solidFill>
                  <a:schemeClr val="bg1"/>
                </a:solidFill>
                <a:effectLst/>
                <a:latin typeface="Inter"/>
              </a:rPr>
              <a:t>30 </a:t>
            </a:r>
            <a:r>
              <a:rPr lang="en-US" sz="1600" b="0" i="0" u="none" strike="noStrike" dirty="0">
                <a:solidFill>
                  <a:srgbClr val="FFFF00"/>
                </a:solidFill>
                <a:effectLst/>
                <a:latin typeface="Inter"/>
              </a:rPr>
              <a:t>Except for Caleb the son of </a:t>
            </a:r>
            <a:r>
              <a:rPr lang="en-US" sz="1600" b="0" i="0" u="none" strike="noStrike" dirty="0" err="1">
                <a:solidFill>
                  <a:srgbClr val="FFFF00"/>
                </a:solidFill>
                <a:effectLst/>
                <a:latin typeface="Inter"/>
              </a:rPr>
              <a:t>Jephunneh</a:t>
            </a:r>
            <a:r>
              <a:rPr lang="en-US" sz="1600" b="0" i="0" u="none" strike="noStrike" dirty="0">
                <a:solidFill>
                  <a:srgbClr val="FFFF00"/>
                </a:solidFill>
                <a:effectLst/>
                <a:latin typeface="Inter"/>
              </a:rPr>
              <a:t> and Joshua the son of Nun, you shall by no means enter the land which I swore I would make you dwell in. </a:t>
            </a:r>
            <a:r>
              <a:rPr lang="en-US" sz="1600" b="0" i="0" u="none" strike="noStrike" dirty="0">
                <a:solidFill>
                  <a:schemeClr val="bg1"/>
                </a:solidFill>
                <a:effectLst/>
                <a:latin typeface="Inter"/>
              </a:rPr>
              <a:t>31 But your little ones, whom you said would be victims, I will bring in, and they shall know the land which you have despised. 32 But </a:t>
            </a:r>
            <a:r>
              <a:rPr lang="en-US" sz="1600" b="0" i="1" u="none" strike="noStrike" dirty="0">
                <a:solidFill>
                  <a:schemeClr val="bg1"/>
                </a:solidFill>
                <a:effectLst/>
                <a:latin typeface="Inter"/>
              </a:rPr>
              <a:t>as for</a:t>
            </a:r>
            <a:r>
              <a:rPr lang="en-US" sz="1600" b="0" i="0" u="none" strike="noStrike" dirty="0">
                <a:solidFill>
                  <a:schemeClr val="bg1"/>
                </a:solidFill>
                <a:effectLst/>
                <a:latin typeface="Inter"/>
              </a:rPr>
              <a:t> you, your carcasses shall fall in this wilderness. </a:t>
            </a:r>
            <a:r>
              <a:rPr lang="en-US" sz="1600" b="0" i="0" u="none" strike="noStrike" dirty="0">
                <a:solidFill>
                  <a:srgbClr val="FFFF00"/>
                </a:solidFill>
                <a:effectLst/>
                <a:latin typeface="Inter"/>
              </a:rPr>
              <a:t>33 And your sons shall be shepherds in the wilderness forty years, and bear the brunt of your infidelity, until your carcasses are consumed in the wilderness. 34 According to the number of the days in which you spied out the land, forty days, for each day you shall bear your guilt one year, </a:t>
            </a:r>
            <a:r>
              <a:rPr lang="en-US" sz="1600" b="0" i="1" u="none" strike="noStrike" dirty="0">
                <a:solidFill>
                  <a:srgbClr val="FFFF00"/>
                </a:solidFill>
                <a:effectLst/>
                <a:latin typeface="Inter"/>
              </a:rPr>
              <a:t>namely</a:t>
            </a:r>
            <a:r>
              <a:rPr lang="en-US" sz="1600" b="0" i="0" u="none" strike="noStrike" dirty="0">
                <a:solidFill>
                  <a:srgbClr val="FFFF00"/>
                </a:solidFill>
                <a:effectLst/>
                <a:latin typeface="Inter"/>
              </a:rPr>
              <a:t> forty years, and you shall know My rejection. </a:t>
            </a:r>
            <a:r>
              <a:rPr lang="en-US" sz="1600" b="0" i="0" u="none" strike="noStrike" dirty="0">
                <a:solidFill>
                  <a:schemeClr val="bg1"/>
                </a:solidFill>
                <a:effectLst/>
                <a:latin typeface="Inter"/>
              </a:rPr>
              <a:t>35 I the Lord have spoken this. I will surely do so to all this evil congregation who are gathered together against Me. In this wilderness they shall be consumed, and there they shall die.’ ” (Numbers 14:30-35)</a:t>
            </a:r>
            <a:endParaRPr lang="en-US" sz="1600" dirty="0">
              <a:solidFill>
                <a:schemeClr val="bg1"/>
              </a:solidFill>
            </a:endParaRPr>
          </a:p>
        </p:txBody>
      </p:sp>
      <p:cxnSp>
        <p:nvCxnSpPr>
          <p:cNvPr id="7179" name="Straight Connector 717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5520" y="5707672"/>
            <a:ext cx="35354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170" name="Picture 2" descr="Wandering in the Wilderness - Rational Faiths | Mormon Blog">
            <a:extLst>
              <a:ext uri="{FF2B5EF4-FFF2-40B4-BE49-F238E27FC236}">
                <a16:creationId xmlns:a16="http://schemas.microsoft.com/office/drawing/2014/main" id="{FF16DEEC-F2A4-F150-1C8B-E57BDF84D9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94089" y="1999967"/>
            <a:ext cx="4249911" cy="2858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1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71993"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E3F7F3-D9E6-CF7A-FF5D-1F2F3843B043}"/>
              </a:ext>
            </a:extLst>
          </p:cNvPr>
          <p:cNvSpPr>
            <a:spLocks noGrp="1"/>
          </p:cNvSpPr>
          <p:nvPr>
            <p:ph type="title"/>
          </p:nvPr>
        </p:nvSpPr>
        <p:spPr>
          <a:xfrm>
            <a:off x="866667" y="4551036"/>
            <a:ext cx="3213315" cy="1687143"/>
          </a:xfrm>
        </p:spPr>
        <p:txBody>
          <a:bodyPr anchor="t">
            <a:normAutofit/>
          </a:bodyPr>
          <a:lstStyle/>
          <a:p>
            <a:r>
              <a:rPr lang="en-US" sz="3700" dirty="0">
                <a:solidFill>
                  <a:schemeClr val="bg1"/>
                </a:solidFill>
              </a:rPr>
              <a:t>Invasion and Conquest of the Land</a:t>
            </a:r>
          </a:p>
        </p:txBody>
      </p:sp>
      <p:sp>
        <p:nvSpPr>
          <p:cNvPr id="8201" name="Rectangle 8200">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Ancient Israel: Morality of the Conquest of Canaan | Berean Archive">
            <a:extLst>
              <a:ext uri="{FF2B5EF4-FFF2-40B4-BE49-F238E27FC236}">
                <a16:creationId xmlns:a16="http://schemas.microsoft.com/office/drawing/2014/main" id="{6510FD40-D76A-0651-2133-AD6AD370C6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253" r="-2" b="13490"/>
          <a:stretch/>
        </p:blipFill>
        <p:spPr bwMode="auto">
          <a:xfrm>
            <a:off x="866667" y="637762"/>
            <a:ext cx="7417323" cy="3579308"/>
          </a:xfrm>
          <a:prstGeom prst="rect">
            <a:avLst/>
          </a:prstGeom>
          <a:noFill/>
          <a:extLst>
            <a:ext uri="{909E8E84-426E-40DD-AFC4-6F175D3DCCD1}">
              <a14:hiddenFill xmlns:a14="http://schemas.microsoft.com/office/drawing/2010/main">
                <a:solidFill>
                  <a:srgbClr val="FFFFFF"/>
                </a:solidFill>
              </a14:hiddenFill>
            </a:ext>
          </a:extLst>
        </p:spPr>
      </p:pic>
      <p:sp>
        <p:nvSpPr>
          <p:cNvPr id="8203" name="Rectangle 8202">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0987" y="4544112"/>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EFE04EA-0457-B80A-57E7-4A0E6B89E210}"/>
              </a:ext>
            </a:extLst>
          </p:cNvPr>
          <p:cNvSpPr>
            <a:spLocks noGrp="1"/>
          </p:cNvSpPr>
          <p:nvPr>
            <p:ph idx="1"/>
          </p:nvPr>
        </p:nvSpPr>
        <p:spPr>
          <a:xfrm>
            <a:off x="4572001" y="4635552"/>
            <a:ext cx="4571991" cy="2222448"/>
          </a:xfrm>
        </p:spPr>
        <p:txBody>
          <a:bodyPr>
            <a:noAutofit/>
          </a:bodyPr>
          <a:lstStyle/>
          <a:p>
            <a:pPr marL="0" indent="0">
              <a:buNone/>
            </a:pPr>
            <a:r>
              <a:rPr lang="en-US" sz="1600" b="0" i="0" u="none" strike="noStrike" dirty="0">
                <a:effectLst/>
                <a:latin typeface="Inter"/>
              </a:rPr>
              <a:t>43 </a:t>
            </a:r>
            <a:r>
              <a:rPr lang="en-US" sz="1600" b="0" i="0" u="none" strike="noStrike" dirty="0">
                <a:effectLst/>
                <a:highlight>
                  <a:srgbClr val="FFFF00"/>
                </a:highlight>
                <a:latin typeface="Inter"/>
              </a:rPr>
              <a:t>So the Lord gave to Israel all the land of which He had sworn to give to their fathers, and they took possession of it and dwelt in it</a:t>
            </a:r>
            <a:r>
              <a:rPr lang="en-US" sz="1600" b="0" i="0" u="none" strike="noStrike" dirty="0">
                <a:effectLst/>
                <a:latin typeface="Inter"/>
              </a:rPr>
              <a:t>. 44 The Lord gave them rest all around, according to all that He had sworn to their fathers. And not a man of all their enemies stood against them; the Lord delivered all their enemies into their hand. 45 </a:t>
            </a:r>
            <a:r>
              <a:rPr lang="en-US" sz="1600" b="0" i="0" u="none" strike="noStrike" dirty="0">
                <a:effectLst/>
                <a:highlight>
                  <a:srgbClr val="FFFF00"/>
                </a:highlight>
                <a:latin typeface="Inter"/>
              </a:rPr>
              <a:t>Not a word failed of any good thing which the Lord had spoken to the house of Israel. All came to pass</a:t>
            </a:r>
            <a:r>
              <a:rPr lang="en-US" sz="1600" b="0" i="0" u="none" strike="noStrike" dirty="0">
                <a:effectLst/>
                <a:latin typeface="Inter"/>
              </a:rPr>
              <a:t>. (Joshua 21:43-45)</a:t>
            </a:r>
            <a:endParaRPr lang="en-US" sz="1600" dirty="0"/>
          </a:p>
        </p:txBody>
      </p:sp>
    </p:spTree>
    <p:extLst>
      <p:ext uri="{BB962C8B-B14F-4D97-AF65-F5344CB8AC3E}">
        <p14:creationId xmlns:p14="http://schemas.microsoft.com/office/powerpoint/2010/main" val="18908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C255-8442-EB40-0945-B3E566579DAC}"/>
              </a:ext>
            </a:extLst>
          </p:cNvPr>
          <p:cNvSpPr>
            <a:spLocks noGrp="1"/>
          </p:cNvSpPr>
          <p:nvPr>
            <p:ph type="title"/>
          </p:nvPr>
        </p:nvSpPr>
        <p:spPr>
          <a:xfrm>
            <a:off x="4802414" y="108856"/>
            <a:ext cx="3968748" cy="762000"/>
          </a:xfrm>
        </p:spPr>
        <p:txBody>
          <a:bodyPr anchor="b">
            <a:normAutofit/>
          </a:bodyPr>
          <a:lstStyle/>
          <a:p>
            <a:r>
              <a:rPr lang="en-US" sz="3500" dirty="0"/>
              <a:t>The Judges</a:t>
            </a:r>
          </a:p>
        </p:txBody>
      </p:sp>
      <p:pic>
        <p:nvPicPr>
          <p:cNvPr id="9218" name="Picture 2" descr="Gideon Defeats Midianites with Trumpets and Fire">
            <a:extLst>
              <a:ext uri="{FF2B5EF4-FFF2-40B4-BE49-F238E27FC236}">
                <a16:creationId xmlns:a16="http://schemas.microsoft.com/office/drawing/2014/main" id="{88AA67F3-47B1-CD82-D7D3-7011A0536F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18" r="20475" b="-3"/>
          <a:stretch/>
        </p:blipFill>
        <p:spPr bwMode="auto">
          <a:xfrm>
            <a:off x="1" y="1587"/>
            <a:ext cx="4571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BC539A3-3B29-48BA-8697-C5395CC489DD}"/>
              </a:ext>
            </a:extLst>
          </p:cNvPr>
          <p:cNvSpPr>
            <a:spLocks noGrp="1"/>
          </p:cNvSpPr>
          <p:nvPr>
            <p:ph idx="1"/>
          </p:nvPr>
        </p:nvSpPr>
        <p:spPr>
          <a:xfrm>
            <a:off x="4713515" y="1001486"/>
            <a:ext cx="4332514" cy="5584372"/>
          </a:xfrm>
        </p:spPr>
        <p:txBody>
          <a:bodyPr>
            <a:noAutofit/>
          </a:bodyPr>
          <a:lstStyle/>
          <a:p>
            <a:pPr marL="0" indent="0">
              <a:buNone/>
            </a:pPr>
            <a:r>
              <a:rPr lang="en-US" sz="2400" b="0" i="0" u="none" strike="noStrike" dirty="0">
                <a:effectLst/>
                <a:latin typeface="Inter"/>
              </a:rPr>
              <a:t>1 Then the Angel of the Lord came up from Gilgal to </a:t>
            </a:r>
            <a:r>
              <a:rPr lang="en-US" sz="2400" b="0" i="0" u="none" strike="noStrike" dirty="0" err="1">
                <a:effectLst/>
                <a:latin typeface="Inter"/>
              </a:rPr>
              <a:t>Bochim</a:t>
            </a:r>
            <a:r>
              <a:rPr lang="en-US" sz="2400" b="0" i="0" u="none" strike="noStrike" dirty="0">
                <a:effectLst/>
                <a:latin typeface="Inter"/>
              </a:rPr>
              <a:t>, and said: “</a:t>
            </a:r>
            <a:r>
              <a:rPr lang="en-US" sz="2400" b="0" i="0" u="none" strike="noStrike" dirty="0">
                <a:effectLst/>
                <a:highlight>
                  <a:srgbClr val="FFFF00"/>
                </a:highlight>
                <a:latin typeface="Inter"/>
              </a:rPr>
              <a:t>I led you up from Egypt and brought you to the land of which I swore to your fathers</a:t>
            </a:r>
            <a:r>
              <a:rPr lang="en-US" sz="2400" b="0" i="0" u="none" strike="noStrike" dirty="0">
                <a:effectLst/>
                <a:latin typeface="Inter"/>
              </a:rPr>
              <a:t>; and I said, ‘I will never break My covenant with you. 2 And </a:t>
            </a:r>
            <a:r>
              <a:rPr lang="en-US" sz="2400" b="0" i="0" u="none" strike="noStrike" dirty="0">
                <a:effectLst/>
                <a:highlight>
                  <a:srgbClr val="FFFF00"/>
                </a:highlight>
                <a:latin typeface="Inter"/>
              </a:rPr>
              <a:t>you shall make no covenant with the inhabitants of this land; you shall tear down their altars.’ But you have not obeyed My voice. </a:t>
            </a:r>
            <a:r>
              <a:rPr lang="en-US" sz="2400" b="0" i="0" u="none" strike="noStrike" dirty="0">
                <a:effectLst/>
                <a:latin typeface="Inter"/>
              </a:rPr>
              <a:t>Why have you done this? 3 Therefore I also said,</a:t>
            </a:r>
            <a:r>
              <a:rPr lang="en-US" sz="2400" b="0" i="0" u="none" strike="noStrike" dirty="0">
                <a:effectLst/>
                <a:highlight>
                  <a:srgbClr val="FFFF00"/>
                </a:highlight>
                <a:latin typeface="Inter"/>
              </a:rPr>
              <a:t> ‘I will not drive them out before you; but they shall be </a:t>
            </a:r>
            <a:r>
              <a:rPr lang="en-US" sz="2400" b="0" i="1" u="none" strike="noStrike" dirty="0">
                <a:effectLst/>
                <a:highlight>
                  <a:srgbClr val="FFFF00"/>
                </a:highlight>
                <a:latin typeface="Inter"/>
              </a:rPr>
              <a:t>thorns</a:t>
            </a:r>
            <a:r>
              <a:rPr lang="en-US" sz="2400" b="0" i="0" u="none" strike="noStrike" dirty="0">
                <a:effectLst/>
                <a:highlight>
                  <a:srgbClr val="FFFF00"/>
                </a:highlight>
                <a:latin typeface="Inter"/>
              </a:rPr>
              <a:t> in your side, and their gods shall be a snare to you.’ ” </a:t>
            </a:r>
            <a:r>
              <a:rPr lang="en-US" sz="2400" b="0" i="0" u="none" strike="noStrike" dirty="0">
                <a:effectLst/>
                <a:latin typeface="Inter"/>
              </a:rPr>
              <a:t>(Judges 2:1-3)</a:t>
            </a:r>
            <a:endParaRPr lang="en-US" sz="2400" dirty="0"/>
          </a:p>
        </p:txBody>
      </p:sp>
    </p:spTree>
    <p:extLst>
      <p:ext uri="{BB962C8B-B14F-4D97-AF65-F5344CB8AC3E}">
        <p14:creationId xmlns:p14="http://schemas.microsoft.com/office/powerpoint/2010/main" val="51019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E2672C-9C13-95BD-6D69-4EC384F58D96}"/>
              </a:ext>
            </a:extLst>
          </p:cNvPr>
          <p:cNvSpPr>
            <a:spLocks noGrp="1"/>
          </p:cNvSpPr>
          <p:nvPr>
            <p:ph type="title"/>
          </p:nvPr>
        </p:nvSpPr>
        <p:spPr>
          <a:xfrm>
            <a:off x="4676148" y="261257"/>
            <a:ext cx="3936166" cy="1067209"/>
          </a:xfrm>
        </p:spPr>
        <p:txBody>
          <a:bodyPr>
            <a:normAutofit/>
          </a:bodyPr>
          <a:lstStyle/>
          <a:p>
            <a:r>
              <a:rPr lang="en-US" sz="3400" dirty="0">
                <a:solidFill>
                  <a:schemeClr val="bg1"/>
                </a:solidFill>
              </a:rPr>
              <a:t>The United Kingdom</a:t>
            </a:r>
          </a:p>
        </p:txBody>
      </p:sp>
      <p:pic>
        <p:nvPicPr>
          <p:cNvPr id="10242" name="Picture 2" descr="Antique Wooden Sculpture Stock Photo - Download Image Now - David -  Biblical King, King - Royal Person, Harp - iStock">
            <a:extLst>
              <a:ext uri="{FF2B5EF4-FFF2-40B4-BE49-F238E27FC236}">
                <a16:creationId xmlns:a16="http://schemas.microsoft.com/office/drawing/2014/main" id="{A71EE714-DD16-CFDB-DDFD-5560247A68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089" r="33849" b="1"/>
          <a:stretch/>
        </p:blipFill>
        <p:spPr bwMode="auto">
          <a:xfrm>
            <a:off x="554969" y="1095407"/>
            <a:ext cx="3566210"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grpSp>
        <p:nvGrpSpPr>
          <p:cNvPr id="10249" name="Group 10248">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396390" cy="717514"/>
            <a:chOff x="0" y="377893"/>
            <a:chExt cx="1861854" cy="717514"/>
          </a:xfrm>
          <a:solidFill>
            <a:schemeClr val="bg1"/>
          </a:solidFill>
        </p:grpSpPr>
        <p:sp>
          <p:nvSpPr>
            <p:cNvPr id="10250" name="Freeform: Shape 10249">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0251" name="Freeform: Shape 10250">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Content Placeholder 2">
            <a:extLst>
              <a:ext uri="{FF2B5EF4-FFF2-40B4-BE49-F238E27FC236}">
                <a16:creationId xmlns:a16="http://schemas.microsoft.com/office/drawing/2014/main" id="{176AF9A5-54A9-DFB3-5E8E-D160D09AEF39}"/>
              </a:ext>
            </a:extLst>
          </p:cNvPr>
          <p:cNvSpPr>
            <a:spLocks noGrp="1"/>
          </p:cNvSpPr>
          <p:nvPr>
            <p:ph idx="1"/>
          </p:nvPr>
        </p:nvSpPr>
        <p:spPr>
          <a:xfrm>
            <a:off x="4332514" y="1328466"/>
            <a:ext cx="4811486" cy="5268277"/>
          </a:xfrm>
        </p:spPr>
        <p:txBody>
          <a:bodyPr>
            <a:noAutofit/>
          </a:bodyPr>
          <a:lstStyle/>
          <a:p>
            <a:pPr marL="0" indent="0">
              <a:buNone/>
            </a:pPr>
            <a:r>
              <a:rPr lang="en-US" sz="2000" b="0" i="0" u="none" strike="noStrike" dirty="0">
                <a:solidFill>
                  <a:schemeClr val="bg1"/>
                </a:solidFill>
                <a:effectLst/>
                <a:latin typeface="Inter"/>
              </a:rPr>
              <a:t>12 “When your days are fulfilled and you rest with your fathers, I will set up your seed after you, who will come from your body, and I will establish his kingdom. 13 He shall build a house for My name, and I will establish the throne of his kingdom forever. 14 I will be his Father, and he shall be My son. If he commits iniquity, I will chasten him with the rod of men and with the blows of the sons of men. 15 But My mercy shall not depart from him, as I took </a:t>
            </a:r>
            <a:r>
              <a:rPr lang="en-US" sz="2000" b="0" i="1" u="none" strike="noStrike" dirty="0">
                <a:solidFill>
                  <a:schemeClr val="bg1"/>
                </a:solidFill>
                <a:effectLst/>
                <a:latin typeface="Inter"/>
              </a:rPr>
              <a:t>it</a:t>
            </a:r>
            <a:r>
              <a:rPr lang="en-US" sz="2000" b="0" i="0" u="none" strike="noStrike" dirty="0">
                <a:solidFill>
                  <a:schemeClr val="bg1"/>
                </a:solidFill>
                <a:effectLst/>
                <a:latin typeface="Inter"/>
              </a:rPr>
              <a:t> from Saul, whom I removed from before you. </a:t>
            </a:r>
            <a:r>
              <a:rPr lang="en-US" sz="2000" b="0" i="0" u="none" strike="noStrike" dirty="0">
                <a:solidFill>
                  <a:srgbClr val="FFFF00"/>
                </a:solidFill>
                <a:effectLst/>
                <a:latin typeface="Inter"/>
              </a:rPr>
              <a:t>16 And your house and your kingdom shall be established forever before you. Your throne shall be established forever.” </a:t>
            </a:r>
            <a:r>
              <a:rPr lang="en-US" sz="2000" b="0" i="0" u="none" strike="noStrike" dirty="0">
                <a:solidFill>
                  <a:schemeClr val="bg1"/>
                </a:solidFill>
                <a:effectLst/>
                <a:latin typeface="Inter"/>
              </a:rPr>
              <a:t>’ ” (2 Samuel 7:12-16)</a:t>
            </a:r>
            <a:endParaRPr lang="en-US" sz="2000" dirty="0">
              <a:solidFill>
                <a:schemeClr val="bg1"/>
              </a:solidFill>
            </a:endParaRPr>
          </a:p>
        </p:txBody>
      </p:sp>
      <p:grpSp>
        <p:nvGrpSpPr>
          <p:cNvPr id="10253"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21453" y="5987064"/>
            <a:ext cx="790849" cy="469689"/>
            <a:chOff x="9841624" y="4115729"/>
            <a:chExt cx="602169" cy="268223"/>
          </a:xfrm>
          <a:solidFill>
            <a:schemeClr val="bg1"/>
          </a:solidFill>
        </p:grpSpPr>
        <p:sp>
          <p:nvSpPr>
            <p:cNvPr id="10254" name="Freeform: Shape 10253">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255" name="Freeform: Shape 10254">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256" name="Freeform: Shape 10255">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257" name="Freeform: Shape 10256">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258" name="Freeform: Shape 10257">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88043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80" name="Rectangle 1127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2" name="Rectangle 1128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84" name="Group 11283">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1285" name="Oval 11284">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6" name="Oval 11285">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7" name="Oval 11286">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8" name="Oval 11287">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89" name="Oval 11288">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0" name="Oval 11289">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292" name="Rectangle 1129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94" name="Group 1129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11295" name="Straight Connector 1129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1296" name="Straight Connector 1129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1297" name="Straight Connector 1129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1298" name="Straight Connector 1129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1268" name="Picture 4" descr="The Truth about King Solomon | Stage In The Sky">
            <a:extLst>
              <a:ext uri="{FF2B5EF4-FFF2-40B4-BE49-F238E27FC236}">
                <a16:creationId xmlns:a16="http://schemas.microsoft.com/office/drawing/2014/main" id="{276FA810-9C5D-94EF-A148-6AB97AEB07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563" b="19956"/>
          <a:stretch/>
        </p:blipFill>
        <p:spPr bwMode="auto">
          <a:xfrm>
            <a:off x="469942" y="317578"/>
            <a:ext cx="8138333"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11300" name="Group 11299">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11301" name="Straight Connector 11300">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02" name="Straight Connector 11301">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03" name="Straight Connector 11302">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04" name="Straight Connector 11303">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306" name="Rectangle 11305">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08" name="Group 11307">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11309" name="Straight Connector 11308">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1310" name="Straight Connector 11309">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1311" name="Straight Connector 11310">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1312" name="Straight Connector 11311">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12DBD6F-DD61-34A1-6421-D0CCCDA8764F}"/>
              </a:ext>
            </a:extLst>
          </p:cNvPr>
          <p:cNvSpPr>
            <a:spLocks noGrp="1"/>
          </p:cNvSpPr>
          <p:nvPr>
            <p:ph type="title"/>
          </p:nvPr>
        </p:nvSpPr>
        <p:spPr>
          <a:xfrm>
            <a:off x="216673" y="4000812"/>
            <a:ext cx="1884266" cy="1236725"/>
          </a:xfrm>
          <a:noFill/>
        </p:spPr>
        <p:txBody>
          <a:bodyPr anchor="t">
            <a:normAutofit fontScale="90000"/>
          </a:bodyPr>
          <a:lstStyle/>
          <a:p>
            <a:r>
              <a:rPr lang="en-US" sz="3200" dirty="0">
                <a:solidFill>
                  <a:schemeClr val="bg1"/>
                </a:solidFill>
              </a:rPr>
              <a:t>The Divided Kingdom</a:t>
            </a:r>
          </a:p>
        </p:txBody>
      </p:sp>
      <p:sp>
        <p:nvSpPr>
          <p:cNvPr id="3" name="Content Placeholder 2">
            <a:extLst>
              <a:ext uri="{FF2B5EF4-FFF2-40B4-BE49-F238E27FC236}">
                <a16:creationId xmlns:a16="http://schemas.microsoft.com/office/drawing/2014/main" id="{EB4041FA-5B2C-DB08-2A7F-C4DBB16437D6}"/>
              </a:ext>
            </a:extLst>
          </p:cNvPr>
          <p:cNvSpPr>
            <a:spLocks noGrp="1"/>
          </p:cNvSpPr>
          <p:nvPr>
            <p:ph idx="1"/>
          </p:nvPr>
        </p:nvSpPr>
        <p:spPr>
          <a:xfrm>
            <a:off x="1672298" y="3907717"/>
            <a:ext cx="7375191" cy="2763479"/>
          </a:xfrm>
          <a:noFill/>
        </p:spPr>
        <p:txBody>
          <a:bodyPr anchor="t">
            <a:noAutofit/>
          </a:bodyPr>
          <a:lstStyle/>
          <a:p>
            <a:pPr marL="0" indent="0">
              <a:buNone/>
            </a:pPr>
            <a:r>
              <a:rPr lang="en-US" sz="1800" b="0" i="0" u="none" strike="noStrike" dirty="0">
                <a:solidFill>
                  <a:schemeClr val="bg1"/>
                </a:solidFill>
                <a:effectLst/>
                <a:latin typeface="Inter"/>
              </a:rPr>
              <a:t>9 So </a:t>
            </a:r>
            <a:r>
              <a:rPr lang="en-US" sz="1800" b="0" i="0" u="none" strike="noStrike" dirty="0">
                <a:solidFill>
                  <a:srgbClr val="FFFF00"/>
                </a:solidFill>
                <a:effectLst/>
                <a:latin typeface="Inter"/>
              </a:rPr>
              <a:t>the Lord became angry with Solomon, because his heart had turned from the Lord God of Israel, who had appeared to him twice, </a:t>
            </a:r>
            <a:r>
              <a:rPr lang="en-US" sz="1800" b="0" i="0" u="none" strike="noStrike" dirty="0">
                <a:solidFill>
                  <a:schemeClr val="bg1"/>
                </a:solidFill>
                <a:effectLst/>
                <a:latin typeface="Inter"/>
              </a:rPr>
              <a:t>10 and had commanded him concerning this thing, that he should not go after other gods; but </a:t>
            </a:r>
            <a:r>
              <a:rPr lang="en-US" sz="1800" b="0" i="0" u="none" strike="noStrike" dirty="0">
                <a:solidFill>
                  <a:srgbClr val="FFFF00"/>
                </a:solidFill>
                <a:effectLst/>
                <a:latin typeface="Inter"/>
              </a:rPr>
              <a:t>he did not keep what the Lord had commanded</a:t>
            </a:r>
            <a:r>
              <a:rPr lang="en-US" sz="1800" b="0" i="0" u="none" strike="noStrike" dirty="0">
                <a:solidFill>
                  <a:schemeClr val="bg1"/>
                </a:solidFill>
                <a:effectLst/>
                <a:latin typeface="Inter"/>
              </a:rPr>
              <a:t>. 11 </a:t>
            </a:r>
            <a:r>
              <a:rPr lang="en-US" sz="1800" b="0" i="0" u="none" strike="noStrike" dirty="0">
                <a:solidFill>
                  <a:srgbClr val="FFFF00"/>
                </a:solidFill>
                <a:effectLst/>
                <a:latin typeface="Inter"/>
              </a:rPr>
              <a:t>Therefore the Lord said to Solomon, “Because you have done this, and have not kept My covenant and My statutes, which I have commanded you, I will surely tear the kingdom away from you and give it to your servant. 12 Nevertheless I will not do it in your days, for the sake of your father David; I will tear it out of the hand of your son</a:t>
            </a:r>
            <a:r>
              <a:rPr lang="en-US" sz="1800" b="0" i="0" u="none" strike="noStrike" dirty="0">
                <a:solidFill>
                  <a:schemeClr val="bg1"/>
                </a:solidFill>
                <a:effectLst/>
                <a:latin typeface="Inter"/>
              </a:rPr>
              <a:t>. 13 However I will not tear away the whole kingdom; I will give one tribe to your son for the sake of My servant David, and for the sake of Jerusalem which I have chosen.” (1 Kings 11:9-13)</a:t>
            </a:r>
            <a:endParaRPr lang="en-US" sz="1800" dirty="0">
              <a:solidFill>
                <a:schemeClr val="bg1"/>
              </a:solidFill>
            </a:endParaRPr>
          </a:p>
        </p:txBody>
      </p:sp>
    </p:spTree>
    <p:extLst>
      <p:ext uri="{BB962C8B-B14F-4D97-AF65-F5344CB8AC3E}">
        <p14:creationId xmlns:p14="http://schemas.microsoft.com/office/powerpoint/2010/main" val="2135973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418E-3303-9236-F0AD-60943749C20E}"/>
              </a:ext>
            </a:extLst>
          </p:cNvPr>
          <p:cNvSpPr>
            <a:spLocks noGrp="1"/>
          </p:cNvSpPr>
          <p:nvPr>
            <p:ph type="title"/>
          </p:nvPr>
        </p:nvSpPr>
        <p:spPr>
          <a:xfrm>
            <a:off x="87086" y="3752850"/>
            <a:ext cx="1251857" cy="2452687"/>
          </a:xfrm>
        </p:spPr>
        <p:txBody>
          <a:bodyPr anchor="ctr">
            <a:normAutofit/>
          </a:bodyPr>
          <a:lstStyle/>
          <a:p>
            <a:r>
              <a:rPr lang="en-US" sz="3100" dirty="0"/>
              <a:t>Judah </a:t>
            </a:r>
            <a:br>
              <a:rPr lang="en-US" sz="3100" dirty="0"/>
            </a:br>
            <a:r>
              <a:rPr lang="en-US" sz="3100" dirty="0"/>
              <a:t>Alone</a:t>
            </a:r>
          </a:p>
        </p:txBody>
      </p:sp>
      <p:pic>
        <p:nvPicPr>
          <p:cNvPr id="12290" name="Picture 2" descr="The Assyrian Enslavement of the Hebrews: The Israelites' Struggle in a  Foreign Land">
            <a:extLst>
              <a:ext uri="{FF2B5EF4-FFF2-40B4-BE49-F238E27FC236}">
                <a16:creationId xmlns:a16="http://schemas.microsoft.com/office/drawing/2014/main" id="{DF77EA2A-BE29-A5ED-4933-96D07AC7BF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87" b="20071"/>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865FCAD-853E-8E29-DBF1-636DDE3B5E1A}"/>
              </a:ext>
            </a:extLst>
          </p:cNvPr>
          <p:cNvSpPr>
            <a:spLocks noGrp="1"/>
          </p:cNvSpPr>
          <p:nvPr>
            <p:ph idx="1"/>
          </p:nvPr>
        </p:nvSpPr>
        <p:spPr>
          <a:xfrm>
            <a:off x="1338943" y="3710614"/>
            <a:ext cx="7717971" cy="2962330"/>
          </a:xfrm>
        </p:spPr>
        <p:txBody>
          <a:bodyPr anchor="ctr">
            <a:noAutofit/>
          </a:bodyPr>
          <a:lstStyle/>
          <a:p>
            <a:pPr marL="0" indent="0">
              <a:buNone/>
            </a:pPr>
            <a:r>
              <a:rPr lang="en-US" sz="1900" b="0" i="0" u="none" strike="noStrike" dirty="0">
                <a:effectLst/>
                <a:latin typeface="Inter"/>
              </a:rPr>
              <a:t>19 Also Judah did not keep the commandments of the Lord their God, but walked in the statutes of Israel which they made. 20 And </a:t>
            </a:r>
            <a:r>
              <a:rPr lang="en-US" sz="1900" b="0" i="0" u="none" strike="noStrike" dirty="0">
                <a:effectLst/>
                <a:highlight>
                  <a:srgbClr val="FFFF00"/>
                </a:highlight>
                <a:latin typeface="Inter"/>
              </a:rPr>
              <a:t>the Lord rejected all the descendants of Israel, afflicted them, and delivered them into the hand of plunderers, until He had cast them from His sight.</a:t>
            </a:r>
            <a:r>
              <a:rPr lang="en-US" sz="1900" b="0" i="0" u="none" strike="noStrike" dirty="0">
                <a:effectLst/>
                <a:latin typeface="Inter"/>
              </a:rPr>
              <a:t> 21 For He tore Israel from the house of David, and they made Jeroboam the son of </a:t>
            </a:r>
            <a:r>
              <a:rPr lang="en-US" sz="1900" b="0" i="0" u="none" strike="noStrike" dirty="0" err="1">
                <a:effectLst/>
                <a:latin typeface="Inter"/>
              </a:rPr>
              <a:t>Nebat</a:t>
            </a:r>
            <a:r>
              <a:rPr lang="en-US" sz="1900" b="0" i="0" u="none" strike="noStrike" dirty="0">
                <a:effectLst/>
                <a:latin typeface="Inter"/>
              </a:rPr>
              <a:t> king. Then Jeroboam drove Israel from following the Lord, and made them commit a great sin. 22 </a:t>
            </a:r>
            <a:r>
              <a:rPr lang="en-US" sz="1900" b="0" i="0" u="none" strike="noStrike" dirty="0">
                <a:effectLst/>
                <a:highlight>
                  <a:srgbClr val="FFFF00"/>
                </a:highlight>
                <a:latin typeface="Inter"/>
              </a:rPr>
              <a:t>For the children of Israel walked in all the sins of Jeroboam which he did; they did not depart from them, 23 until the Lord removed Israel out of His sight, as He had said by all His servants the prophets. So Israel was carried away from their own land to Assyria, </a:t>
            </a:r>
            <a:r>
              <a:rPr lang="en-US" sz="1900" b="0" i="1" u="none" strike="noStrike" dirty="0">
                <a:effectLst/>
                <a:highlight>
                  <a:srgbClr val="FFFF00"/>
                </a:highlight>
                <a:latin typeface="Inter"/>
              </a:rPr>
              <a:t>as</a:t>
            </a:r>
            <a:r>
              <a:rPr lang="en-US" sz="1900" b="0" i="0" u="none" strike="noStrike" dirty="0">
                <a:effectLst/>
                <a:highlight>
                  <a:srgbClr val="FFFF00"/>
                </a:highlight>
                <a:latin typeface="Inter"/>
              </a:rPr>
              <a:t>  </a:t>
            </a:r>
            <a:r>
              <a:rPr lang="en-US" sz="1900" b="0" i="1" u="none" strike="noStrike" dirty="0">
                <a:effectLst/>
                <a:highlight>
                  <a:srgbClr val="FFFF00"/>
                </a:highlight>
                <a:latin typeface="Inter"/>
              </a:rPr>
              <a:t>it</a:t>
            </a:r>
            <a:r>
              <a:rPr lang="en-US" sz="1900" b="0" i="0" u="none" strike="noStrike" dirty="0">
                <a:effectLst/>
                <a:highlight>
                  <a:srgbClr val="FFFF00"/>
                </a:highlight>
                <a:latin typeface="Inter"/>
              </a:rPr>
              <a:t>  </a:t>
            </a:r>
            <a:r>
              <a:rPr lang="en-US" sz="1900" b="0" i="1" u="none" strike="noStrike" dirty="0">
                <a:effectLst/>
                <a:highlight>
                  <a:srgbClr val="FFFF00"/>
                </a:highlight>
                <a:latin typeface="Inter"/>
              </a:rPr>
              <a:t>is</a:t>
            </a:r>
            <a:r>
              <a:rPr lang="en-US" sz="1900" b="0" i="0" u="none" strike="noStrike" dirty="0">
                <a:effectLst/>
                <a:highlight>
                  <a:srgbClr val="FFFF00"/>
                </a:highlight>
                <a:latin typeface="Inter"/>
              </a:rPr>
              <a:t> to this day. </a:t>
            </a:r>
            <a:r>
              <a:rPr lang="en-US" sz="1900" b="0" i="0" u="none" strike="noStrike" dirty="0">
                <a:effectLst/>
                <a:latin typeface="Inter"/>
              </a:rPr>
              <a:t>(2 Kings 17:19-23)</a:t>
            </a:r>
            <a:endParaRPr lang="en-US" sz="1900" dirty="0"/>
          </a:p>
        </p:txBody>
      </p:sp>
    </p:spTree>
    <p:extLst>
      <p:ext uri="{BB962C8B-B14F-4D97-AF65-F5344CB8AC3E}">
        <p14:creationId xmlns:p14="http://schemas.microsoft.com/office/powerpoint/2010/main" val="963784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The Tragic Story Of The Babylonian Captivity">
            <a:extLst>
              <a:ext uri="{FF2B5EF4-FFF2-40B4-BE49-F238E27FC236}">
                <a16:creationId xmlns:a16="http://schemas.microsoft.com/office/drawing/2014/main" id="{474CD720-E56C-1DF7-AFC5-B758371DB5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090" r="10691"/>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133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2A89A1-56BF-1CBA-F8A5-6681D9D09A15}"/>
              </a:ext>
            </a:extLst>
          </p:cNvPr>
          <p:cNvSpPr>
            <a:spLocks noGrp="1"/>
          </p:cNvSpPr>
          <p:nvPr>
            <p:ph type="title"/>
          </p:nvPr>
        </p:nvSpPr>
        <p:spPr>
          <a:xfrm>
            <a:off x="5637821" y="118496"/>
            <a:ext cx="2866642" cy="690789"/>
          </a:xfrm>
        </p:spPr>
        <p:txBody>
          <a:bodyPr>
            <a:normAutofit/>
          </a:bodyPr>
          <a:lstStyle/>
          <a:p>
            <a:pPr algn="ctr"/>
            <a:r>
              <a:rPr lang="en-US" sz="3500" dirty="0"/>
              <a:t>The Captivity</a:t>
            </a:r>
          </a:p>
        </p:txBody>
      </p:sp>
      <p:sp>
        <p:nvSpPr>
          <p:cNvPr id="3" name="Content Placeholder 2">
            <a:extLst>
              <a:ext uri="{FF2B5EF4-FFF2-40B4-BE49-F238E27FC236}">
                <a16:creationId xmlns:a16="http://schemas.microsoft.com/office/drawing/2014/main" id="{ACF5FE24-BE2B-1FAF-B5AB-3B8A04927DD3}"/>
              </a:ext>
            </a:extLst>
          </p:cNvPr>
          <p:cNvSpPr>
            <a:spLocks noGrp="1"/>
          </p:cNvSpPr>
          <p:nvPr>
            <p:ph idx="1"/>
          </p:nvPr>
        </p:nvSpPr>
        <p:spPr>
          <a:xfrm>
            <a:off x="5170713" y="811780"/>
            <a:ext cx="3971000" cy="5930209"/>
          </a:xfrm>
        </p:spPr>
        <p:txBody>
          <a:bodyPr>
            <a:noAutofit/>
          </a:bodyPr>
          <a:lstStyle/>
          <a:p>
            <a:pPr marL="0" indent="0" algn="ctr">
              <a:buNone/>
            </a:pPr>
            <a:r>
              <a:rPr lang="en-US" sz="1800" b="0" i="0" u="none" strike="noStrike" dirty="0">
                <a:effectLst/>
                <a:latin typeface="Inter"/>
              </a:rPr>
              <a:t>12 Now in the fifth month, on the tenth </a:t>
            </a:r>
            <a:r>
              <a:rPr lang="en-US" sz="1800" b="0" i="1" u="none" strike="noStrike" dirty="0">
                <a:effectLst/>
                <a:latin typeface="Inter"/>
              </a:rPr>
              <a:t>day</a:t>
            </a:r>
            <a:r>
              <a:rPr lang="en-US" sz="1800" b="0" i="0" u="none" strike="noStrike" dirty="0">
                <a:effectLst/>
                <a:latin typeface="Inter"/>
              </a:rPr>
              <a:t> of the month (which </a:t>
            </a:r>
            <a:r>
              <a:rPr lang="en-US" sz="1800" b="0" i="1" u="none" strike="noStrike" dirty="0">
                <a:effectLst/>
                <a:latin typeface="Inter"/>
              </a:rPr>
              <a:t>was</a:t>
            </a:r>
            <a:r>
              <a:rPr lang="en-US" sz="1800" b="0" i="0" u="none" strike="noStrike" dirty="0">
                <a:effectLst/>
                <a:latin typeface="Inter"/>
              </a:rPr>
              <a:t> the nineteenth year of King Nebuchadnezzar king of Babylon), </a:t>
            </a:r>
            <a:r>
              <a:rPr lang="en-US" sz="1800" b="0" i="0" u="none" strike="noStrike" dirty="0" err="1">
                <a:effectLst/>
                <a:latin typeface="Inter"/>
              </a:rPr>
              <a:t>Nebuzaradan</a:t>
            </a:r>
            <a:r>
              <a:rPr lang="en-US" sz="1800" b="0" i="0" u="none" strike="noStrike" dirty="0">
                <a:effectLst/>
                <a:latin typeface="Inter"/>
              </a:rPr>
              <a:t>, the captain of the guard, </a:t>
            </a:r>
            <a:r>
              <a:rPr lang="en-US" sz="1800" b="0" i="1" u="none" strike="noStrike" dirty="0">
                <a:effectLst/>
                <a:latin typeface="Inter"/>
              </a:rPr>
              <a:t>who</a:t>
            </a:r>
            <a:r>
              <a:rPr lang="en-US" sz="1800" b="0" i="0" u="none" strike="noStrike" dirty="0">
                <a:effectLst/>
                <a:latin typeface="Inter"/>
              </a:rPr>
              <a:t> served the king of Babylon, came to Jerusalem. 13 </a:t>
            </a:r>
            <a:r>
              <a:rPr lang="en-US" sz="1800" b="0" i="0" u="none" strike="noStrike" dirty="0">
                <a:effectLst/>
                <a:highlight>
                  <a:srgbClr val="FFFF00"/>
                </a:highlight>
                <a:latin typeface="Inter"/>
              </a:rPr>
              <a:t>He burned the house of the Lord and the king’s house; all the houses of Jerusalem, that is, all the houses of the great, he burned with fire. 14 And all the army of the Chaldeans who </a:t>
            </a:r>
            <a:r>
              <a:rPr lang="en-US" sz="1800" b="0" i="1" u="none" strike="noStrike" dirty="0">
                <a:effectLst/>
                <a:highlight>
                  <a:srgbClr val="FFFF00"/>
                </a:highlight>
                <a:latin typeface="Inter"/>
              </a:rPr>
              <a:t>were</a:t>
            </a:r>
            <a:r>
              <a:rPr lang="en-US" sz="1800" b="0" i="0" u="none" strike="noStrike" dirty="0">
                <a:effectLst/>
                <a:highlight>
                  <a:srgbClr val="FFFF00"/>
                </a:highlight>
                <a:latin typeface="Inter"/>
              </a:rPr>
              <a:t> with the captain of the guard broke down all the walls of Jerusalem all around. </a:t>
            </a:r>
            <a:r>
              <a:rPr lang="en-US" sz="1800" b="0" i="0" u="none" strike="noStrike" dirty="0">
                <a:effectLst/>
                <a:latin typeface="Inter"/>
              </a:rPr>
              <a:t>15 Then </a:t>
            </a:r>
            <a:r>
              <a:rPr lang="en-US" sz="1800" b="0" i="0" u="none" strike="noStrike" dirty="0" err="1">
                <a:effectLst/>
                <a:latin typeface="Inter"/>
              </a:rPr>
              <a:t>Nebuzaradan</a:t>
            </a:r>
            <a:r>
              <a:rPr lang="en-US" sz="1800" b="0" i="0" u="none" strike="noStrike" dirty="0">
                <a:effectLst/>
                <a:latin typeface="Inter"/>
              </a:rPr>
              <a:t> the captain of the guard carried away captive </a:t>
            </a:r>
            <a:r>
              <a:rPr lang="en-US" sz="1800" b="0" i="1" u="none" strike="noStrike" dirty="0">
                <a:effectLst/>
                <a:latin typeface="Inter"/>
              </a:rPr>
              <a:t>some</a:t>
            </a:r>
            <a:r>
              <a:rPr lang="en-US" sz="1800" b="0" i="0" u="none" strike="noStrike" dirty="0">
                <a:effectLst/>
                <a:latin typeface="Inter"/>
              </a:rPr>
              <a:t> of the poor people, the rest of the people who remained in the city, the defectors who had deserted to the king of Babylon, and the rest of the craftsmen. 16 But </a:t>
            </a:r>
            <a:r>
              <a:rPr lang="en-US" sz="1800" b="0" i="0" u="none" strike="noStrike" dirty="0" err="1">
                <a:effectLst/>
                <a:latin typeface="Inter"/>
              </a:rPr>
              <a:t>Nebuzaradan</a:t>
            </a:r>
            <a:r>
              <a:rPr lang="en-US" sz="1800" b="0" i="0" u="none" strike="noStrike" dirty="0">
                <a:effectLst/>
                <a:latin typeface="Inter"/>
              </a:rPr>
              <a:t> the captain of the guard left </a:t>
            </a:r>
            <a:r>
              <a:rPr lang="en-US" sz="1800" b="0" i="1" u="none" strike="noStrike" dirty="0">
                <a:effectLst/>
                <a:latin typeface="Inter"/>
              </a:rPr>
              <a:t>some</a:t>
            </a:r>
            <a:r>
              <a:rPr lang="en-US" sz="1800" b="0" i="0" u="none" strike="noStrike" dirty="0">
                <a:effectLst/>
                <a:latin typeface="Inter"/>
              </a:rPr>
              <a:t> of the poor of the land as vinedressers and farmers. </a:t>
            </a:r>
          </a:p>
          <a:p>
            <a:pPr marL="0" indent="0" algn="ctr">
              <a:buNone/>
            </a:pPr>
            <a:r>
              <a:rPr lang="en-US" sz="1800" b="0" i="0" u="none" strike="noStrike" dirty="0">
                <a:effectLst/>
                <a:latin typeface="Inter"/>
              </a:rPr>
              <a:t>(Jeremiah 52:12-16)</a:t>
            </a:r>
            <a:endParaRPr lang="en-US" sz="1800" dirty="0"/>
          </a:p>
        </p:txBody>
      </p:sp>
    </p:spTree>
    <p:extLst>
      <p:ext uri="{BB962C8B-B14F-4D97-AF65-F5344CB8AC3E}">
        <p14:creationId xmlns:p14="http://schemas.microsoft.com/office/powerpoint/2010/main" val="36513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descr="When the people returned to Jerusalem from captivity in Babylon, who  oversaw the rebuilding of the temple, according to the Bible in Ezekiel 3?  - Quora">
            <a:extLst>
              <a:ext uri="{FF2B5EF4-FFF2-40B4-BE49-F238E27FC236}">
                <a16:creationId xmlns:a16="http://schemas.microsoft.com/office/drawing/2014/main" id="{FA32018B-AAB4-3185-407E-AFA6681F70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44" r="2" b="2"/>
          <a:stretch/>
        </p:blipFill>
        <p:spPr bwMode="auto">
          <a:xfrm>
            <a:off x="20" y="10"/>
            <a:ext cx="9171076" cy="4666928"/>
          </a:xfrm>
          <a:prstGeom prst="rect">
            <a:avLst/>
          </a:prstGeom>
          <a:noFill/>
          <a:extLst>
            <a:ext uri="{909E8E84-426E-40DD-AFC4-6F175D3DCCD1}">
              <a14:hiddenFill xmlns:a14="http://schemas.microsoft.com/office/drawing/2010/main">
                <a:solidFill>
                  <a:srgbClr val="FFFFFF"/>
                </a:solidFill>
              </a14:hiddenFill>
            </a:ext>
          </a:extLst>
        </p:spPr>
      </p:pic>
      <p:grpSp>
        <p:nvGrpSpPr>
          <p:cNvPr id="14345" name="Group 14344">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14346" name="Freeform: Shape 14345">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347" name="Freeform: Shape 14346">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348" name="Freeform: Shape 14347">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4349" name="Freeform: Shape 14348">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417D3E2E-F962-1C39-CA3E-85D6AB542223}"/>
              </a:ext>
            </a:extLst>
          </p:cNvPr>
          <p:cNvSpPr>
            <a:spLocks noGrp="1"/>
          </p:cNvSpPr>
          <p:nvPr>
            <p:ph type="title"/>
          </p:nvPr>
        </p:nvSpPr>
        <p:spPr>
          <a:xfrm>
            <a:off x="185059" y="4278748"/>
            <a:ext cx="1643742" cy="1509931"/>
          </a:xfrm>
        </p:spPr>
        <p:txBody>
          <a:bodyPr>
            <a:normAutofit/>
          </a:bodyPr>
          <a:lstStyle/>
          <a:p>
            <a:r>
              <a:rPr lang="en-US" sz="2800" dirty="0">
                <a:solidFill>
                  <a:schemeClr val="tx2"/>
                </a:solidFill>
              </a:rPr>
              <a:t>Return </a:t>
            </a:r>
            <a:br>
              <a:rPr lang="en-US" sz="2800" dirty="0">
                <a:solidFill>
                  <a:schemeClr val="tx2"/>
                </a:solidFill>
              </a:rPr>
            </a:br>
            <a:r>
              <a:rPr lang="en-US" sz="2800" dirty="0">
                <a:solidFill>
                  <a:schemeClr val="tx2"/>
                </a:solidFill>
              </a:rPr>
              <a:t>from Captivity</a:t>
            </a:r>
          </a:p>
        </p:txBody>
      </p:sp>
      <p:sp>
        <p:nvSpPr>
          <p:cNvPr id="3" name="Content Placeholder 2">
            <a:extLst>
              <a:ext uri="{FF2B5EF4-FFF2-40B4-BE49-F238E27FC236}">
                <a16:creationId xmlns:a16="http://schemas.microsoft.com/office/drawing/2014/main" id="{DBCD890B-2919-06F9-3025-AE1B1AD2A237}"/>
              </a:ext>
            </a:extLst>
          </p:cNvPr>
          <p:cNvSpPr>
            <a:spLocks noGrp="1"/>
          </p:cNvSpPr>
          <p:nvPr>
            <p:ph idx="1"/>
          </p:nvPr>
        </p:nvSpPr>
        <p:spPr>
          <a:xfrm>
            <a:off x="1828802" y="3827096"/>
            <a:ext cx="7355614" cy="3156163"/>
          </a:xfrm>
        </p:spPr>
        <p:txBody>
          <a:bodyPr anchor="ctr">
            <a:normAutofit fontScale="92500" lnSpcReduction="20000"/>
          </a:bodyPr>
          <a:lstStyle/>
          <a:p>
            <a:pPr marL="0" indent="0">
              <a:buNone/>
            </a:pPr>
            <a:r>
              <a:rPr lang="en-US" sz="2200" b="0" i="0" u="none" strike="noStrike" dirty="0">
                <a:solidFill>
                  <a:schemeClr val="tx2"/>
                </a:solidFill>
                <a:effectLst/>
                <a:latin typeface="Inter"/>
              </a:rPr>
              <a:t>1 Now in the first year of Cyrus king of Persia, that the word of the Lord by the mouth of Jeremiah might be fulfilled, </a:t>
            </a:r>
            <a:r>
              <a:rPr lang="en-US" sz="2200" b="0" i="0" u="none" strike="noStrike" dirty="0">
                <a:solidFill>
                  <a:schemeClr val="tx2"/>
                </a:solidFill>
                <a:effectLst/>
                <a:highlight>
                  <a:srgbClr val="FFFF00"/>
                </a:highlight>
                <a:latin typeface="Inter"/>
              </a:rPr>
              <a:t>the Lord stirred up the spirit of Cyrus king of Persia, so that he made a proclamation throughout all his kingdom, and also </a:t>
            </a:r>
            <a:r>
              <a:rPr lang="en-US" sz="2200" b="0" i="1" u="none" strike="noStrike" dirty="0">
                <a:solidFill>
                  <a:schemeClr val="tx2"/>
                </a:solidFill>
                <a:effectLst/>
                <a:highlight>
                  <a:srgbClr val="FFFF00"/>
                </a:highlight>
                <a:latin typeface="Inter"/>
              </a:rPr>
              <a:t>put</a:t>
            </a:r>
            <a:r>
              <a:rPr lang="en-US" sz="2200" b="0" i="0" u="none" strike="noStrike" dirty="0">
                <a:solidFill>
                  <a:schemeClr val="tx2"/>
                </a:solidFill>
                <a:effectLst/>
                <a:highlight>
                  <a:srgbClr val="FFFF00"/>
                </a:highlight>
                <a:latin typeface="Inter"/>
              </a:rPr>
              <a:t>  </a:t>
            </a:r>
            <a:r>
              <a:rPr lang="en-US" sz="2200" b="0" i="1" u="none" strike="noStrike" dirty="0">
                <a:solidFill>
                  <a:schemeClr val="tx2"/>
                </a:solidFill>
                <a:effectLst/>
                <a:highlight>
                  <a:srgbClr val="FFFF00"/>
                </a:highlight>
                <a:latin typeface="Inter"/>
              </a:rPr>
              <a:t>it</a:t>
            </a:r>
            <a:r>
              <a:rPr lang="en-US" sz="2200" b="0" i="0" u="none" strike="noStrike" dirty="0">
                <a:solidFill>
                  <a:schemeClr val="tx2"/>
                </a:solidFill>
                <a:effectLst/>
                <a:highlight>
                  <a:srgbClr val="FFFF00"/>
                </a:highlight>
                <a:latin typeface="Inter"/>
              </a:rPr>
              <a:t> in writing</a:t>
            </a:r>
            <a:r>
              <a:rPr lang="en-US" sz="2200" b="0" i="0" u="none" strike="noStrike" dirty="0">
                <a:solidFill>
                  <a:schemeClr val="tx2"/>
                </a:solidFill>
                <a:effectLst/>
                <a:latin typeface="Inter"/>
              </a:rPr>
              <a:t>, saying, 2Thus says Cyrus king of Persia: All the kingdoms of the earth the Lord God of heaven has given me. </a:t>
            </a:r>
            <a:r>
              <a:rPr lang="en-US" sz="2200" b="0" i="0" u="none" strike="noStrike" dirty="0">
                <a:solidFill>
                  <a:schemeClr val="tx2"/>
                </a:solidFill>
                <a:effectLst/>
                <a:highlight>
                  <a:srgbClr val="FFFF00"/>
                </a:highlight>
                <a:latin typeface="Inter"/>
              </a:rPr>
              <a:t>And He has commanded me to build Him a house at Jerusalem which </a:t>
            </a:r>
            <a:r>
              <a:rPr lang="en-US" sz="2200" b="0" i="1" u="none" strike="noStrike" dirty="0">
                <a:solidFill>
                  <a:schemeClr val="tx2"/>
                </a:solidFill>
                <a:effectLst/>
                <a:highlight>
                  <a:srgbClr val="FFFF00"/>
                </a:highlight>
                <a:latin typeface="Inter"/>
              </a:rPr>
              <a:t>is</a:t>
            </a:r>
            <a:r>
              <a:rPr lang="en-US" sz="2200" b="0" i="0" u="none" strike="noStrike" dirty="0">
                <a:solidFill>
                  <a:schemeClr val="tx2"/>
                </a:solidFill>
                <a:effectLst/>
                <a:highlight>
                  <a:srgbClr val="FFFF00"/>
                </a:highlight>
                <a:latin typeface="Inter"/>
              </a:rPr>
              <a:t> in Judah. 3 Who </a:t>
            </a:r>
            <a:r>
              <a:rPr lang="en-US" sz="2200" b="0" i="1" u="none" strike="noStrike" dirty="0">
                <a:solidFill>
                  <a:schemeClr val="tx2"/>
                </a:solidFill>
                <a:effectLst/>
                <a:highlight>
                  <a:srgbClr val="FFFF00"/>
                </a:highlight>
                <a:latin typeface="Inter"/>
              </a:rPr>
              <a:t>is</a:t>
            </a:r>
            <a:r>
              <a:rPr lang="en-US" sz="2200" b="0" i="0" u="none" strike="noStrike" dirty="0">
                <a:solidFill>
                  <a:schemeClr val="tx2"/>
                </a:solidFill>
                <a:effectLst/>
                <a:highlight>
                  <a:srgbClr val="FFFF00"/>
                </a:highlight>
                <a:latin typeface="Inter"/>
              </a:rPr>
              <a:t> among you of all His people? May his God be with him, and let him go up to Jerusalem which </a:t>
            </a:r>
            <a:r>
              <a:rPr lang="en-US" sz="2200" b="0" i="1" u="none" strike="noStrike" dirty="0">
                <a:solidFill>
                  <a:schemeClr val="tx2"/>
                </a:solidFill>
                <a:effectLst/>
                <a:highlight>
                  <a:srgbClr val="FFFF00"/>
                </a:highlight>
                <a:latin typeface="Inter"/>
              </a:rPr>
              <a:t>is</a:t>
            </a:r>
            <a:r>
              <a:rPr lang="en-US" sz="2200" b="0" i="0" u="none" strike="noStrike" dirty="0">
                <a:solidFill>
                  <a:schemeClr val="tx2"/>
                </a:solidFill>
                <a:effectLst/>
                <a:highlight>
                  <a:srgbClr val="FFFF00"/>
                </a:highlight>
                <a:latin typeface="Inter"/>
              </a:rPr>
              <a:t> in Judah, and build the house of the Lord God of Israel (He </a:t>
            </a:r>
            <a:r>
              <a:rPr lang="en-US" sz="2200" b="0" i="1" u="none" strike="noStrike" dirty="0">
                <a:solidFill>
                  <a:schemeClr val="tx2"/>
                </a:solidFill>
                <a:effectLst/>
                <a:highlight>
                  <a:srgbClr val="FFFF00"/>
                </a:highlight>
                <a:latin typeface="Inter"/>
              </a:rPr>
              <a:t>is</a:t>
            </a:r>
            <a:r>
              <a:rPr lang="en-US" sz="2200" b="0" i="0" u="none" strike="noStrike" dirty="0">
                <a:solidFill>
                  <a:schemeClr val="tx2"/>
                </a:solidFill>
                <a:effectLst/>
                <a:highlight>
                  <a:srgbClr val="FFFF00"/>
                </a:highlight>
                <a:latin typeface="Inter"/>
              </a:rPr>
              <a:t> God), which </a:t>
            </a:r>
            <a:r>
              <a:rPr lang="en-US" sz="2200" b="0" i="1" u="none" strike="noStrike" dirty="0">
                <a:solidFill>
                  <a:schemeClr val="tx2"/>
                </a:solidFill>
                <a:effectLst/>
                <a:highlight>
                  <a:srgbClr val="FFFF00"/>
                </a:highlight>
                <a:latin typeface="Inter"/>
              </a:rPr>
              <a:t>is</a:t>
            </a:r>
            <a:r>
              <a:rPr lang="en-US" sz="2200" b="0" i="0" u="none" strike="noStrike" dirty="0">
                <a:solidFill>
                  <a:schemeClr val="tx2"/>
                </a:solidFill>
                <a:effectLst/>
                <a:highlight>
                  <a:srgbClr val="FFFF00"/>
                </a:highlight>
                <a:latin typeface="Inter"/>
              </a:rPr>
              <a:t> in Jerusalem.</a:t>
            </a:r>
            <a:r>
              <a:rPr lang="en-US" sz="2200" b="0" i="0" u="none" strike="noStrike" dirty="0">
                <a:solidFill>
                  <a:schemeClr val="tx2"/>
                </a:solidFill>
                <a:effectLst/>
                <a:latin typeface="Inter"/>
              </a:rPr>
              <a:t> 4 And whoever is left in any place where he dwells, let the men of his place help him with silver and gold, with goods and livestock, besides the freewill offerings for the house of God which </a:t>
            </a:r>
            <a:r>
              <a:rPr lang="en-US" sz="2200" b="0" i="1" u="none" strike="noStrike" dirty="0">
                <a:solidFill>
                  <a:schemeClr val="tx2"/>
                </a:solidFill>
                <a:effectLst/>
                <a:latin typeface="Inter"/>
              </a:rPr>
              <a:t>is</a:t>
            </a:r>
            <a:r>
              <a:rPr lang="en-US" sz="2200" b="0" i="0" u="none" strike="noStrike" dirty="0">
                <a:solidFill>
                  <a:schemeClr val="tx2"/>
                </a:solidFill>
                <a:effectLst/>
                <a:latin typeface="Inter"/>
              </a:rPr>
              <a:t> in Jerusalem. (Ezra 1:1-4)</a:t>
            </a:r>
          </a:p>
          <a:p>
            <a:endParaRPr lang="en-US" sz="800" dirty="0">
              <a:solidFill>
                <a:schemeClr val="tx2"/>
              </a:solidFill>
            </a:endParaRPr>
          </a:p>
        </p:txBody>
      </p:sp>
    </p:spTree>
    <p:extLst>
      <p:ext uri="{BB962C8B-B14F-4D97-AF65-F5344CB8AC3E}">
        <p14:creationId xmlns:p14="http://schemas.microsoft.com/office/powerpoint/2010/main" val="416359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7" name="Rectangle 15366">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9" name="Rectangle 15368">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71" name="Group 15370">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372" name="Oval 15371">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3" name="Oval 15372">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4" name="Oval 15373">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5" name="Oval 15374">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76" name="Oval 15375">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7" name="Oval 15376">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379" name="Rectangle 15378">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81" name="Group 15380">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15382" name="Straight Connector 15381">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83" name="Straight Connector 15382">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84" name="Straight Connector 15383">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85" name="Straight Connector 15384">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5362" name="Picture 2" descr="400 Years of Silence. And then there's Advent | by Julie Ranson | Koinonia  | Medium">
            <a:extLst>
              <a:ext uri="{FF2B5EF4-FFF2-40B4-BE49-F238E27FC236}">
                <a16:creationId xmlns:a16="http://schemas.microsoft.com/office/drawing/2014/main" id="{F6F25284-07A2-616E-5504-A41E062355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36" r="1" b="14880"/>
          <a:stretch/>
        </p:blipFill>
        <p:spPr bwMode="auto">
          <a:xfrm>
            <a:off x="469942" y="317578"/>
            <a:ext cx="8138333"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15387" name="Group 15386">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15388" name="Straight Connector 15387">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89" name="Straight Connector 15388">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90" name="Straight Connector 15389">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91" name="Straight Connector 15390">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5393" name="Rectangle 15392">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95" name="Group 15394">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15396" name="Straight Connector 15395">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97" name="Straight Connector 15396">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98" name="Straight Connector 15397">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5399" name="Straight Connector 15398">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91F0E75-BD9A-2FCC-DAC6-3877738D12D0}"/>
              </a:ext>
            </a:extLst>
          </p:cNvPr>
          <p:cNvSpPr>
            <a:spLocks noGrp="1"/>
          </p:cNvSpPr>
          <p:nvPr>
            <p:ph type="title"/>
          </p:nvPr>
        </p:nvSpPr>
        <p:spPr>
          <a:xfrm>
            <a:off x="473202" y="4018137"/>
            <a:ext cx="3426795" cy="2129586"/>
          </a:xfrm>
          <a:noFill/>
        </p:spPr>
        <p:txBody>
          <a:bodyPr anchor="t">
            <a:normAutofit/>
          </a:bodyPr>
          <a:lstStyle/>
          <a:p>
            <a:r>
              <a:rPr lang="en-US" sz="4200">
                <a:solidFill>
                  <a:schemeClr val="bg1"/>
                </a:solidFill>
              </a:rPr>
              <a:t>The Years of Silence</a:t>
            </a:r>
          </a:p>
        </p:txBody>
      </p:sp>
      <p:sp>
        <p:nvSpPr>
          <p:cNvPr id="3" name="Content Placeholder 2">
            <a:extLst>
              <a:ext uri="{FF2B5EF4-FFF2-40B4-BE49-F238E27FC236}">
                <a16:creationId xmlns:a16="http://schemas.microsoft.com/office/drawing/2014/main" id="{092C5870-50B5-6848-EB42-DD3F6B23C630}"/>
              </a:ext>
            </a:extLst>
          </p:cNvPr>
          <p:cNvSpPr>
            <a:spLocks noGrp="1"/>
          </p:cNvSpPr>
          <p:nvPr>
            <p:ph idx="1"/>
          </p:nvPr>
        </p:nvSpPr>
        <p:spPr>
          <a:xfrm>
            <a:off x="3798141" y="4018143"/>
            <a:ext cx="4872644" cy="2444153"/>
          </a:xfrm>
          <a:noFill/>
        </p:spPr>
        <p:txBody>
          <a:bodyPr anchor="t">
            <a:normAutofit/>
          </a:bodyPr>
          <a:lstStyle/>
          <a:p>
            <a:pPr marL="0" indent="0">
              <a:buNone/>
            </a:pPr>
            <a:r>
              <a:rPr lang="en-US" sz="2400" b="0" i="0" u="none" strike="noStrike" dirty="0">
                <a:solidFill>
                  <a:schemeClr val="bg1"/>
                </a:solidFill>
                <a:effectLst/>
                <a:latin typeface="Inter"/>
              </a:rPr>
              <a:t>11 “Behold, the days are coming,” says the Lord God, “That </a:t>
            </a:r>
            <a:r>
              <a:rPr lang="en-US" sz="2400" b="0" i="0" u="none" strike="noStrike" dirty="0">
                <a:solidFill>
                  <a:srgbClr val="FFFF00"/>
                </a:solidFill>
                <a:effectLst/>
                <a:latin typeface="Inter"/>
              </a:rPr>
              <a:t>I will send a famine </a:t>
            </a:r>
            <a:r>
              <a:rPr lang="en-US" sz="2400" b="0" i="0" u="none" strike="noStrike" dirty="0">
                <a:solidFill>
                  <a:schemeClr val="bg1"/>
                </a:solidFill>
                <a:effectLst/>
                <a:latin typeface="Inter"/>
              </a:rPr>
              <a:t>on the land, </a:t>
            </a:r>
            <a:r>
              <a:rPr lang="en-US" sz="2400" b="0" i="0" u="none" strike="noStrike" dirty="0">
                <a:solidFill>
                  <a:srgbClr val="FFFF00"/>
                </a:solidFill>
                <a:effectLst/>
                <a:latin typeface="Inter"/>
              </a:rPr>
              <a:t>not a famine of bread, nor a thirst for water, but of hearing the words of the Lord</a:t>
            </a:r>
            <a:r>
              <a:rPr lang="en-US" sz="2400" b="0" i="0" u="none" strike="noStrike" dirty="0">
                <a:solidFill>
                  <a:schemeClr val="bg1"/>
                </a:solidFill>
                <a:effectLst/>
                <a:latin typeface="Inter"/>
              </a:rPr>
              <a:t>.”</a:t>
            </a:r>
            <a:r>
              <a:rPr lang="en-US" sz="2400" dirty="0">
                <a:solidFill>
                  <a:schemeClr val="bg1"/>
                </a:solidFill>
                <a:latin typeface="Inter"/>
              </a:rPr>
              <a:t> (Amos 8:11)</a:t>
            </a:r>
            <a:endParaRPr lang="en-US" sz="2400" b="0" i="0" u="none" strike="noStrike" dirty="0">
              <a:solidFill>
                <a:schemeClr val="bg1"/>
              </a:solidFill>
              <a:effectLst/>
              <a:latin typeface="Inter"/>
            </a:endParaRPr>
          </a:p>
          <a:p>
            <a:endParaRPr lang="en-US" sz="1600" dirty="0">
              <a:solidFill>
                <a:schemeClr val="bg1"/>
              </a:solidFill>
            </a:endParaRPr>
          </a:p>
        </p:txBody>
      </p:sp>
    </p:spTree>
    <p:extLst>
      <p:ext uri="{BB962C8B-B14F-4D97-AF65-F5344CB8AC3E}">
        <p14:creationId xmlns:p14="http://schemas.microsoft.com/office/powerpoint/2010/main" val="3059039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71993"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290C41-3474-F25E-683C-708ADA038A97}"/>
              </a:ext>
            </a:extLst>
          </p:cNvPr>
          <p:cNvSpPr>
            <a:spLocks noGrp="1"/>
          </p:cNvSpPr>
          <p:nvPr>
            <p:ph type="title"/>
          </p:nvPr>
        </p:nvSpPr>
        <p:spPr>
          <a:xfrm>
            <a:off x="866667" y="4551036"/>
            <a:ext cx="3213315" cy="1687143"/>
          </a:xfrm>
        </p:spPr>
        <p:txBody>
          <a:bodyPr anchor="t">
            <a:normAutofit/>
          </a:bodyPr>
          <a:lstStyle/>
          <a:p>
            <a:r>
              <a:rPr lang="en-US">
                <a:solidFill>
                  <a:schemeClr val="bg1"/>
                </a:solidFill>
              </a:rPr>
              <a:t>The Life of Christ</a:t>
            </a:r>
          </a:p>
        </p:txBody>
      </p:sp>
      <p:sp>
        <p:nvSpPr>
          <p:cNvPr id="16393" name="Rectangle 16392">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Chapter 15: The Sacrament of the Lord's Supper">
            <a:extLst>
              <a:ext uri="{FF2B5EF4-FFF2-40B4-BE49-F238E27FC236}">
                <a16:creationId xmlns:a16="http://schemas.microsoft.com/office/drawing/2014/main" id="{7E51C604-DC62-7E25-42B9-822F3D4817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481" r="-2" b="10702"/>
          <a:stretch/>
        </p:blipFill>
        <p:spPr bwMode="auto">
          <a:xfrm>
            <a:off x="866667" y="637762"/>
            <a:ext cx="7417323" cy="3579308"/>
          </a:xfrm>
          <a:prstGeom prst="rect">
            <a:avLst/>
          </a:prstGeom>
          <a:noFill/>
          <a:extLst>
            <a:ext uri="{909E8E84-426E-40DD-AFC4-6F175D3DCCD1}">
              <a14:hiddenFill xmlns:a14="http://schemas.microsoft.com/office/drawing/2010/main">
                <a:solidFill>
                  <a:srgbClr val="FFFFFF"/>
                </a:solidFill>
              </a14:hiddenFill>
            </a:ext>
          </a:extLst>
        </p:spPr>
      </p:pic>
      <p:sp>
        <p:nvSpPr>
          <p:cNvPr id="16395" name="Rectangle 16394">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0987" y="4544112"/>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882F0-A124-9530-DA31-F891172C2FD3}"/>
              </a:ext>
            </a:extLst>
          </p:cNvPr>
          <p:cNvSpPr>
            <a:spLocks noGrp="1"/>
          </p:cNvSpPr>
          <p:nvPr>
            <p:ph idx="1"/>
          </p:nvPr>
        </p:nvSpPr>
        <p:spPr>
          <a:xfrm>
            <a:off x="4572000" y="4589832"/>
            <a:ext cx="4571992" cy="2268168"/>
          </a:xfrm>
        </p:spPr>
        <p:txBody>
          <a:bodyPr>
            <a:normAutofit fontScale="92500" lnSpcReduction="20000"/>
          </a:bodyPr>
          <a:lstStyle/>
          <a:p>
            <a:pPr marL="0" indent="0">
              <a:buNone/>
            </a:pPr>
            <a:r>
              <a:rPr lang="en-US" sz="1900" b="0" i="0" u="none" strike="noStrike" dirty="0">
                <a:effectLst/>
                <a:latin typeface="Inter"/>
              </a:rPr>
              <a:t>26 And as they were eating, Jesus took bread, blessed and broke </a:t>
            </a:r>
            <a:r>
              <a:rPr lang="en-US" sz="1900" b="0" i="1" u="none" strike="noStrike" dirty="0">
                <a:effectLst/>
                <a:latin typeface="Inter"/>
              </a:rPr>
              <a:t>it,</a:t>
            </a:r>
            <a:r>
              <a:rPr lang="en-US" sz="1900" b="0" i="0" u="none" strike="noStrike" dirty="0">
                <a:effectLst/>
                <a:latin typeface="Inter"/>
              </a:rPr>
              <a:t> and gave </a:t>
            </a:r>
            <a:r>
              <a:rPr lang="en-US" sz="1900" b="0" i="1" u="none" strike="noStrike" dirty="0">
                <a:effectLst/>
                <a:latin typeface="Inter"/>
              </a:rPr>
              <a:t>it</a:t>
            </a:r>
            <a:r>
              <a:rPr lang="en-US" sz="1900" b="0" i="0" u="none" strike="noStrike" dirty="0">
                <a:effectLst/>
                <a:latin typeface="Inter"/>
              </a:rPr>
              <a:t> to the disciples and said, </a:t>
            </a:r>
            <a:r>
              <a:rPr lang="en-US" sz="1900" b="0" i="0" u="none" strike="noStrike" dirty="0">
                <a:solidFill>
                  <a:srgbClr val="C00000"/>
                </a:solidFill>
                <a:effectLst/>
                <a:latin typeface="Inter"/>
              </a:rPr>
              <a:t>“Take, eat; this is My body.”</a:t>
            </a:r>
            <a:r>
              <a:rPr lang="en-US" sz="1900" dirty="0">
                <a:solidFill>
                  <a:srgbClr val="C00000"/>
                </a:solidFill>
                <a:latin typeface="Inter"/>
              </a:rPr>
              <a:t> </a:t>
            </a:r>
            <a:r>
              <a:rPr lang="en-US" sz="1900" b="0" i="0" u="none" strike="noStrike" dirty="0">
                <a:effectLst/>
                <a:latin typeface="Inter"/>
              </a:rPr>
              <a:t>27 Then He took the cup, and gave thanks, and gave </a:t>
            </a:r>
            <a:r>
              <a:rPr lang="en-US" sz="1900" b="0" i="1" u="none" strike="noStrike" dirty="0">
                <a:effectLst/>
                <a:latin typeface="Inter"/>
              </a:rPr>
              <a:t>it</a:t>
            </a:r>
            <a:r>
              <a:rPr lang="en-US" sz="1900" b="0" i="0" u="none" strike="noStrike" dirty="0">
                <a:effectLst/>
                <a:latin typeface="Inter"/>
              </a:rPr>
              <a:t> to them, saying, </a:t>
            </a:r>
            <a:r>
              <a:rPr lang="en-US" sz="1900" b="0" i="0" u="none" strike="noStrike" dirty="0">
                <a:solidFill>
                  <a:srgbClr val="C00000"/>
                </a:solidFill>
                <a:effectLst/>
                <a:latin typeface="Inter"/>
              </a:rPr>
              <a:t>“Drink from it, all of you. 28 For this is My blood of the new covenant, which is shed for many for the remission of sins. 29 But I say to you, I will not drink of this fruit of the vine from now on until that day when I drink it new with you in My Father’s kingdom.” </a:t>
            </a:r>
            <a:r>
              <a:rPr lang="en-US" sz="1900" b="0" i="0" u="none" strike="noStrike" dirty="0">
                <a:effectLst/>
                <a:latin typeface="Inter"/>
              </a:rPr>
              <a:t>(Matthew 26:26-29)</a:t>
            </a:r>
          </a:p>
          <a:p>
            <a:endParaRPr lang="en-US" sz="1000" dirty="0"/>
          </a:p>
        </p:txBody>
      </p:sp>
    </p:spTree>
    <p:extLst>
      <p:ext uri="{BB962C8B-B14F-4D97-AF65-F5344CB8AC3E}">
        <p14:creationId xmlns:p14="http://schemas.microsoft.com/office/powerpoint/2010/main" val="73172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6 Challenging Observations About St. Peter's Sermon on Pentecost">
            <a:extLst>
              <a:ext uri="{FF2B5EF4-FFF2-40B4-BE49-F238E27FC236}">
                <a16:creationId xmlns:a16="http://schemas.microsoft.com/office/drawing/2014/main" id="{EE55BE26-97A4-3294-8A0F-5D5AEE0C1A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302" r="14605"/>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7417" name="Rectangle 174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CFC9C4-599C-A1EC-A2ED-C1724049A574}"/>
              </a:ext>
            </a:extLst>
          </p:cNvPr>
          <p:cNvSpPr>
            <a:spLocks noGrp="1"/>
          </p:cNvSpPr>
          <p:nvPr>
            <p:ph type="title"/>
          </p:nvPr>
        </p:nvSpPr>
        <p:spPr>
          <a:xfrm>
            <a:off x="5648707" y="365125"/>
            <a:ext cx="2866642" cy="864961"/>
          </a:xfrm>
        </p:spPr>
        <p:txBody>
          <a:bodyPr>
            <a:normAutofit fontScale="90000"/>
          </a:bodyPr>
          <a:lstStyle/>
          <a:p>
            <a:pPr algn="ctr"/>
            <a:r>
              <a:rPr lang="en-US" sz="3500" dirty="0"/>
              <a:t>The Early Church</a:t>
            </a:r>
          </a:p>
        </p:txBody>
      </p:sp>
      <p:sp>
        <p:nvSpPr>
          <p:cNvPr id="3" name="Content Placeholder 2">
            <a:extLst>
              <a:ext uri="{FF2B5EF4-FFF2-40B4-BE49-F238E27FC236}">
                <a16:creationId xmlns:a16="http://schemas.microsoft.com/office/drawing/2014/main" id="{EF33A657-556F-6B7E-0600-D77BE4B68FE0}"/>
              </a:ext>
            </a:extLst>
          </p:cNvPr>
          <p:cNvSpPr>
            <a:spLocks noGrp="1"/>
          </p:cNvSpPr>
          <p:nvPr>
            <p:ph idx="1"/>
          </p:nvPr>
        </p:nvSpPr>
        <p:spPr>
          <a:xfrm>
            <a:off x="5519057" y="1371600"/>
            <a:ext cx="3624943" cy="5344886"/>
          </a:xfrm>
        </p:spPr>
        <p:txBody>
          <a:bodyPr>
            <a:normAutofit/>
          </a:bodyPr>
          <a:lstStyle/>
          <a:p>
            <a:pPr marL="0" indent="0" algn="ctr">
              <a:buNone/>
            </a:pPr>
            <a:r>
              <a:rPr lang="en-US" sz="2000" b="0" i="0" u="none" strike="noStrike" dirty="0">
                <a:effectLst/>
                <a:latin typeface="Inter"/>
              </a:rPr>
              <a:t>36 “Therefore </a:t>
            </a:r>
            <a:r>
              <a:rPr lang="en-US" sz="2000" b="0" i="0" u="none" strike="noStrike" dirty="0">
                <a:effectLst/>
                <a:highlight>
                  <a:srgbClr val="FFFF00"/>
                </a:highlight>
                <a:latin typeface="Inter"/>
              </a:rPr>
              <a:t>let all the house of Israel know assuredly that God has made this Jesus, whom you crucified, both Lord and Christ.” </a:t>
            </a:r>
            <a:r>
              <a:rPr lang="en-US" sz="2000" b="0" i="0" u="none" strike="noStrike" dirty="0">
                <a:effectLst/>
                <a:latin typeface="Inter"/>
              </a:rPr>
              <a:t>37 Now </a:t>
            </a:r>
            <a:r>
              <a:rPr lang="en-US" sz="2000" b="0" i="0" u="none" strike="noStrike" dirty="0">
                <a:effectLst/>
                <a:highlight>
                  <a:srgbClr val="FFFF00"/>
                </a:highlight>
                <a:latin typeface="Inter"/>
              </a:rPr>
              <a:t>when they heard </a:t>
            </a:r>
            <a:r>
              <a:rPr lang="en-US" sz="2000" b="0" i="1" u="none" strike="noStrike" dirty="0">
                <a:effectLst/>
                <a:highlight>
                  <a:srgbClr val="FFFF00"/>
                </a:highlight>
                <a:latin typeface="Inter"/>
              </a:rPr>
              <a:t>this,</a:t>
            </a:r>
            <a:r>
              <a:rPr lang="en-US" sz="2000" b="0" i="0" u="none" strike="noStrike" dirty="0">
                <a:effectLst/>
                <a:highlight>
                  <a:srgbClr val="FFFF00"/>
                </a:highlight>
                <a:latin typeface="Inter"/>
              </a:rPr>
              <a:t> they were cut to the heart, and said to Peter and the rest of the apostles, “Men </a:t>
            </a:r>
            <a:r>
              <a:rPr lang="en-US" sz="2000" b="0" i="1" u="none" strike="noStrike" dirty="0">
                <a:effectLst/>
                <a:highlight>
                  <a:srgbClr val="FFFF00"/>
                </a:highlight>
                <a:latin typeface="Inter"/>
              </a:rPr>
              <a:t>and</a:t>
            </a:r>
            <a:r>
              <a:rPr lang="en-US" sz="2000" b="0" i="0" u="none" strike="noStrike" dirty="0">
                <a:effectLst/>
                <a:highlight>
                  <a:srgbClr val="FFFF00"/>
                </a:highlight>
                <a:latin typeface="Inter"/>
              </a:rPr>
              <a:t> brethren, what shall we do?” </a:t>
            </a:r>
            <a:r>
              <a:rPr lang="en-US" sz="2000" b="0" i="0" u="none" strike="noStrike" dirty="0">
                <a:effectLst/>
                <a:latin typeface="Inter"/>
              </a:rPr>
              <a:t>38 Then Peter said to them, </a:t>
            </a:r>
            <a:r>
              <a:rPr lang="en-US" sz="2000" b="0" i="0" u="none" strike="noStrike" dirty="0">
                <a:effectLst/>
                <a:highlight>
                  <a:srgbClr val="FFFF00"/>
                </a:highlight>
                <a:latin typeface="Inter"/>
              </a:rPr>
              <a:t>“Repent, and let every one of you be baptized in the name of Jesus Christ for the remission of sins; and you shall receive the gift of the Holy Spirit.</a:t>
            </a:r>
            <a:r>
              <a:rPr lang="en-US" sz="2000" b="0" i="0" u="none" strike="noStrike" dirty="0">
                <a:effectLst/>
                <a:latin typeface="Inter"/>
              </a:rPr>
              <a:t> 39 For the promise is to you and to your children, and to all who are afar off, as many as the Lord our God will call.” (Acts 2:36-38)</a:t>
            </a:r>
          </a:p>
          <a:p>
            <a:endParaRPr lang="en-US" sz="1400" dirty="0"/>
          </a:p>
        </p:txBody>
      </p:sp>
    </p:spTree>
    <p:extLst>
      <p:ext uri="{BB962C8B-B14F-4D97-AF65-F5344CB8AC3E}">
        <p14:creationId xmlns:p14="http://schemas.microsoft.com/office/powerpoint/2010/main" val="133284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39" name="Rectangle 1843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The Book of Revelation Explained - David Jeremiah Blog">
            <a:extLst>
              <a:ext uri="{FF2B5EF4-FFF2-40B4-BE49-F238E27FC236}">
                <a16:creationId xmlns:a16="http://schemas.microsoft.com/office/drawing/2014/main" id="{1ED899DF-8F42-03FF-F004-B14CA173DC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06" r="25675"/>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8441" name="Rectangle 1844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E38483-443F-AFF1-57EF-74D643A62123}"/>
              </a:ext>
            </a:extLst>
          </p:cNvPr>
          <p:cNvSpPr>
            <a:spLocks noGrp="1"/>
          </p:cNvSpPr>
          <p:nvPr>
            <p:ph type="title"/>
          </p:nvPr>
        </p:nvSpPr>
        <p:spPr>
          <a:xfrm>
            <a:off x="5170714" y="215222"/>
            <a:ext cx="3344634" cy="875846"/>
          </a:xfrm>
        </p:spPr>
        <p:txBody>
          <a:bodyPr>
            <a:normAutofit fontScale="90000"/>
          </a:bodyPr>
          <a:lstStyle/>
          <a:p>
            <a:pPr algn="ctr"/>
            <a:r>
              <a:rPr lang="en-US" sz="3500" dirty="0"/>
              <a:t>Letters to the Christians</a:t>
            </a:r>
          </a:p>
        </p:txBody>
      </p:sp>
      <p:sp>
        <p:nvSpPr>
          <p:cNvPr id="3" name="Content Placeholder 2">
            <a:extLst>
              <a:ext uri="{FF2B5EF4-FFF2-40B4-BE49-F238E27FC236}">
                <a16:creationId xmlns:a16="http://schemas.microsoft.com/office/drawing/2014/main" id="{2C978C7E-AEA0-6AF5-F953-ED66881071DD}"/>
              </a:ext>
            </a:extLst>
          </p:cNvPr>
          <p:cNvSpPr>
            <a:spLocks noGrp="1"/>
          </p:cNvSpPr>
          <p:nvPr>
            <p:ph idx="1"/>
          </p:nvPr>
        </p:nvSpPr>
        <p:spPr>
          <a:xfrm>
            <a:off x="4757057" y="1197429"/>
            <a:ext cx="4283255" cy="5595251"/>
          </a:xfrm>
        </p:spPr>
        <p:txBody>
          <a:bodyPr>
            <a:normAutofit fontScale="25000" lnSpcReduction="20000"/>
          </a:bodyPr>
          <a:lstStyle/>
          <a:p>
            <a:pPr marL="0" indent="0" algn="ctr">
              <a:buNone/>
            </a:pPr>
            <a:r>
              <a:rPr lang="en-US" sz="8400" b="0" i="0" u="none" strike="noStrike" dirty="0">
                <a:solidFill>
                  <a:srgbClr val="C00000"/>
                </a:solidFill>
                <a:effectLst/>
                <a:latin typeface="Inter"/>
              </a:rPr>
              <a:t>12 “And behold, I am coming quickly, and My reward </a:t>
            </a:r>
            <a:r>
              <a:rPr lang="en-US" sz="8400" b="0" i="1" u="none" strike="noStrike" dirty="0">
                <a:solidFill>
                  <a:srgbClr val="C00000"/>
                </a:solidFill>
                <a:effectLst/>
                <a:latin typeface="Inter"/>
              </a:rPr>
              <a:t>is</a:t>
            </a:r>
            <a:r>
              <a:rPr lang="en-US" sz="8400" b="0" i="0" u="none" strike="noStrike" dirty="0">
                <a:solidFill>
                  <a:srgbClr val="C00000"/>
                </a:solidFill>
                <a:effectLst/>
                <a:latin typeface="Inter"/>
              </a:rPr>
              <a:t> with Me, to give to every one according to his work. 13 I am the Alpha and the Omega, </a:t>
            </a:r>
            <a:r>
              <a:rPr lang="en-US" sz="8400" b="0" i="1" u="none" strike="noStrike" dirty="0">
                <a:solidFill>
                  <a:srgbClr val="C00000"/>
                </a:solidFill>
                <a:effectLst/>
                <a:latin typeface="Inter"/>
              </a:rPr>
              <a:t>the </a:t>
            </a:r>
            <a:r>
              <a:rPr lang="en-US" sz="8400" b="0" i="0" u="none" strike="noStrike" dirty="0">
                <a:solidFill>
                  <a:srgbClr val="C00000"/>
                </a:solidFill>
                <a:effectLst/>
                <a:latin typeface="Inter"/>
              </a:rPr>
              <a:t>Beginning and </a:t>
            </a:r>
            <a:r>
              <a:rPr lang="en-US" sz="8400" b="0" i="1" u="none" strike="noStrike" dirty="0">
                <a:solidFill>
                  <a:srgbClr val="C00000"/>
                </a:solidFill>
                <a:effectLst/>
                <a:latin typeface="Inter"/>
              </a:rPr>
              <a:t>the</a:t>
            </a:r>
            <a:r>
              <a:rPr lang="en-US" sz="8400" b="0" i="0" u="none" strike="noStrike" dirty="0">
                <a:solidFill>
                  <a:srgbClr val="C00000"/>
                </a:solidFill>
                <a:effectLst/>
                <a:latin typeface="Inter"/>
              </a:rPr>
              <a:t> End, the First and the Last.”</a:t>
            </a:r>
            <a:r>
              <a:rPr lang="en-US" sz="8400" dirty="0">
                <a:solidFill>
                  <a:srgbClr val="C00000"/>
                </a:solidFill>
                <a:latin typeface="Inter"/>
              </a:rPr>
              <a:t> </a:t>
            </a:r>
            <a:r>
              <a:rPr lang="en-US" sz="8400" b="0" i="0" u="none" strike="noStrike" dirty="0">
                <a:effectLst/>
                <a:latin typeface="Inter"/>
              </a:rPr>
              <a:t>14 Blessed </a:t>
            </a:r>
            <a:r>
              <a:rPr lang="en-US" sz="8400" b="0" i="1" u="none" strike="noStrike" dirty="0">
                <a:effectLst/>
                <a:latin typeface="Inter"/>
              </a:rPr>
              <a:t>are</a:t>
            </a:r>
            <a:r>
              <a:rPr lang="en-US" sz="8400" b="0" i="0" u="none" strike="noStrike" dirty="0">
                <a:effectLst/>
                <a:latin typeface="Inter"/>
              </a:rPr>
              <a:t> those who do His commandments, that they may have the right to the tree of life, and may enter through the gates into the city. 15 But outside </a:t>
            </a:r>
            <a:r>
              <a:rPr lang="en-US" sz="8400" b="0" i="1" u="none" strike="noStrike" dirty="0">
                <a:effectLst/>
                <a:latin typeface="Inter"/>
              </a:rPr>
              <a:t>are</a:t>
            </a:r>
            <a:r>
              <a:rPr lang="en-US" sz="8400" b="0" i="0" u="none" strike="noStrike" dirty="0">
                <a:effectLst/>
                <a:latin typeface="Inter"/>
              </a:rPr>
              <a:t>  dogs and sorcerers and sexually immoral and murderers and idolaters, and whoever loves and practices a lie. </a:t>
            </a:r>
            <a:r>
              <a:rPr lang="en-US" sz="8400" b="0" i="0" u="none" strike="noStrike" dirty="0">
                <a:solidFill>
                  <a:srgbClr val="C00000"/>
                </a:solidFill>
                <a:effectLst/>
                <a:latin typeface="Inter"/>
              </a:rPr>
              <a:t>16 “I, Jesus, have sent My angel to testify to you these things in the churches. I am the Root and the Offspring of David, the Bright and Morning Star.”</a:t>
            </a:r>
            <a:r>
              <a:rPr lang="en-US" sz="8400" dirty="0">
                <a:solidFill>
                  <a:srgbClr val="C00000"/>
                </a:solidFill>
                <a:latin typeface="Inter"/>
              </a:rPr>
              <a:t> </a:t>
            </a:r>
            <a:r>
              <a:rPr lang="en-US" sz="8400" b="0" i="0" u="none" strike="noStrike" dirty="0">
                <a:effectLst/>
                <a:latin typeface="Inter"/>
              </a:rPr>
              <a:t>17 And the Spirit and the bride say, “Come!” And let him who hears say, “Come!” And let him who thirsts come. Whoever desires, let him take the water of life freely. (Revelation 22:12-17)</a:t>
            </a:r>
          </a:p>
          <a:p>
            <a:endParaRPr lang="en-US" sz="1200" dirty="0"/>
          </a:p>
        </p:txBody>
      </p:sp>
    </p:spTree>
    <p:extLst>
      <p:ext uri="{BB962C8B-B14F-4D97-AF65-F5344CB8AC3E}">
        <p14:creationId xmlns:p14="http://schemas.microsoft.com/office/powerpoint/2010/main" val="41393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066B40-550D-3FB1-6972-E1BA54C227E3}"/>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3757EAC8-ECE9-D7DA-5574-9F0FAF6D8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6258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9260449-993E-D73E-C461-0471BE6FC656}"/>
              </a:ext>
            </a:extLst>
          </p:cNvPr>
          <p:cNvSpPr>
            <a:spLocks noGrp="1"/>
          </p:cNvSpPr>
          <p:nvPr>
            <p:ph type="ctrTitle"/>
          </p:nvPr>
        </p:nvSpPr>
        <p:spPr>
          <a:xfrm>
            <a:off x="866667" y="4752793"/>
            <a:ext cx="3213312" cy="1459845"/>
          </a:xfrm>
        </p:spPr>
        <p:txBody>
          <a:bodyPr anchor="t">
            <a:normAutofit/>
          </a:bodyPr>
          <a:lstStyle/>
          <a:p>
            <a:pPr algn="l"/>
            <a:r>
              <a:rPr lang="en-US" sz="4000" dirty="0">
                <a:solidFill>
                  <a:schemeClr val="bg1"/>
                </a:solidFill>
              </a:rPr>
              <a:t>Review of the Bible Story</a:t>
            </a:r>
          </a:p>
        </p:txBody>
      </p:sp>
      <p:sp>
        <p:nvSpPr>
          <p:cNvPr id="1033" name="Rectangle 1032">
            <a:extLst>
              <a:ext uri="{FF2B5EF4-FFF2-40B4-BE49-F238E27FC236}">
                <a16:creationId xmlns:a16="http://schemas.microsoft.com/office/drawing/2014/main" id="{EC8C7CD3-6893-929C-5F13-6194BB9FF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614E71CC-44BB-0A04-68A8-B21FEB2F201A}"/>
              </a:ext>
            </a:extLst>
          </p:cNvPr>
          <p:cNvSpPr>
            <a:spLocks noGrp="1"/>
          </p:cNvSpPr>
          <p:nvPr>
            <p:ph type="subTitle" idx="1"/>
          </p:nvPr>
        </p:nvSpPr>
        <p:spPr>
          <a:xfrm>
            <a:off x="5054598" y="4752794"/>
            <a:ext cx="3381831" cy="1461736"/>
          </a:xfrm>
        </p:spPr>
        <p:txBody>
          <a:bodyPr anchor="t">
            <a:noAutofit/>
          </a:bodyPr>
          <a:lstStyle/>
          <a:p>
            <a:pPr algn="l"/>
            <a:r>
              <a:rPr lang="en-US" sz="4000" dirty="0"/>
              <a:t>From Genesis to Revelation</a:t>
            </a:r>
          </a:p>
        </p:txBody>
      </p:sp>
      <p:pic>
        <p:nvPicPr>
          <p:cNvPr id="1026" name="Picture 2" descr="How Should We Interpret the Bible? - BioLogos">
            <a:extLst>
              <a:ext uri="{FF2B5EF4-FFF2-40B4-BE49-F238E27FC236}">
                <a16:creationId xmlns:a16="http://schemas.microsoft.com/office/drawing/2014/main" id="{43BC45E1-6940-0BBE-16E0-60EEBB9D68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59" r="6924"/>
          <a:stretch/>
        </p:blipFill>
        <p:spPr bwMode="auto">
          <a:xfrm>
            <a:off x="866667" y="637762"/>
            <a:ext cx="7417323" cy="3579308"/>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471FC974-7CD0-9B5B-0B78-E36852D53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0815" y="4549143"/>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030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497</TotalTime>
  <Words>2540</Words>
  <Application>Microsoft Macintosh PowerPoint</Application>
  <PresentationFormat>On-screen Show (4:3)</PresentationFormat>
  <Paragraphs>60</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Calibri</vt:lpstr>
      <vt:lpstr>Inter</vt:lpstr>
      <vt:lpstr>Office Theme</vt:lpstr>
      <vt:lpstr>Review of the Bible Story</vt:lpstr>
      <vt:lpstr>17 Periods of Bible History</vt:lpstr>
      <vt:lpstr>Before the Flood</vt:lpstr>
      <vt:lpstr>The Flood</vt:lpstr>
      <vt:lpstr>The Scattering of the People</vt:lpstr>
      <vt:lpstr>The Patriarchs</vt:lpstr>
      <vt:lpstr>The Exodus</vt:lpstr>
      <vt:lpstr>Wandering in the Wilderness</vt:lpstr>
      <vt:lpstr>Invasion and Conquest of the Land</vt:lpstr>
      <vt:lpstr>The Judges</vt:lpstr>
      <vt:lpstr>The United Kingdom</vt:lpstr>
      <vt:lpstr>The Divided Kingdom</vt:lpstr>
      <vt:lpstr>Judah  Alone</vt:lpstr>
      <vt:lpstr>The Captivity</vt:lpstr>
      <vt:lpstr>Return  from Captivity</vt:lpstr>
      <vt:lpstr>The Years of Silence</vt:lpstr>
      <vt:lpstr>The Life of Christ</vt:lpstr>
      <vt:lpstr>The Early Church</vt:lpstr>
      <vt:lpstr>Letters to the Christians</vt:lpstr>
      <vt:lpstr>Review of the Bible Story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12</cp:revision>
  <dcterms:created xsi:type="dcterms:W3CDTF">2024-03-30T13:30:53Z</dcterms:created>
  <dcterms:modified xsi:type="dcterms:W3CDTF">2025-12-27T19:56:28Z</dcterms:modified>
</cp:coreProperties>
</file>