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56" r:id="rId2"/>
    <p:sldId id="257" r:id="rId3"/>
    <p:sldId id="264" r:id="rId4"/>
    <p:sldId id="258" r:id="rId5"/>
    <p:sldId id="261" r:id="rId6"/>
    <p:sldId id="262" r:id="rId7"/>
    <p:sldId id="265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63"/>
  </p:normalViewPr>
  <p:slideViewPr>
    <p:cSldViewPr snapToGrid="0">
      <p:cViewPr varScale="1">
        <p:scale>
          <a:sx n="110" d="100"/>
          <a:sy n="110" d="100"/>
        </p:scale>
        <p:origin x="1920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C5B2D-8F4B-1142-9DF5-601625315117}" type="datetimeFigureOut">
              <a:rPr lang="en-US" smtClean="0"/>
              <a:t>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945BB-C596-BD48-A9FE-3FAD99193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386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C5B2D-8F4B-1142-9DF5-601625315117}" type="datetimeFigureOut">
              <a:rPr lang="en-US" smtClean="0"/>
              <a:t>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945BB-C596-BD48-A9FE-3FAD99193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522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C5B2D-8F4B-1142-9DF5-601625315117}" type="datetimeFigureOut">
              <a:rPr lang="en-US" smtClean="0"/>
              <a:t>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945BB-C596-BD48-A9FE-3FAD99193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09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C5B2D-8F4B-1142-9DF5-601625315117}" type="datetimeFigureOut">
              <a:rPr lang="en-US" smtClean="0"/>
              <a:t>1/4/26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945BB-C596-BD48-A9FE-3FAD99193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381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C5B2D-8F4B-1142-9DF5-601625315117}" type="datetimeFigureOut">
              <a:rPr lang="en-US" smtClean="0"/>
              <a:t>1/4/26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945BB-C596-BD48-A9FE-3FAD99193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701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C5B2D-8F4B-1142-9DF5-601625315117}" type="datetimeFigureOut">
              <a:rPr lang="en-US" smtClean="0"/>
              <a:t>1/4/26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945BB-C596-BD48-A9FE-3FAD99193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208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C5B2D-8F4B-1142-9DF5-601625315117}" type="datetimeFigureOut">
              <a:rPr lang="en-US" smtClean="0"/>
              <a:t>1/4/26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945BB-C596-BD48-A9FE-3FAD99193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679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C5B2D-8F4B-1142-9DF5-601625315117}" type="datetimeFigureOut">
              <a:rPr lang="en-US" smtClean="0"/>
              <a:t>1/4/26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945BB-C596-BD48-A9FE-3FAD99193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378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C5B2D-8F4B-1142-9DF5-601625315117}" type="datetimeFigureOut">
              <a:rPr lang="en-US" smtClean="0"/>
              <a:t>1/4/26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945BB-C596-BD48-A9FE-3FAD99193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702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C5B2D-8F4B-1142-9DF5-601625315117}" type="datetimeFigureOut">
              <a:rPr lang="en-US" smtClean="0"/>
              <a:t>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945BB-C596-BD48-A9FE-3FAD99193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027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C5B2D-8F4B-1142-9DF5-601625315117}" type="datetimeFigureOut">
              <a:rPr lang="en-US" smtClean="0"/>
              <a:t>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945BB-C596-BD48-A9FE-3FAD99193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983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CC1C5B2D-8F4B-1142-9DF5-601625315117}" type="datetimeFigureOut">
              <a:rPr lang="en-US" smtClean="0"/>
              <a:t>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753945BB-C596-BD48-A9FE-3FAD99193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4891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1108E-6A39-F6E0-C523-88CAD28C03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5074023"/>
            <a:ext cx="7581900" cy="748037"/>
          </a:xfrm>
        </p:spPr>
        <p:txBody>
          <a:bodyPr anchor="ctr">
            <a:normAutofit/>
          </a:bodyPr>
          <a:lstStyle/>
          <a:p>
            <a:pPr algn="l"/>
            <a:r>
              <a:rPr lang="en-US" sz="4000" b="1" dirty="0"/>
              <a:t>The Need for Consistency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8E6229-82BA-F40C-E67F-56A9EA4595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500" y="5822060"/>
            <a:ext cx="7581900" cy="547765"/>
          </a:xfrm>
        </p:spPr>
        <p:txBody>
          <a:bodyPr anchor="t">
            <a:normAutofit/>
          </a:bodyPr>
          <a:lstStyle/>
          <a:p>
            <a:pPr algn="l"/>
            <a:r>
              <a:rPr lang="en-US" dirty="0"/>
              <a:t>~ Matthew 5:37</a:t>
            </a:r>
          </a:p>
        </p:txBody>
      </p:sp>
      <p:pic>
        <p:nvPicPr>
          <p:cNvPr id="10242" name="Picture 2" descr="Consistency is KEY">
            <a:extLst>
              <a:ext uri="{FF2B5EF4-FFF2-40B4-BE49-F238E27FC236}">
                <a16:creationId xmlns:a16="http://schemas.microsoft.com/office/drawing/2014/main" id="{10D6F894-0B58-1FC3-5A6B-A344C5FDC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3"/>
          <a:stretch>
            <a:fillRect/>
          </a:stretch>
        </p:blipFill>
        <p:spPr bwMode="auto">
          <a:xfrm>
            <a:off x="20" y="-39"/>
            <a:ext cx="9143980" cy="417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247" name="Straight Connector 10246">
            <a:extLst>
              <a:ext uri="{FF2B5EF4-FFF2-40B4-BE49-F238E27FC236}">
                <a16:creationId xmlns:a16="http://schemas.microsoft.com/office/drawing/2014/main" id="{7667AA61-5C27-F30F-D229-06CBE5709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4811517"/>
            <a:ext cx="5527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44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E2A11-2EA2-46FE-428D-1B1667615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050" y="1128094"/>
            <a:ext cx="2575635" cy="1415270"/>
          </a:xfrm>
        </p:spPr>
        <p:txBody>
          <a:bodyPr anchor="t">
            <a:normAutofit/>
          </a:bodyPr>
          <a:lstStyle/>
          <a:p>
            <a:r>
              <a:rPr lang="en-US" sz="2800" b="1" dirty="0"/>
              <a:t>The Need for Consistency</a:t>
            </a:r>
          </a:p>
        </p:txBody>
      </p:sp>
      <p:pic>
        <p:nvPicPr>
          <p:cNvPr id="11268" name="Picture 4" descr="Intensity vs Consistency : r/Forex">
            <a:extLst>
              <a:ext uri="{FF2B5EF4-FFF2-40B4-BE49-F238E27FC236}">
                <a16:creationId xmlns:a16="http://schemas.microsoft.com/office/drawing/2014/main" id="{B1C39C3D-796C-4550-ACD5-316F8B2B7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48"/>
          <a:stretch>
            <a:fillRect/>
          </a:stretch>
        </p:blipFill>
        <p:spPr bwMode="auto">
          <a:xfrm>
            <a:off x="-7414" y="10"/>
            <a:ext cx="547066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276" name="Straight Connector 11275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49542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79FA0-11E6-CF92-A794-F0692D435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9939" y="2187616"/>
            <a:ext cx="3078865" cy="4444678"/>
          </a:xfrm>
        </p:spPr>
        <p:txBody>
          <a:bodyPr>
            <a:normAutofit/>
          </a:bodyPr>
          <a:lstStyle/>
          <a:p>
            <a:pPr lvl="0">
              <a:buClr>
                <a:schemeClr val="accent4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400" dirty="0"/>
              <a:t> Scripture presents faith not merely as what we confess, but as how we live over time (Jas. 2:14-26). </a:t>
            </a:r>
          </a:p>
          <a:p>
            <a:pPr lvl="0">
              <a:buClr>
                <a:schemeClr val="accent4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400" dirty="0"/>
              <a:t> God is not honored by isolated moments of intensity, but by steady, faithful obedience. </a:t>
            </a:r>
          </a:p>
        </p:txBody>
      </p:sp>
    </p:spTree>
    <p:extLst>
      <p:ext uri="{BB962C8B-B14F-4D97-AF65-F5344CB8AC3E}">
        <p14:creationId xmlns:p14="http://schemas.microsoft.com/office/powerpoint/2010/main" val="2878181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67BA0F-17A2-DC14-0B1F-EB6E31817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0FD20-9E5C-67DD-6CDA-17E9B4568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1138036"/>
            <a:ext cx="6793646" cy="1048901"/>
          </a:xfrm>
        </p:spPr>
        <p:txBody>
          <a:bodyPr anchor="t">
            <a:normAutofit/>
          </a:bodyPr>
          <a:lstStyle/>
          <a:p>
            <a:r>
              <a:rPr lang="en-US" sz="2800" b="1"/>
              <a:t>The Need for Consistency</a:t>
            </a:r>
            <a:endParaRPr lang="en-US" sz="2800" b="1" dirty="0"/>
          </a:p>
        </p:txBody>
      </p:sp>
      <p:cxnSp>
        <p:nvCxnSpPr>
          <p:cNvPr id="1050" name="Straight Connector 1049">
            <a:extLst>
              <a:ext uri="{FF2B5EF4-FFF2-40B4-BE49-F238E27FC236}">
                <a16:creationId xmlns:a16="http://schemas.microsoft.com/office/drawing/2014/main" id="{41EC505F-5B4D-B6F1-D9D1-BDA409D9A4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onsistency is KEY">
            <a:extLst>
              <a:ext uri="{FF2B5EF4-FFF2-40B4-BE49-F238E27FC236}">
                <a16:creationId xmlns:a16="http://schemas.microsoft.com/office/drawing/2014/main" id="{B877B601-8AC8-0CE2-D931-97947B833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867" y="2400904"/>
            <a:ext cx="3917133" cy="190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5403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E2741-876A-3590-B066-8A846D92C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1138036"/>
            <a:ext cx="6793646" cy="1048901"/>
          </a:xfrm>
        </p:spPr>
        <p:txBody>
          <a:bodyPr anchor="t">
            <a:normAutofit/>
          </a:bodyPr>
          <a:lstStyle/>
          <a:p>
            <a:r>
              <a:rPr lang="en-US" sz="2800" b="1"/>
              <a:t>The Need for Consistency</a:t>
            </a:r>
            <a:endParaRPr lang="en-US" sz="2800" b="1" dirty="0"/>
          </a:p>
        </p:txBody>
      </p:sp>
      <p:cxnSp>
        <p:nvCxnSpPr>
          <p:cNvPr id="1050" name="Straight Connector 1049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onsistency is KEY">
            <a:extLst>
              <a:ext uri="{FF2B5EF4-FFF2-40B4-BE49-F238E27FC236}">
                <a16:creationId xmlns:a16="http://schemas.microsoft.com/office/drawing/2014/main" id="{DEC10367-1BFB-47F9-63FB-03CCD7338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867" y="2400904"/>
            <a:ext cx="3917133" cy="190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45FFE-77A8-3D68-2D69-732332CC3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8137" y="1226916"/>
            <a:ext cx="3831220" cy="5347504"/>
          </a:xfrm>
        </p:spPr>
        <p:txBody>
          <a:bodyPr>
            <a:normAutofit/>
          </a:bodyPr>
          <a:lstStyle/>
          <a:p>
            <a:pPr>
              <a:buClr>
                <a:schemeClr val="accent4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dirty="0"/>
              <a:t> Consistency reveals the genuineness of our faith.</a:t>
            </a:r>
          </a:p>
          <a:p>
            <a:pPr lvl="1">
              <a:buClr>
                <a:schemeClr val="accent4">
                  <a:lumMod val="20000"/>
                  <a:lumOff val="80000"/>
                </a:schemeClr>
              </a:buClr>
            </a:pPr>
            <a:r>
              <a:rPr lang="en-US" dirty="0"/>
              <a:t>Jas .1:21-27; Lk. 7:43-45; 1 Jn. 2:3–6; Tit. 1:16; Matt. 7:24–27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493315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CD62F8-6B9E-A445-352A-48D33F1DC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DB281-E01E-3022-8B46-314327537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1138036"/>
            <a:ext cx="6793646" cy="1048901"/>
          </a:xfrm>
        </p:spPr>
        <p:txBody>
          <a:bodyPr anchor="t">
            <a:normAutofit/>
          </a:bodyPr>
          <a:lstStyle/>
          <a:p>
            <a:r>
              <a:rPr lang="en-US" sz="2800" b="1"/>
              <a:t>The Need for Consistency</a:t>
            </a:r>
            <a:endParaRPr lang="en-US" sz="2800" b="1" dirty="0"/>
          </a:p>
        </p:txBody>
      </p:sp>
      <p:cxnSp>
        <p:nvCxnSpPr>
          <p:cNvPr id="1050" name="Straight Connector 1049">
            <a:extLst>
              <a:ext uri="{FF2B5EF4-FFF2-40B4-BE49-F238E27FC236}">
                <a16:creationId xmlns:a16="http://schemas.microsoft.com/office/drawing/2014/main" id="{5FEAA117-0516-C6CD-1434-7A636B5D2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onsistency is KEY">
            <a:extLst>
              <a:ext uri="{FF2B5EF4-FFF2-40B4-BE49-F238E27FC236}">
                <a16:creationId xmlns:a16="http://schemas.microsoft.com/office/drawing/2014/main" id="{57C0350D-D6C8-66AA-2D1E-35486E4B8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867" y="2400904"/>
            <a:ext cx="3917133" cy="190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902B4-E3D4-215E-5EE1-911B7F7E7D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8137" y="1226916"/>
            <a:ext cx="3784921" cy="5347504"/>
          </a:xfrm>
        </p:spPr>
        <p:txBody>
          <a:bodyPr>
            <a:normAutofit/>
          </a:bodyPr>
          <a:lstStyle/>
          <a:p>
            <a:pPr>
              <a:buClr>
                <a:schemeClr val="accent4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dirty="0"/>
              <a:t> Consistency reveals the genuineness of our faith.</a:t>
            </a:r>
          </a:p>
          <a:p>
            <a:pPr>
              <a:buClr>
                <a:schemeClr val="accent4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dirty="0"/>
              <a:t> Inconsistency undermines our influence and relationships.</a:t>
            </a:r>
          </a:p>
          <a:p>
            <a:pPr marL="685800" lvl="2">
              <a:spcBef>
                <a:spcPts val="1000"/>
              </a:spcBef>
              <a:buClr>
                <a:schemeClr val="accent4">
                  <a:lumMod val="20000"/>
                  <a:lumOff val="80000"/>
                </a:schemeClr>
              </a:buClr>
            </a:pPr>
            <a:r>
              <a:rPr lang="en-US" sz="2400" dirty="0"/>
              <a:t>Matt. 5:37; Lk. 16:10; Prov. 25:19; Gal. 2:11-14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786445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170003-1B2A-CD3B-0960-E8CA1846A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C9799-2FCC-D7C7-F125-A02E4C899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1138036"/>
            <a:ext cx="6793646" cy="1048901"/>
          </a:xfrm>
        </p:spPr>
        <p:txBody>
          <a:bodyPr anchor="t">
            <a:normAutofit/>
          </a:bodyPr>
          <a:lstStyle/>
          <a:p>
            <a:r>
              <a:rPr lang="en-US" sz="2800" b="1"/>
              <a:t>The Need for Consistency</a:t>
            </a:r>
            <a:endParaRPr lang="en-US" sz="2800" b="1" dirty="0"/>
          </a:p>
        </p:txBody>
      </p:sp>
      <p:cxnSp>
        <p:nvCxnSpPr>
          <p:cNvPr id="1050" name="Straight Connector 1049">
            <a:extLst>
              <a:ext uri="{FF2B5EF4-FFF2-40B4-BE49-F238E27FC236}">
                <a16:creationId xmlns:a16="http://schemas.microsoft.com/office/drawing/2014/main" id="{7B26A851-AEB4-81CB-A69C-729CF824A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onsistency is KEY">
            <a:extLst>
              <a:ext uri="{FF2B5EF4-FFF2-40B4-BE49-F238E27FC236}">
                <a16:creationId xmlns:a16="http://schemas.microsoft.com/office/drawing/2014/main" id="{C147BB65-0DC3-6186-7DB2-3D8803173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867" y="2400904"/>
            <a:ext cx="3917133" cy="190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B47D6-1B10-FCA0-1D51-187E4394A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8137" y="1226916"/>
            <a:ext cx="3831220" cy="5631084"/>
          </a:xfrm>
        </p:spPr>
        <p:txBody>
          <a:bodyPr>
            <a:normAutofit/>
          </a:bodyPr>
          <a:lstStyle/>
          <a:p>
            <a:pPr>
              <a:buClr>
                <a:schemeClr val="accent4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dirty="0"/>
              <a:t> Consistency reveals the genuineness of our faith.</a:t>
            </a:r>
          </a:p>
          <a:p>
            <a:pPr>
              <a:buClr>
                <a:schemeClr val="accent4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dirty="0"/>
              <a:t> Inconsistency undermines our influence and relationships.</a:t>
            </a:r>
          </a:p>
          <a:p>
            <a:pPr>
              <a:buClr>
                <a:schemeClr val="accent4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dirty="0"/>
              <a:t> Consistency is formed through perseverance, not emotion.</a:t>
            </a:r>
          </a:p>
          <a:p>
            <a:pPr lvl="1">
              <a:buClr>
                <a:schemeClr val="accent4">
                  <a:lumMod val="20000"/>
                  <a:lumOff val="80000"/>
                </a:schemeClr>
              </a:buClr>
            </a:pPr>
            <a:r>
              <a:rPr lang="en-US" sz="2300" dirty="0"/>
              <a:t>Lk. 9:62; Heb. 12:11; Gal. 6:9; 1 Cor. 15:58; Lk. 18:1–8</a:t>
            </a:r>
          </a:p>
          <a:p>
            <a:endParaRPr lang="en-US" dirty="0"/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763447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218550-E474-336D-690F-3B1243EAC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415B7-C0CA-4BA6-F699-54C9DA1B78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5074023"/>
            <a:ext cx="7581900" cy="748037"/>
          </a:xfrm>
        </p:spPr>
        <p:txBody>
          <a:bodyPr anchor="ctr">
            <a:normAutofit/>
          </a:bodyPr>
          <a:lstStyle/>
          <a:p>
            <a:pPr algn="l"/>
            <a:r>
              <a:rPr lang="en-US" sz="4000" b="1" dirty="0"/>
              <a:t>The Need for Consistency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303889-AC09-5BDE-69B7-AA4FCCD28D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500" y="5822060"/>
            <a:ext cx="7581900" cy="547765"/>
          </a:xfrm>
        </p:spPr>
        <p:txBody>
          <a:bodyPr anchor="t">
            <a:normAutofit/>
          </a:bodyPr>
          <a:lstStyle/>
          <a:p>
            <a:pPr algn="l"/>
            <a:r>
              <a:rPr lang="en-US" dirty="0"/>
              <a:t>~ Matthew 5:37</a:t>
            </a:r>
          </a:p>
        </p:txBody>
      </p:sp>
      <p:pic>
        <p:nvPicPr>
          <p:cNvPr id="10242" name="Picture 2" descr="Consistency is KEY">
            <a:extLst>
              <a:ext uri="{FF2B5EF4-FFF2-40B4-BE49-F238E27FC236}">
                <a16:creationId xmlns:a16="http://schemas.microsoft.com/office/drawing/2014/main" id="{24DADCC6-28D9-2B16-7157-29CABC3B5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3"/>
          <a:stretch>
            <a:fillRect/>
          </a:stretch>
        </p:blipFill>
        <p:spPr bwMode="auto">
          <a:xfrm>
            <a:off x="20" y="-39"/>
            <a:ext cx="9143980" cy="417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247" name="Straight Connector 10246">
            <a:extLst>
              <a:ext uri="{FF2B5EF4-FFF2-40B4-BE49-F238E27FC236}">
                <a16:creationId xmlns:a16="http://schemas.microsoft.com/office/drawing/2014/main" id="{2EFF2BD4-C1F0-9E30-5B55-D4D47F756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4811517"/>
            <a:ext cx="5527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3836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183</Words>
  <Application>Microsoft Macintosh PowerPoint</Application>
  <PresentationFormat>On-screen Show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Courier New</vt:lpstr>
      <vt:lpstr>Office Theme</vt:lpstr>
      <vt:lpstr>The Need for Consistency</vt:lpstr>
      <vt:lpstr>The Need for Consistency</vt:lpstr>
      <vt:lpstr>The Need for Consistency</vt:lpstr>
      <vt:lpstr>The Need for Consistency</vt:lpstr>
      <vt:lpstr>The Need for Consistency</vt:lpstr>
      <vt:lpstr>The Need for Consistency</vt:lpstr>
      <vt:lpstr>The Need for Consistency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4</cp:revision>
  <dcterms:created xsi:type="dcterms:W3CDTF">2026-01-04T13:10:23Z</dcterms:created>
  <dcterms:modified xsi:type="dcterms:W3CDTF">2026-01-04T13:47:25Z</dcterms:modified>
</cp:coreProperties>
</file>