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2" r:id="rId4"/>
    <p:sldId id="264" r:id="rId5"/>
    <p:sldId id="263" r:id="rId6"/>
    <p:sldId id="258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63"/>
  </p:normalViewPr>
  <p:slideViewPr>
    <p:cSldViewPr snapToGrid="0">
      <p:cViewPr varScale="1">
        <p:scale>
          <a:sx n="110" d="100"/>
          <a:sy n="110" d="100"/>
        </p:scale>
        <p:origin x="72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1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7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5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08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56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3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88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68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10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76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90706DC0-AB6C-934A-934F-F326A3F9A510}" type="datetimeFigureOut">
              <a:rPr lang="en-US" smtClean="0"/>
              <a:t>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38153F9-D9D1-464B-8018-A9A62769C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383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DF58A-7AE1-40D1-765E-257E13C2F6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17550" r="7468"/>
          <a:stretch>
            <a:fillRect/>
          </a:stretch>
        </p:blipFill>
        <p:spPr>
          <a:xfrm>
            <a:off x="20" y="10"/>
            <a:ext cx="914169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F72DD7-EF20-1858-7060-D6629389A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3063240"/>
          </a:xfrm>
        </p:spPr>
        <p:txBody>
          <a:bodyPr>
            <a:normAutofit/>
          </a:bodyPr>
          <a:lstStyle/>
          <a:p>
            <a:r>
              <a:rPr lang="en-US" sz="5700" dirty="0">
                <a:solidFill>
                  <a:schemeClr val="bg1"/>
                </a:solidFill>
              </a:rPr>
              <a:t>The Need for Contentment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DBE8A-FEFC-56EC-8417-D362F8ADC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286" y="4599432"/>
            <a:ext cx="6858000" cy="15361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 Philippians 4:11</a:t>
            </a:r>
          </a:p>
        </p:txBody>
      </p:sp>
      <p:sp>
        <p:nvSpPr>
          <p:cNvPr id="8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47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2060" name="Oval 2059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1" name="Oval 2060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2" name="Oval 2061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3" name="Oval 2062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4" name="Oval 2063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5" name="Oval 2064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070" name="Straight Connector 2069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1" name="Straight Connector 2070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2" name="Straight Connector 2071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3" name="Straight Connector 2072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Positive Discontent | By Evergreen Leadership">
            <a:extLst>
              <a:ext uri="{FF2B5EF4-FFF2-40B4-BE49-F238E27FC236}">
                <a16:creationId xmlns:a16="http://schemas.microsoft.com/office/drawing/2014/main" id="{C87952A8-1B0C-39B6-8530-E6607DA8B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r="1340" b="2"/>
          <a:stretch>
            <a:fillRect/>
          </a:stretch>
        </p:blipFill>
        <p:spPr bwMode="auto">
          <a:xfrm>
            <a:off x="469942" y="317578"/>
            <a:ext cx="8138333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75" name="Group 2074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2076" name="Straight Connector 2075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7" name="Straight Connector 2076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8" name="Straight Connector 2077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9" name="Straight Connector 2078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3" name="Group 208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2084" name="Straight Connector 208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5" name="Straight Connector 208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6" name="Straight Connector 208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7" name="Straight Connector 208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11B228-DA71-6D75-397A-77F220377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85" y="4071821"/>
            <a:ext cx="3275966" cy="1642650"/>
          </a:xfrm>
          <a:noFill/>
        </p:spPr>
        <p:txBody>
          <a:bodyPr anchor="t">
            <a:normAutofit/>
          </a:bodyPr>
          <a:lstStyle/>
          <a:p>
            <a:r>
              <a:rPr lang="en-US" sz="4200" b="1" dirty="0">
                <a:solidFill>
                  <a:schemeClr val="bg1"/>
                </a:solidFill>
              </a:rPr>
              <a:t>The Need for Contentment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C4680-60FE-5E6D-F532-40777BABA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097" y="3955352"/>
            <a:ext cx="5465107" cy="2796461"/>
          </a:xfrm>
          <a:noFill/>
        </p:spPr>
        <p:txBody>
          <a:bodyPr anchor="t">
            <a:normAutofit fontScale="85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Discontent may develop quietly through constant comparisons to others and fostering the sense that things work, </a:t>
            </a:r>
            <a:r>
              <a:rPr lang="en-US" sz="30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only something were different</a:t>
            </a: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Scripture treats discontent as a spiritual danger, while contentment is disciplined trust in God’s wisdom provision. 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57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9542A-0FDE-B9E5-43FF-A222A4F89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215D-05D8-2325-ABD3-BDA9BD2D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17" y="972287"/>
            <a:ext cx="4198573" cy="1030133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The Need for Contentment</a:t>
            </a:r>
          </a:p>
        </p:txBody>
      </p:sp>
      <p:pic>
        <p:nvPicPr>
          <p:cNvPr id="3074" name="Picture 2" descr="Happiness is a glass half empty | Health &amp; wellbeing | The Guardian">
            <a:extLst>
              <a:ext uri="{FF2B5EF4-FFF2-40B4-BE49-F238E27FC236}">
                <a16:creationId xmlns:a16="http://schemas.microsoft.com/office/drawing/2014/main" id="{DDEC1A4D-7F5D-B75E-882A-DCFED6F28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1" r="34638"/>
          <a:stretch>
            <a:fillRect/>
          </a:stretch>
        </p:blipFill>
        <p:spPr bwMode="auto">
          <a:xfrm>
            <a:off x="20" y="10"/>
            <a:ext cx="386336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4" name="Straight Connector 3083">
            <a:extLst>
              <a:ext uri="{FF2B5EF4-FFF2-40B4-BE49-F238E27FC236}">
                <a16:creationId xmlns:a16="http://schemas.microsoft.com/office/drawing/2014/main" id="{EDACA2CE-BCA9-C608-9FFF-4C73B3BF2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40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DE7B8-EE59-7265-20EA-9E4E60F41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0A4E-3AA5-72E7-C9FC-3B9DD2E4A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17" y="972287"/>
            <a:ext cx="4198573" cy="1030133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The Need for Contentment</a:t>
            </a:r>
          </a:p>
        </p:txBody>
      </p:sp>
      <p:pic>
        <p:nvPicPr>
          <p:cNvPr id="3074" name="Picture 2" descr="Happiness is a glass half empty | Health &amp; wellbeing | The Guardian">
            <a:extLst>
              <a:ext uri="{FF2B5EF4-FFF2-40B4-BE49-F238E27FC236}">
                <a16:creationId xmlns:a16="http://schemas.microsoft.com/office/drawing/2014/main" id="{7ADFB07A-E2ED-F646-34A8-166AB60FE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1" r="34638"/>
          <a:stretch>
            <a:fillRect/>
          </a:stretch>
        </p:blipFill>
        <p:spPr bwMode="auto">
          <a:xfrm>
            <a:off x="20" y="10"/>
            <a:ext cx="386336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4" name="Straight Connector 3083">
            <a:extLst>
              <a:ext uri="{FF2B5EF4-FFF2-40B4-BE49-F238E27FC236}">
                <a16:creationId xmlns:a16="http://schemas.microsoft.com/office/drawing/2014/main" id="{10B337A4-DF2A-7761-A078-C80EB2131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963ED-940D-358E-F265-0495C0606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587" y="2106592"/>
            <a:ext cx="4838218" cy="4537276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Discontent: When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esire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etaches from trust in God</a:t>
            </a:r>
          </a:p>
          <a:p>
            <a:pPr lvl="1">
              <a:buClr>
                <a:schemeClr val="accent4">
                  <a:lumMod val="20000"/>
                  <a:lumOff val="80000"/>
                </a:schemeClr>
              </a:buClr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Exod. 16:2–8; Num. 11:4–6; Heb. 13:5; Psa. 106:8–15</a:t>
            </a:r>
            <a:r>
              <a:rPr lang="en-US" dirty="0">
                <a:effectLst/>
              </a:rPr>
              <a:t> </a:t>
            </a:r>
            <a:endParaRPr lang="en-U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069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C8064-B54F-F3BE-516B-22E20B46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1ACA-1589-DA99-394A-EB258ED4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17" y="972287"/>
            <a:ext cx="4198573" cy="1030133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The Need for Contentment</a:t>
            </a:r>
          </a:p>
        </p:txBody>
      </p:sp>
      <p:pic>
        <p:nvPicPr>
          <p:cNvPr id="3074" name="Picture 2" descr="Happiness is a glass half empty | Health &amp; wellbeing | The Guardian">
            <a:extLst>
              <a:ext uri="{FF2B5EF4-FFF2-40B4-BE49-F238E27FC236}">
                <a16:creationId xmlns:a16="http://schemas.microsoft.com/office/drawing/2014/main" id="{A3228AB0-2517-E240-A50E-B82D1CD76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1" r="34638"/>
          <a:stretch>
            <a:fillRect/>
          </a:stretch>
        </p:blipFill>
        <p:spPr bwMode="auto">
          <a:xfrm>
            <a:off x="20" y="10"/>
            <a:ext cx="386336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4" name="Straight Connector 3083">
            <a:extLst>
              <a:ext uri="{FF2B5EF4-FFF2-40B4-BE49-F238E27FC236}">
                <a16:creationId xmlns:a16="http://schemas.microsoft.com/office/drawing/2014/main" id="{81166203-3A87-CAEE-85C8-E432A877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18534-827A-7C7E-3207-43B179396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587" y="2106592"/>
            <a:ext cx="4838218" cy="4537276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Discontent: When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esire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etaches from trust in God</a:t>
            </a:r>
          </a:p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Discontent: Distorts judgment &amp; </a:t>
            </a:r>
            <a:r>
              <a:rPr lang="en-US" sz="2600" dirty="0"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en-US" sz="26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eads to poor choices</a:t>
            </a:r>
            <a:r>
              <a:rPr lang="en-US" sz="2600" dirty="0">
                <a:effectLst/>
              </a:rPr>
              <a:t> </a:t>
            </a:r>
          </a:p>
          <a:p>
            <a:pPr lvl="1">
              <a:buClr>
                <a:schemeClr val="accent4">
                  <a:lumMod val="20000"/>
                  <a:lumOff val="80000"/>
                </a:schemeClr>
              </a:buClr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Sam. 15:10–23; 1 Tim. 6:6–10; Prov. 27:20; Eccl. 4:4, 6</a:t>
            </a:r>
            <a:r>
              <a:rPr lang="en-US" dirty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7664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ADAE0-6688-BA32-A906-CD4BC0022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17" y="972287"/>
            <a:ext cx="4198573" cy="1030133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The Need for Contentment</a:t>
            </a:r>
          </a:p>
        </p:txBody>
      </p:sp>
      <p:pic>
        <p:nvPicPr>
          <p:cNvPr id="3074" name="Picture 2" descr="Happiness is a glass half empty | Health &amp; wellbeing | The Guardian">
            <a:extLst>
              <a:ext uri="{FF2B5EF4-FFF2-40B4-BE49-F238E27FC236}">
                <a16:creationId xmlns:a16="http://schemas.microsoft.com/office/drawing/2014/main" id="{3D05EA5A-BADE-17ED-F5D7-7CA6DCE56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1" r="34638"/>
          <a:stretch>
            <a:fillRect/>
          </a:stretch>
        </p:blipFill>
        <p:spPr bwMode="auto">
          <a:xfrm>
            <a:off x="20" y="10"/>
            <a:ext cx="386336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4" name="Straight Connector 308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ED59D-FCBF-B229-4FBE-803FAAC0D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587" y="2106592"/>
            <a:ext cx="4838218" cy="4537276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Discontent: When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esire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etaches from trust in God</a:t>
            </a:r>
          </a:p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Discontent: Distorts judgment &amp; </a:t>
            </a:r>
            <a:r>
              <a:rPr lang="en-US" sz="2600" dirty="0"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en-US" sz="26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eads to poor choices</a:t>
            </a:r>
            <a:r>
              <a:rPr lang="en-US" sz="2600" dirty="0">
                <a:effectLst/>
              </a:rPr>
              <a:t> </a:t>
            </a:r>
          </a:p>
          <a:p>
            <a:pPr>
              <a:buClr>
                <a:schemeClr val="accent4">
                  <a:lumMod val="20000"/>
                  <a:lumOff val="8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Contentment: Learned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hrough </a:t>
            </a:r>
            <a:r>
              <a:rPr lang="en-US" sz="2600" kern="100" dirty="0"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US" sz="2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teady trust</a:t>
            </a:r>
          </a:p>
          <a:p>
            <a:pPr lvl="1">
              <a:buClr>
                <a:schemeClr val="accent4">
                  <a:lumMod val="20000"/>
                  <a:lumOff val="80000"/>
                </a:schemeClr>
              </a:buClr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Phil. 4:11–13; Hab. 3:17–19; Lk. 12:15; 1 Tim. 6:17–18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50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927DF6-D52C-030D-6CCC-692413ABA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99450032-1690-62E9-07C7-A9FD5E97C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18F76C6-1780-C837-E120-51572B5AE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61F620BA-AB9B-9032-1C72-1AC044838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2060" name="Oval 2059">
              <a:extLst>
                <a:ext uri="{FF2B5EF4-FFF2-40B4-BE49-F238E27FC236}">
                  <a16:creationId xmlns:a16="http://schemas.microsoft.com/office/drawing/2014/main" id="{279A0AF7-0C1B-D94C-FFBB-04585C774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61" name="Oval 2060">
              <a:extLst>
                <a:ext uri="{FF2B5EF4-FFF2-40B4-BE49-F238E27FC236}">
                  <a16:creationId xmlns:a16="http://schemas.microsoft.com/office/drawing/2014/main" id="{F2A7A5C4-B3D6-7AFB-41E8-E24A42711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62" name="Oval 2061">
              <a:extLst>
                <a:ext uri="{FF2B5EF4-FFF2-40B4-BE49-F238E27FC236}">
                  <a16:creationId xmlns:a16="http://schemas.microsoft.com/office/drawing/2014/main" id="{926F357C-9383-94AA-3798-95844A268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63" name="Oval 2062">
              <a:extLst>
                <a:ext uri="{FF2B5EF4-FFF2-40B4-BE49-F238E27FC236}">
                  <a16:creationId xmlns:a16="http://schemas.microsoft.com/office/drawing/2014/main" id="{CB43E458-C431-47E2-2F97-C0944FA89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64" name="Oval 2063">
              <a:extLst>
                <a:ext uri="{FF2B5EF4-FFF2-40B4-BE49-F238E27FC236}">
                  <a16:creationId xmlns:a16="http://schemas.microsoft.com/office/drawing/2014/main" id="{FD7F260F-167A-E13D-659D-7D743C05F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65" name="Oval 2064">
              <a:extLst>
                <a:ext uri="{FF2B5EF4-FFF2-40B4-BE49-F238E27FC236}">
                  <a16:creationId xmlns:a16="http://schemas.microsoft.com/office/drawing/2014/main" id="{A0CE8352-D3AC-E9AD-729E-7B9CC259C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8E675592-8DFA-5533-4BC4-6CDB62B83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E0BB2773-C5A1-C4C0-B752-FD9ECC8A4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070" name="Straight Connector 2069">
              <a:extLst>
                <a:ext uri="{FF2B5EF4-FFF2-40B4-BE49-F238E27FC236}">
                  <a16:creationId xmlns:a16="http://schemas.microsoft.com/office/drawing/2014/main" id="{2BE8A624-635B-2397-87FA-B9DA08CEB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1" name="Straight Connector 2070">
              <a:extLst>
                <a:ext uri="{FF2B5EF4-FFF2-40B4-BE49-F238E27FC236}">
                  <a16:creationId xmlns:a16="http://schemas.microsoft.com/office/drawing/2014/main" id="{F4A2A646-90F1-A3F1-DC85-D03C5A89FD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2" name="Straight Connector 2071">
              <a:extLst>
                <a:ext uri="{FF2B5EF4-FFF2-40B4-BE49-F238E27FC236}">
                  <a16:creationId xmlns:a16="http://schemas.microsoft.com/office/drawing/2014/main" id="{0F15D22C-88C9-A6A1-AF7A-FBF72E4E6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3" name="Straight Connector 2072">
              <a:extLst>
                <a:ext uri="{FF2B5EF4-FFF2-40B4-BE49-F238E27FC236}">
                  <a16:creationId xmlns:a16="http://schemas.microsoft.com/office/drawing/2014/main" id="{5C98024C-FEB5-57D3-8403-DE9CFF261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Positive Discontent | By Evergreen Leadership">
            <a:extLst>
              <a:ext uri="{FF2B5EF4-FFF2-40B4-BE49-F238E27FC236}">
                <a16:creationId xmlns:a16="http://schemas.microsoft.com/office/drawing/2014/main" id="{3FABDCE9-4C8D-C1A2-B48C-5FC5357B4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r="1340" b="2"/>
          <a:stretch>
            <a:fillRect/>
          </a:stretch>
        </p:blipFill>
        <p:spPr bwMode="auto">
          <a:xfrm>
            <a:off x="469942" y="317578"/>
            <a:ext cx="8138333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75" name="Group 2074">
            <a:extLst>
              <a:ext uri="{FF2B5EF4-FFF2-40B4-BE49-F238E27FC236}">
                <a16:creationId xmlns:a16="http://schemas.microsoft.com/office/drawing/2014/main" id="{FBBF3C6B-6FB5-6A29-DFA9-51323C004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2076" name="Straight Connector 2075">
              <a:extLst>
                <a:ext uri="{FF2B5EF4-FFF2-40B4-BE49-F238E27FC236}">
                  <a16:creationId xmlns:a16="http://schemas.microsoft.com/office/drawing/2014/main" id="{3BDE01A3-407D-E3E5-6A73-92135A5B0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7" name="Straight Connector 2076">
              <a:extLst>
                <a:ext uri="{FF2B5EF4-FFF2-40B4-BE49-F238E27FC236}">
                  <a16:creationId xmlns:a16="http://schemas.microsoft.com/office/drawing/2014/main" id="{A62C699D-4A75-7090-DAC3-F0ABB3C8A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8" name="Straight Connector 2077">
              <a:extLst>
                <a:ext uri="{FF2B5EF4-FFF2-40B4-BE49-F238E27FC236}">
                  <a16:creationId xmlns:a16="http://schemas.microsoft.com/office/drawing/2014/main" id="{DBFE01DE-E3E5-5644-68AF-E90DB1BAB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9" name="Straight Connector 2078">
              <a:extLst>
                <a:ext uri="{FF2B5EF4-FFF2-40B4-BE49-F238E27FC236}">
                  <a16:creationId xmlns:a16="http://schemas.microsoft.com/office/drawing/2014/main" id="{91CA79AE-0AE2-7114-62B5-524BB4A47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F7611B0C-DA6D-61AB-2324-995577E38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083" name="Group 2082">
            <a:extLst>
              <a:ext uri="{FF2B5EF4-FFF2-40B4-BE49-F238E27FC236}">
                <a16:creationId xmlns:a16="http://schemas.microsoft.com/office/drawing/2014/main" id="{DC64D9FA-FAEB-9081-430C-DD6619F46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2084" name="Straight Connector 2083">
              <a:extLst>
                <a:ext uri="{FF2B5EF4-FFF2-40B4-BE49-F238E27FC236}">
                  <a16:creationId xmlns:a16="http://schemas.microsoft.com/office/drawing/2014/main" id="{4BC41A41-99E9-B55F-7207-5B6D52552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5" name="Straight Connector 2084">
              <a:extLst>
                <a:ext uri="{FF2B5EF4-FFF2-40B4-BE49-F238E27FC236}">
                  <a16:creationId xmlns:a16="http://schemas.microsoft.com/office/drawing/2014/main" id="{9072EA39-70EE-D0A7-4B3B-9E048FF761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6" name="Straight Connector 2085">
              <a:extLst>
                <a:ext uri="{FF2B5EF4-FFF2-40B4-BE49-F238E27FC236}">
                  <a16:creationId xmlns:a16="http://schemas.microsoft.com/office/drawing/2014/main" id="{7126E899-FD1C-97A0-4852-ECEE52CB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7" name="Straight Connector 2086">
              <a:extLst>
                <a:ext uri="{FF2B5EF4-FFF2-40B4-BE49-F238E27FC236}">
                  <a16:creationId xmlns:a16="http://schemas.microsoft.com/office/drawing/2014/main" id="{749C1DAC-F115-D8F2-8B17-38BCFBBCD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22B339-59F7-862F-1298-E920070F1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85" y="4071821"/>
            <a:ext cx="3275966" cy="1642650"/>
          </a:xfrm>
          <a:noFill/>
        </p:spPr>
        <p:txBody>
          <a:bodyPr anchor="t">
            <a:normAutofit/>
          </a:bodyPr>
          <a:lstStyle/>
          <a:p>
            <a:r>
              <a:rPr lang="en-US" sz="4200" b="1" dirty="0">
                <a:solidFill>
                  <a:schemeClr val="bg1"/>
                </a:solidFill>
              </a:rPr>
              <a:t>The Need for Contentment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55766-80AF-8799-78AC-0E5A5BA84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097" y="3955352"/>
            <a:ext cx="5465107" cy="2796461"/>
          </a:xfrm>
          <a:noFill/>
        </p:spPr>
        <p:txBody>
          <a:bodyPr anchor="t">
            <a:normAutofit fontScale="85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Discontent may develop quietly through </a:t>
            </a:r>
            <a:r>
              <a:rPr lang="en-US" sz="3000" kern="100" dirty="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constant comparisons </a:t>
            </a: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others and fostering the sense that things work, </a:t>
            </a:r>
            <a:r>
              <a:rPr lang="en-US" sz="30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only something were different</a:t>
            </a: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Scripture treats discontent as a spiritual danger, while </a:t>
            </a:r>
            <a:r>
              <a:rPr lang="en-US" sz="3000" b="1" kern="100" dirty="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contentment is disciplined trust in God’s wisdom provision</a:t>
            </a:r>
            <a:r>
              <a:rPr lang="en-US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397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81171E-9CB8-0B6B-FD75-2D7757E54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F460C1-38D9-758F-2A21-25D40F97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FD56C2-E0DD-6E4F-DFB6-99EEFA58D1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17550" r="7468"/>
          <a:stretch>
            <a:fillRect/>
          </a:stretch>
        </p:blipFill>
        <p:spPr>
          <a:xfrm>
            <a:off x="20" y="10"/>
            <a:ext cx="914169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0BBF17-97EF-B48D-6B26-3117CB4E2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3063240"/>
          </a:xfrm>
        </p:spPr>
        <p:txBody>
          <a:bodyPr>
            <a:normAutofit/>
          </a:bodyPr>
          <a:lstStyle/>
          <a:p>
            <a:r>
              <a:rPr lang="en-US" sz="5700" dirty="0">
                <a:solidFill>
                  <a:schemeClr val="bg1"/>
                </a:solidFill>
              </a:rPr>
              <a:t>The Need for Contentment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DE5AD9-398F-9064-DFCA-841ABC437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286" y="4599432"/>
            <a:ext cx="6858000" cy="15361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 Philippians 4:11</a:t>
            </a:r>
          </a:p>
        </p:txBody>
      </p:sp>
      <p:sp>
        <p:nvSpPr>
          <p:cNvPr id="8" name="sketchy line">
            <a:extLst>
              <a:ext uri="{FF2B5EF4-FFF2-40B4-BE49-F238E27FC236}">
                <a16:creationId xmlns:a16="http://schemas.microsoft.com/office/drawing/2014/main" id="{1B4B8FF5-CE3A-63C7-FB04-76363C42F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360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231</Words>
  <Application>Microsoft Macintosh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Courier New</vt:lpstr>
      <vt:lpstr>Office Theme</vt:lpstr>
      <vt:lpstr>The Need for Contentment</vt:lpstr>
      <vt:lpstr>The Need for Contentment</vt:lpstr>
      <vt:lpstr>The Need for Contentment</vt:lpstr>
      <vt:lpstr>The Need for Contentment</vt:lpstr>
      <vt:lpstr>The Need for Contentment</vt:lpstr>
      <vt:lpstr>The Need for Contentment</vt:lpstr>
      <vt:lpstr>The Need for Contentment</vt:lpstr>
      <vt:lpstr>The Need for Contentment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3</cp:revision>
  <dcterms:created xsi:type="dcterms:W3CDTF">2026-01-04T21:03:49Z</dcterms:created>
  <dcterms:modified xsi:type="dcterms:W3CDTF">2026-01-04T21:39:17Z</dcterms:modified>
</cp:coreProperties>
</file>