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57" r:id="rId3"/>
    <p:sldId id="258" r:id="rId4"/>
    <p:sldId id="259" r:id="rId5"/>
    <p:sldId id="260" r:id="rId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7"/>
    <p:restoredTop sz="94678"/>
  </p:normalViewPr>
  <p:slideViewPr>
    <p:cSldViewPr snapToGrid="0">
      <p:cViewPr>
        <p:scale>
          <a:sx n="130" d="100"/>
          <a:sy n="130" d="100"/>
        </p:scale>
        <p:origin x="1360" y="-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13486A7-1F13-B746-84DF-4F2D03764A4A}" type="datetimeFigureOut">
              <a:rPr lang="en-US" smtClean="0"/>
              <a:t>6/1/24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640FB8-0A60-D945-BF7B-91D170139A89}" type="slidenum">
              <a:rPr lang="en-US" smtClean="0"/>
              <a:t>‹#›</a:t>
            </a:fld>
            <a:endParaRPr lang="en-US"/>
          </a:p>
        </p:txBody>
      </p:sp>
    </p:spTree>
    <p:extLst>
      <p:ext uri="{BB962C8B-B14F-4D97-AF65-F5344CB8AC3E}">
        <p14:creationId xmlns:p14="http://schemas.microsoft.com/office/powerpoint/2010/main" val="246097551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3486A7-1F13-B746-84DF-4F2D03764A4A}" type="datetimeFigureOut">
              <a:rPr lang="en-US" smtClean="0"/>
              <a:t>6/1/24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640FB8-0A60-D945-BF7B-91D170139A89}" type="slidenum">
              <a:rPr lang="en-US" smtClean="0"/>
              <a:t>‹#›</a:t>
            </a:fld>
            <a:endParaRPr lang="en-US"/>
          </a:p>
        </p:txBody>
      </p:sp>
    </p:spTree>
    <p:extLst>
      <p:ext uri="{BB962C8B-B14F-4D97-AF65-F5344CB8AC3E}">
        <p14:creationId xmlns:p14="http://schemas.microsoft.com/office/powerpoint/2010/main" val="423191804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13486A7-1F13-B746-84DF-4F2D03764A4A}" type="datetimeFigureOut">
              <a:rPr lang="en-US" smtClean="0"/>
              <a:t>6/1/24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640FB8-0A60-D945-BF7B-91D170139A89}" type="slidenum">
              <a:rPr lang="en-US" smtClean="0"/>
              <a:t>‹#›</a:t>
            </a:fld>
            <a:endParaRPr lang="en-US"/>
          </a:p>
        </p:txBody>
      </p:sp>
    </p:spTree>
    <p:extLst>
      <p:ext uri="{BB962C8B-B14F-4D97-AF65-F5344CB8AC3E}">
        <p14:creationId xmlns:p14="http://schemas.microsoft.com/office/powerpoint/2010/main" val="129730137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13486A7-1F13-B746-84DF-4F2D03764A4A}" type="datetimeFigureOut">
              <a:rPr lang="en-US" smtClean="0"/>
              <a:t>6/1/24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A640FB8-0A60-D945-BF7B-91D170139A89}" type="slidenum">
              <a:rPr lang="en-US" smtClean="0"/>
              <a:t>‹#›</a:t>
            </a:fld>
            <a:endParaRPr lang="en-US"/>
          </a:p>
        </p:txBody>
      </p:sp>
    </p:spTree>
    <p:extLst>
      <p:ext uri="{BB962C8B-B14F-4D97-AF65-F5344CB8AC3E}">
        <p14:creationId xmlns:p14="http://schemas.microsoft.com/office/powerpoint/2010/main" val="56960963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13486A7-1F13-B746-84DF-4F2D03764A4A}" type="datetimeFigureOut">
              <a:rPr lang="en-US" smtClean="0"/>
              <a:t>6/1/24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A640FB8-0A60-D945-BF7B-91D170139A89}" type="slidenum">
              <a:rPr lang="en-US" smtClean="0"/>
              <a:t>‹#›</a:t>
            </a:fld>
            <a:endParaRPr lang="en-US"/>
          </a:p>
        </p:txBody>
      </p:sp>
    </p:spTree>
    <p:extLst>
      <p:ext uri="{BB962C8B-B14F-4D97-AF65-F5344CB8AC3E}">
        <p14:creationId xmlns:p14="http://schemas.microsoft.com/office/powerpoint/2010/main" val="287922827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13486A7-1F13-B746-84DF-4F2D03764A4A}" type="datetimeFigureOut">
              <a:rPr lang="en-US" smtClean="0"/>
              <a:t>6/1/24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640FB8-0A60-D945-BF7B-91D170139A89}" type="slidenum">
              <a:rPr lang="en-US" smtClean="0"/>
              <a:t>‹#›</a:t>
            </a:fld>
            <a:endParaRPr lang="en-US"/>
          </a:p>
        </p:txBody>
      </p:sp>
    </p:spTree>
    <p:extLst>
      <p:ext uri="{BB962C8B-B14F-4D97-AF65-F5344CB8AC3E}">
        <p14:creationId xmlns:p14="http://schemas.microsoft.com/office/powerpoint/2010/main" val="23173204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3486A7-1F13-B746-84DF-4F2D03764A4A}" type="datetimeFigureOut">
              <a:rPr lang="en-US" smtClean="0"/>
              <a:t>6/1/24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A640FB8-0A60-D945-BF7B-91D170139A89}" type="slidenum">
              <a:rPr lang="en-US" smtClean="0"/>
              <a:t>‹#›</a:t>
            </a:fld>
            <a:endParaRPr lang="en-US"/>
          </a:p>
        </p:txBody>
      </p:sp>
    </p:spTree>
    <p:extLst>
      <p:ext uri="{BB962C8B-B14F-4D97-AF65-F5344CB8AC3E}">
        <p14:creationId xmlns:p14="http://schemas.microsoft.com/office/powerpoint/2010/main" val="118065376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13486A7-1F13-B746-84DF-4F2D03764A4A}" type="datetimeFigureOut">
              <a:rPr lang="en-US" smtClean="0"/>
              <a:t>6/1/24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A640FB8-0A60-D945-BF7B-91D170139A89}" type="slidenum">
              <a:rPr lang="en-US" smtClean="0"/>
              <a:t>‹#›</a:t>
            </a:fld>
            <a:endParaRPr lang="en-US"/>
          </a:p>
        </p:txBody>
      </p:sp>
    </p:spTree>
    <p:extLst>
      <p:ext uri="{BB962C8B-B14F-4D97-AF65-F5344CB8AC3E}">
        <p14:creationId xmlns:p14="http://schemas.microsoft.com/office/powerpoint/2010/main" val="373261646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13486A7-1F13-B746-84DF-4F2D03764A4A}" type="datetimeFigureOut">
              <a:rPr lang="en-US" smtClean="0"/>
              <a:t>6/1/24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A640FB8-0A60-D945-BF7B-91D170139A89}" type="slidenum">
              <a:rPr lang="en-US" smtClean="0"/>
              <a:t>‹#›</a:t>
            </a:fld>
            <a:endParaRPr lang="en-US"/>
          </a:p>
        </p:txBody>
      </p:sp>
    </p:spTree>
    <p:extLst>
      <p:ext uri="{BB962C8B-B14F-4D97-AF65-F5344CB8AC3E}">
        <p14:creationId xmlns:p14="http://schemas.microsoft.com/office/powerpoint/2010/main" val="68420155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3486A7-1F13-B746-84DF-4F2D03764A4A}" type="datetimeFigureOut">
              <a:rPr lang="en-US" smtClean="0"/>
              <a:t>6/1/24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640FB8-0A60-D945-BF7B-91D170139A89}" type="slidenum">
              <a:rPr lang="en-US" smtClean="0"/>
              <a:t>‹#›</a:t>
            </a:fld>
            <a:endParaRPr lang="en-US"/>
          </a:p>
        </p:txBody>
      </p:sp>
    </p:spTree>
    <p:extLst>
      <p:ext uri="{BB962C8B-B14F-4D97-AF65-F5344CB8AC3E}">
        <p14:creationId xmlns:p14="http://schemas.microsoft.com/office/powerpoint/2010/main" val="385938788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3486A7-1F13-B746-84DF-4F2D03764A4A}" type="datetimeFigureOut">
              <a:rPr lang="en-US" smtClean="0"/>
              <a:t>6/1/24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640FB8-0A60-D945-BF7B-91D170139A89}" type="slidenum">
              <a:rPr lang="en-US" smtClean="0"/>
              <a:t>‹#›</a:t>
            </a:fld>
            <a:endParaRPr lang="en-US"/>
          </a:p>
        </p:txBody>
      </p:sp>
    </p:spTree>
    <p:extLst>
      <p:ext uri="{BB962C8B-B14F-4D97-AF65-F5344CB8AC3E}">
        <p14:creationId xmlns:p14="http://schemas.microsoft.com/office/powerpoint/2010/main" val="429053576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13486A7-1F13-B746-84DF-4F2D03764A4A}" type="datetimeFigureOut">
              <a:rPr lang="en-US" smtClean="0"/>
              <a:t>6/1/24</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A640FB8-0A60-D945-BF7B-91D170139A89}" type="slidenum">
              <a:rPr lang="en-US" smtClean="0"/>
              <a:t>‹#›</a:t>
            </a:fld>
            <a:endParaRPr lang="en-US"/>
          </a:p>
        </p:txBody>
      </p:sp>
    </p:spTree>
    <p:extLst>
      <p:ext uri="{BB962C8B-B14F-4D97-AF65-F5344CB8AC3E}">
        <p14:creationId xmlns:p14="http://schemas.microsoft.com/office/powerpoint/2010/main" val="8587330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3A930249-8242-4E2B-AF17-C018264883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Rectangle 1032">
            <a:extLst>
              <a:ext uri="{FF2B5EF4-FFF2-40B4-BE49-F238E27FC236}">
                <a16:creationId xmlns:a16="http://schemas.microsoft.com/office/drawing/2014/main" id="{A5BDD999-C5E1-4B3E-A710-7686738191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0541" y="181576"/>
            <a:ext cx="8867727" cy="6501088"/>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000"/>
              </a:solidFill>
            </a:endParaRPr>
          </a:p>
        </p:txBody>
      </p:sp>
      <p:pic>
        <p:nvPicPr>
          <p:cNvPr id="1026" name="Picture 2" descr="Knowledge vs application - You can easily get replaced at work if you don't  do this | The Economic Times">
            <a:extLst>
              <a:ext uri="{FF2B5EF4-FFF2-40B4-BE49-F238E27FC236}">
                <a16:creationId xmlns:a16="http://schemas.microsoft.com/office/drawing/2014/main" id="{91430A8F-E7ED-BEFA-9133-47EC32895447}"/>
              </a:ext>
            </a:extLst>
          </p:cNvPr>
          <p:cNvPicPr>
            <a:picLocks noChangeAspect="1" noChangeArrowheads="1"/>
          </p:cNvPicPr>
          <p:nvPr/>
        </p:nvPicPr>
        <p:blipFill rotWithShape="1">
          <a:blip r:embed="rId2">
            <a:alphaModFix amt="60000"/>
            <a:extLst>
              <a:ext uri="{28A0092B-C50C-407E-A947-70E740481C1C}">
                <a14:useLocalDpi xmlns:a14="http://schemas.microsoft.com/office/drawing/2010/main" val="0"/>
              </a:ext>
            </a:extLst>
          </a:blip>
          <a:srcRect t="2278"/>
          <a:stretch/>
        </p:blipFill>
        <p:spPr bwMode="auto">
          <a:xfrm>
            <a:off x="140541" y="182880"/>
            <a:ext cx="8868360" cy="649978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CC74CBCD-0BB3-2399-2735-3F6257E621B5}"/>
              </a:ext>
            </a:extLst>
          </p:cNvPr>
          <p:cNvSpPr>
            <a:spLocks noGrp="1"/>
          </p:cNvSpPr>
          <p:nvPr>
            <p:ph type="ctrTitle"/>
          </p:nvPr>
        </p:nvSpPr>
        <p:spPr>
          <a:xfrm>
            <a:off x="898635" y="1122363"/>
            <a:ext cx="7346728" cy="2217158"/>
          </a:xfrm>
        </p:spPr>
        <p:txBody>
          <a:bodyPr>
            <a:normAutofit/>
          </a:bodyPr>
          <a:lstStyle/>
          <a:p>
            <a:pPr algn="l"/>
            <a:r>
              <a:rPr lang="en-US" sz="4500" b="1" dirty="0">
                <a:solidFill>
                  <a:srgbClr val="FFFFFF"/>
                </a:solidFill>
              </a:rPr>
              <a:t>Knowledge &amp; Application</a:t>
            </a:r>
          </a:p>
        </p:txBody>
      </p:sp>
      <p:sp>
        <p:nvSpPr>
          <p:cNvPr id="3" name="Subtitle 2">
            <a:extLst>
              <a:ext uri="{FF2B5EF4-FFF2-40B4-BE49-F238E27FC236}">
                <a16:creationId xmlns:a16="http://schemas.microsoft.com/office/drawing/2014/main" id="{7A0A6AE7-D9F0-5F2D-2252-C0BFFA01EACA}"/>
              </a:ext>
            </a:extLst>
          </p:cNvPr>
          <p:cNvSpPr>
            <a:spLocks noGrp="1"/>
          </p:cNvSpPr>
          <p:nvPr>
            <p:ph type="subTitle" idx="1"/>
          </p:nvPr>
        </p:nvSpPr>
        <p:spPr>
          <a:xfrm>
            <a:off x="898635" y="3526021"/>
            <a:ext cx="7346728" cy="2042260"/>
          </a:xfrm>
        </p:spPr>
        <p:txBody>
          <a:bodyPr>
            <a:normAutofit/>
          </a:bodyPr>
          <a:lstStyle/>
          <a:p>
            <a:pPr algn="l"/>
            <a:r>
              <a:rPr lang="en-US" b="1" i="1" dirty="0">
                <a:solidFill>
                  <a:srgbClr val="FFFFFF"/>
                </a:solidFill>
              </a:rPr>
              <a:t>~ Matt. 7:7-11; 2 Pet. 1:4-11</a:t>
            </a:r>
          </a:p>
        </p:txBody>
      </p:sp>
    </p:spTree>
    <p:extLst>
      <p:ext uri="{BB962C8B-B14F-4D97-AF65-F5344CB8AC3E}">
        <p14:creationId xmlns:p14="http://schemas.microsoft.com/office/powerpoint/2010/main" val="225844702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C599D2-D0CF-1855-1F9F-ADD08A2FDE4A}"/>
              </a:ext>
            </a:extLst>
          </p:cNvPr>
          <p:cNvSpPr>
            <a:spLocks noGrp="1"/>
          </p:cNvSpPr>
          <p:nvPr>
            <p:ph type="title"/>
          </p:nvPr>
        </p:nvSpPr>
        <p:spPr>
          <a:xfrm>
            <a:off x="467437" y="1108539"/>
            <a:ext cx="3622781" cy="494114"/>
          </a:xfrm>
        </p:spPr>
        <p:txBody>
          <a:bodyPr anchor="t">
            <a:normAutofit fontScale="90000"/>
          </a:bodyPr>
          <a:lstStyle/>
          <a:p>
            <a:r>
              <a:rPr lang="en-US" sz="2800" b="1" u="sng" dirty="0"/>
              <a:t>Knowledge &amp; Application</a:t>
            </a:r>
          </a:p>
        </p:txBody>
      </p:sp>
      <p:cxnSp>
        <p:nvCxnSpPr>
          <p:cNvPr id="2055" name="Straight Connector 2054">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48855" y="871146"/>
            <a:ext cx="552704"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846D010F-6573-C1A4-8B1B-887FFAD90B86}"/>
              </a:ext>
            </a:extLst>
          </p:cNvPr>
          <p:cNvSpPr>
            <a:spLocks noGrp="1"/>
          </p:cNvSpPr>
          <p:nvPr>
            <p:ph idx="1"/>
          </p:nvPr>
        </p:nvSpPr>
        <p:spPr>
          <a:xfrm>
            <a:off x="255638" y="1781046"/>
            <a:ext cx="4060724" cy="4532671"/>
          </a:xfrm>
        </p:spPr>
        <p:txBody>
          <a:bodyPr>
            <a:normAutofit/>
          </a:bodyPr>
          <a:lstStyle/>
          <a:p>
            <a:pPr>
              <a:spcBef>
                <a:spcPts val="0"/>
              </a:spcBef>
              <a:buFont typeface="Courier New" panose="02070309020205020404" pitchFamily="49" charset="0"/>
              <a:buChar char="o"/>
            </a:pPr>
            <a:r>
              <a:rPr lang="en-US" sz="2000" kern="100" dirty="0">
                <a:effectLst/>
                <a:latin typeface="Aptos" panose="020B0004020202020204" pitchFamily="34" charset="0"/>
                <a:ea typeface="Aptos" panose="020B0004020202020204" pitchFamily="34" charset="0"/>
                <a:cs typeface="Times New Roman" panose="02020603050405020304" pitchFamily="18" charset="0"/>
              </a:rPr>
              <a:t>Asa turned to the physicians &amp; did not seek help from God (2 Chron. 16:12). </a:t>
            </a:r>
          </a:p>
          <a:p>
            <a:pPr>
              <a:spcBef>
                <a:spcPts val="0"/>
              </a:spcBef>
              <a:buFont typeface="Courier New" panose="02070309020205020404" pitchFamily="49" charset="0"/>
              <a:buChar char="o"/>
            </a:pPr>
            <a:r>
              <a:rPr lang="en-US" sz="2000" kern="100" dirty="0">
                <a:effectLst/>
                <a:latin typeface="Aptos" panose="020B0004020202020204" pitchFamily="34" charset="0"/>
                <a:ea typeface="Aptos" panose="020B0004020202020204" pitchFamily="34" charset="0"/>
                <a:cs typeface="Times New Roman" panose="02020603050405020304" pitchFamily="18" charset="0"/>
              </a:rPr>
              <a:t>Israel in the days of Jehoash &amp; Jeroboam 2. </a:t>
            </a:r>
          </a:p>
          <a:p>
            <a:pPr>
              <a:spcBef>
                <a:spcPts val="0"/>
              </a:spcBef>
              <a:buFont typeface="Courier New" panose="02070309020205020404" pitchFamily="49" charset="0"/>
              <a:buChar char="o"/>
            </a:pPr>
            <a:r>
              <a:rPr lang="en-US" sz="2000" kern="100" dirty="0">
                <a:latin typeface="Aptos" panose="020B0004020202020204" pitchFamily="34" charset="0"/>
                <a:ea typeface="Aptos" panose="020B0004020202020204" pitchFamily="34" charset="0"/>
                <a:cs typeface="Times New Roman" panose="02020603050405020304" pitchFamily="18" charset="0"/>
              </a:rPr>
              <a:t>P</a:t>
            </a:r>
            <a:r>
              <a:rPr lang="en-US" sz="2000" kern="100" dirty="0">
                <a:effectLst/>
                <a:latin typeface="Aptos" panose="020B0004020202020204" pitchFamily="34" charset="0"/>
                <a:ea typeface="Aptos" panose="020B0004020202020204" pitchFamily="34" charset="0"/>
                <a:cs typeface="Times New Roman" panose="02020603050405020304" pitchFamily="18" charset="0"/>
              </a:rPr>
              <a:t>rayer as a means of seeking the favor of God.</a:t>
            </a:r>
          </a:p>
          <a:p>
            <a:pPr>
              <a:spcBef>
                <a:spcPts val="0"/>
              </a:spcBef>
              <a:buFont typeface="Courier New" panose="02070309020205020404" pitchFamily="49" charset="0"/>
              <a:buChar char="o"/>
            </a:pPr>
            <a:r>
              <a:rPr lang="en-US" sz="2000" kern="100" dirty="0">
                <a:effectLst/>
                <a:latin typeface="Aptos" panose="020B0004020202020204" pitchFamily="34" charset="0"/>
                <a:ea typeface="Aptos" panose="020B0004020202020204" pitchFamily="34" charset="0"/>
                <a:cs typeface="Times New Roman" panose="02020603050405020304" pitchFamily="18" charset="0"/>
              </a:rPr>
              <a:t>We know who is unfaithful or not a Christian but refuse to do anything. </a:t>
            </a:r>
          </a:p>
          <a:p>
            <a:pPr>
              <a:spcBef>
                <a:spcPts val="0"/>
              </a:spcBef>
              <a:buFont typeface="Courier New" panose="02070309020205020404" pitchFamily="49" charset="0"/>
              <a:buChar char="o"/>
            </a:pPr>
            <a:r>
              <a:rPr lang="en-US" sz="2000" kern="100" dirty="0">
                <a:effectLst/>
                <a:latin typeface="Aptos" panose="020B0004020202020204" pitchFamily="34" charset="0"/>
                <a:ea typeface="Aptos" panose="020B0004020202020204" pitchFamily="34" charset="0"/>
                <a:cs typeface="Times New Roman" panose="02020603050405020304" pitchFamily="18" charset="0"/>
              </a:rPr>
              <a:t>Have I had enough faith to be baptized, but not enough to pray regularly?</a:t>
            </a:r>
          </a:p>
          <a:p>
            <a:pPr>
              <a:spcBef>
                <a:spcPts val="0"/>
              </a:spcBef>
              <a:buFont typeface="Courier New" panose="02070309020205020404" pitchFamily="49" charset="0"/>
              <a:buChar char="o"/>
            </a:pPr>
            <a:r>
              <a:rPr lang="en-US" sz="2000" kern="100" dirty="0">
                <a:effectLst/>
                <a:latin typeface="Aptos" panose="020B0004020202020204" pitchFamily="34" charset="0"/>
                <a:ea typeface="Aptos" panose="020B0004020202020204" pitchFamily="34" charset="0"/>
                <a:cs typeface="Times New Roman" panose="02020603050405020304" pitchFamily="18" charset="0"/>
              </a:rPr>
              <a:t>Have I enough faith to try hard in being right, but not enough faith to tell others about the gospel?</a:t>
            </a:r>
          </a:p>
          <a:p>
            <a:endParaRPr lang="en-US" sz="1400" dirty="0"/>
          </a:p>
        </p:txBody>
      </p:sp>
      <p:pic>
        <p:nvPicPr>
          <p:cNvPr id="2050" name="Picture 2" descr="Theoretical Knowledge Vs Practical Application – Mathematical Mysteries">
            <a:extLst>
              <a:ext uri="{FF2B5EF4-FFF2-40B4-BE49-F238E27FC236}">
                <a16:creationId xmlns:a16="http://schemas.microsoft.com/office/drawing/2014/main" id="{016DF20F-3C74-5095-25FB-650A8FE5D0C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61" r="22229" b="2"/>
          <a:stretch/>
        </p:blipFill>
        <p:spPr bwMode="auto">
          <a:xfrm>
            <a:off x="4238244" y="10"/>
            <a:ext cx="4905756"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55913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0DFC902-7D23-471A-B557-B6B6917D7A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 y="-5705"/>
            <a:ext cx="9143993" cy="169434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0CDAEDC-D641-55AC-38A7-164930C2B6FC}"/>
              </a:ext>
            </a:extLst>
          </p:cNvPr>
          <p:cNvSpPr>
            <a:spLocks noGrp="1"/>
          </p:cNvSpPr>
          <p:nvPr>
            <p:ph type="title"/>
          </p:nvPr>
        </p:nvSpPr>
        <p:spPr>
          <a:xfrm>
            <a:off x="867638" y="637762"/>
            <a:ext cx="7416372" cy="900131"/>
          </a:xfrm>
        </p:spPr>
        <p:txBody>
          <a:bodyPr anchor="t">
            <a:normAutofit/>
          </a:bodyPr>
          <a:lstStyle/>
          <a:p>
            <a:r>
              <a:rPr lang="en-US" sz="3500">
                <a:solidFill>
                  <a:schemeClr val="bg1"/>
                </a:solidFill>
              </a:rPr>
              <a:t>Knowledge &amp; Application</a:t>
            </a:r>
          </a:p>
        </p:txBody>
      </p:sp>
      <p:sp>
        <p:nvSpPr>
          <p:cNvPr id="10" name="Rectangle 9">
            <a:extLst>
              <a:ext uri="{FF2B5EF4-FFF2-40B4-BE49-F238E27FC236}">
                <a16:creationId xmlns:a16="http://schemas.microsoft.com/office/drawing/2014/main" id="{A55D5633-D557-4DCA-982C-FF36EB7A1C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88641"/>
            <a:ext cx="9143992" cy="51693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50D3AD2-FA80-415F-A9CE-54D884561C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7638" y="2010758"/>
            <a:ext cx="342892"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F4D70D1-895D-2CBD-6089-CA7F979F3E4C}"/>
              </a:ext>
            </a:extLst>
          </p:cNvPr>
          <p:cNvSpPr>
            <a:spLocks noGrp="1"/>
          </p:cNvSpPr>
          <p:nvPr>
            <p:ph idx="1"/>
          </p:nvPr>
        </p:nvSpPr>
        <p:spPr>
          <a:xfrm>
            <a:off x="866661" y="2217343"/>
            <a:ext cx="7410669" cy="3959619"/>
          </a:xfrm>
        </p:spPr>
        <p:txBody>
          <a:bodyPr>
            <a:normAutofit fontScale="92500" lnSpcReduction="10000"/>
          </a:bodyPr>
          <a:lstStyle/>
          <a:p>
            <a:pPr marL="0" indent="0">
              <a:buNone/>
            </a:pPr>
            <a:r>
              <a:rPr lang="en-US" b="1" i="1" kern="100" dirty="0">
                <a:effectLst/>
                <a:latin typeface="Aptos" panose="020B0004020202020204" pitchFamily="34" charset="0"/>
                <a:ea typeface="Aptos" panose="020B0004020202020204" pitchFamily="34" charset="0"/>
                <a:cs typeface="Times New Roman" panose="02020603050405020304" pitchFamily="18" charset="0"/>
              </a:rPr>
              <a:t>	</a:t>
            </a:r>
            <a:r>
              <a:rPr lang="en-US" i="1" kern="100" dirty="0">
                <a:effectLst/>
                <a:latin typeface="Aptos" panose="020B0004020202020204" pitchFamily="34" charset="0"/>
                <a:ea typeface="Aptos" panose="020B0004020202020204" pitchFamily="34" charset="0"/>
                <a:cs typeface="Times New Roman" panose="02020603050405020304" pitchFamily="18" charset="0"/>
              </a:rPr>
              <a:t>“A man hears the Gospel and is saved accordingly but does not feel compelled to tell anyone else about this good news. The same man is at the Home Depot and they are having a 90% off sale on all their tools. How many folks do you suppose this man will tell about that good news… But what is better, a great deal on some tools or eternal salvation offered to all who will accept? Again, the difference in attitude lies in the appreciation of the information.” </a:t>
            </a:r>
            <a:r>
              <a:rPr lang="en-US" b="1" i="1" kern="100" dirty="0">
                <a:effectLst/>
                <a:latin typeface="Aptos" panose="020B0004020202020204" pitchFamily="34" charset="0"/>
                <a:ea typeface="Aptos" panose="020B0004020202020204" pitchFamily="34" charset="0"/>
                <a:cs typeface="Times New Roman" panose="02020603050405020304" pitchFamily="18" charset="0"/>
              </a:rPr>
              <a:t>(Stephen Russell, Words of Life, Volume 42, Issue 3, p. 3). </a:t>
            </a:r>
            <a:endParaRPr lang="en-US" b="1"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sz="2100" dirty="0"/>
          </a:p>
        </p:txBody>
      </p:sp>
    </p:spTree>
    <p:extLst>
      <p:ext uri="{BB962C8B-B14F-4D97-AF65-F5344CB8AC3E}">
        <p14:creationId xmlns:p14="http://schemas.microsoft.com/office/powerpoint/2010/main" val="184735592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67D85E-0B38-C22B-84A5-76FCAF77D03B}"/>
              </a:ext>
            </a:extLst>
          </p:cNvPr>
          <p:cNvSpPr>
            <a:spLocks noGrp="1"/>
          </p:cNvSpPr>
          <p:nvPr>
            <p:ph type="title"/>
          </p:nvPr>
        </p:nvSpPr>
        <p:spPr>
          <a:xfrm>
            <a:off x="304800" y="3969160"/>
            <a:ext cx="1956619" cy="2510298"/>
          </a:xfrm>
        </p:spPr>
        <p:style>
          <a:lnRef idx="2">
            <a:schemeClr val="accent1"/>
          </a:lnRef>
          <a:fillRef idx="1">
            <a:schemeClr val="lt1"/>
          </a:fillRef>
          <a:effectRef idx="0">
            <a:schemeClr val="accent1"/>
          </a:effectRef>
          <a:fontRef idx="minor">
            <a:schemeClr val="dk1"/>
          </a:fontRef>
        </p:style>
        <p:txBody>
          <a:bodyPr anchor="ctr">
            <a:normAutofit/>
          </a:bodyPr>
          <a:lstStyle/>
          <a:p>
            <a:pPr algn="ctr"/>
            <a:r>
              <a:rPr lang="en-US" sz="3100" dirty="0"/>
              <a:t>Problems With Prayer &amp; Faith</a:t>
            </a:r>
          </a:p>
        </p:txBody>
      </p:sp>
      <p:pic>
        <p:nvPicPr>
          <p:cNvPr id="3074" name="Picture 2" descr="Prayer of Faith">
            <a:extLst>
              <a:ext uri="{FF2B5EF4-FFF2-40B4-BE49-F238E27FC236}">
                <a16:creationId xmlns:a16="http://schemas.microsoft.com/office/drawing/2014/main" id="{38926FDB-99BD-09BD-159A-ED729F24A53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9737" b="6815"/>
          <a:stretch/>
        </p:blipFill>
        <p:spPr bwMode="auto">
          <a:xfrm>
            <a:off x="20" y="1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AF96C0C1-DAF2-268F-0E31-4241A8375ACE}"/>
              </a:ext>
            </a:extLst>
          </p:cNvPr>
          <p:cNvSpPr>
            <a:spLocks noGrp="1"/>
          </p:cNvSpPr>
          <p:nvPr>
            <p:ph idx="1"/>
          </p:nvPr>
        </p:nvSpPr>
        <p:spPr>
          <a:xfrm>
            <a:off x="2379406" y="3710613"/>
            <a:ext cx="6764594" cy="3279058"/>
          </a:xfrm>
        </p:spPr>
        <p:txBody>
          <a:bodyPr anchor="ctr">
            <a:normAutofit/>
          </a:bodyPr>
          <a:lstStyle/>
          <a:p>
            <a:pPr>
              <a:spcBef>
                <a:spcPts val="0"/>
              </a:spcBef>
              <a:buClr>
                <a:schemeClr val="accent1"/>
              </a:buClr>
            </a:pPr>
            <a:r>
              <a:rPr lang="en-US" sz="2000" kern="100" dirty="0">
                <a:latin typeface="Aptos" panose="020B0004020202020204" pitchFamily="34" charset="0"/>
                <a:ea typeface="Aptos" panose="020B0004020202020204" pitchFamily="34" charset="0"/>
                <a:cs typeface="Times New Roman" panose="02020603050405020304" pitchFamily="18" charset="0"/>
              </a:rPr>
              <a:t>W</a:t>
            </a:r>
            <a:r>
              <a:rPr lang="en-US" sz="2000" kern="100" dirty="0">
                <a:effectLst/>
                <a:latin typeface="Aptos" panose="020B0004020202020204" pitchFamily="34" charset="0"/>
                <a:ea typeface="Aptos" panose="020B0004020202020204" pitchFamily="34" charset="0"/>
                <a:cs typeface="Times New Roman" panose="02020603050405020304" pitchFamily="18" charset="0"/>
              </a:rPr>
              <a:t>hen we pray, the answer is almost never immediate. </a:t>
            </a:r>
          </a:p>
          <a:p>
            <a:pPr>
              <a:spcBef>
                <a:spcPts val="0"/>
              </a:spcBef>
              <a:buClr>
                <a:schemeClr val="accent1"/>
              </a:buClr>
            </a:pPr>
            <a:r>
              <a:rPr lang="en-US" sz="2000" kern="100" dirty="0">
                <a:effectLst/>
                <a:latin typeface="Aptos" panose="020B0004020202020204" pitchFamily="34" charset="0"/>
                <a:ea typeface="Aptos" panose="020B0004020202020204" pitchFamily="34" charset="0"/>
                <a:cs typeface="Times New Roman" panose="02020603050405020304" pitchFamily="18" charset="0"/>
              </a:rPr>
              <a:t>Sometimes the answer is no, or not the one we wanted (</a:t>
            </a:r>
            <a:r>
              <a:rPr lang="en-US" sz="2000" kern="100" dirty="0">
                <a:solidFill>
                  <a:schemeClr val="accent1"/>
                </a:solidFill>
                <a:effectLst/>
                <a:latin typeface="Aptos" panose="020B0004020202020204" pitchFamily="34" charset="0"/>
                <a:ea typeface="Aptos" panose="020B0004020202020204" pitchFamily="34" charset="0"/>
                <a:cs typeface="Times New Roman" panose="02020603050405020304" pitchFamily="18" charset="0"/>
              </a:rPr>
              <a:t>Jer. 7:16; 11:14; 14:11; 15:1</a:t>
            </a:r>
            <a:r>
              <a:rPr lang="en-US" sz="2000" kern="100" dirty="0">
                <a:effectLst/>
                <a:latin typeface="Aptos" panose="020B0004020202020204" pitchFamily="34" charset="0"/>
                <a:ea typeface="Aptos" panose="020B0004020202020204" pitchFamily="34" charset="0"/>
                <a:cs typeface="Times New Roman" panose="02020603050405020304" pitchFamily="18" charset="0"/>
              </a:rPr>
              <a:t>). </a:t>
            </a:r>
          </a:p>
          <a:p>
            <a:pPr>
              <a:spcBef>
                <a:spcPts val="0"/>
              </a:spcBef>
              <a:buClr>
                <a:schemeClr val="accent1"/>
              </a:buClr>
            </a:pPr>
            <a:r>
              <a:rPr lang="en-US" sz="2000" kern="100" dirty="0">
                <a:effectLst/>
                <a:latin typeface="Aptos" panose="020B0004020202020204" pitchFamily="34" charset="0"/>
                <a:ea typeface="Aptos" panose="020B0004020202020204" pitchFamily="34" charset="0"/>
                <a:cs typeface="Times New Roman" panose="02020603050405020304" pitchFamily="18" charset="0"/>
              </a:rPr>
              <a:t>God knows what is best  (</a:t>
            </a:r>
            <a:r>
              <a:rPr lang="en-US" sz="2000" kern="100" dirty="0">
                <a:solidFill>
                  <a:schemeClr val="accent1"/>
                </a:solidFill>
                <a:effectLst/>
                <a:latin typeface="Aptos" panose="020B0004020202020204" pitchFamily="34" charset="0"/>
                <a:ea typeface="Aptos" panose="020B0004020202020204" pitchFamily="34" charset="0"/>
                <a:cs typeface="Times New Roman" panose="02020603050405020304" pitchFamily="18" charset="0"/>
              </a:rPr>
              <a:t>Matt. 7:7-11</a:t>
            </a:r>
            <a:r>
              <a:rPr lang="en-US" sz="2000" kern="100" dirty="0">
                <a:effectLst/>
                <a:latin typeface="Aptos" panose="020B0004020202020204" pitchFamily="34" charset="0"/>
                <a:ea typeface="Aptos" panose="020B0004020202020204" pitchFamily="34" charset="0"/>
                <a:cs typeface="Times New Roman" panose="02020603050405020304" pitchFamily="18" charset="0"/>
              </a:rPr>
              <a:t>). </a:t>
            </a:r>
          </a:p>
          <a:p>
            <a:pPr>
              <a:spcBef>
                <a:spcPts val="0"/>
              </a:spcBef>
              <a:buClr>
                <a:schemeClr val="accent1"/>
              </a:buClr>
            </a:pPr>
            <a:r>
              <a:rPr lang="en-US" sz="2000" kern="100" dirty="0">
                <a:effectLst/>
                <a:latin typeface="Aptos" panose="020B0004020202020204" pitchFamily="34" charset="0"/>
                <a:ea typeface="Aptos" panose="020B0004020202020204" pitchFamily="34" charset="0"/>
                <a:cs typeface="Times New Roman" panose="02020603050405020304" pitchFamily="18" charset="0"/>
              </a:rPr>
              <a:t>For me to pray for a miracle is vain (</a:t>
            </a:r>
            <a:r>
              <a:rPr lang="en-US" sz="2000" kern="100" dirty="0">
                <a:solidFill>
                  <a:schemeClr val="accent1"/>
                </a:solidFill>
                <a:effectLst/>
                <a:latin typeface="Aptos" panose="020B0004020202020204" pitchFamily="34" charset="0"/>
                <a:ea typeface="Aptos" panose="020B0004020202020204" pitchFamily="34" charset="0"/>
                <a:cs typeface="Times New Roman" panose="02020603050405020304" pitchFamily="18" charset="0"/>
              </a:rPr>
              <a:t>1 Cor. 13:8-13</a:t>
            </a:r>
            <a:r>
              <a:rPr lang="en-US" sz="2000" kern="100" dirty="0">
                <a:effectLst/>
                <a:latin typeface="Aptos" panose="020B0004020202020204" pitchFamily="34" charset="0"/>
                <a:ea typeface="Aptos" panose="020B0004020202020204" pitchFamily="34" charset="0"/>
                <a:cs typeface="Times New Roman" panose="02020603050405020304" pitchFamily="18" charset="0"/>
              </a:rPr>
              <a:t>). </a:t>
            </a:r>
          </a:p>
          <a:p>
            <a:pPr>
              <a:spcBef>
                <a:spcPts val="0"/>
              </a:spcBef>
              <a:buClr>
                <a:schemeClr val="accent1"/>
              </a:buClr>
            </a:pPr>
            <a:r>
              <a:rPr lang="en-US" sz="2000" kern="100" dirty="0">
                <a:latin typeface="Aptos" panose="020B0004020202020204" pitchFamily="34" charset="0"/>
                <a:ea typeface="Aptos" panose="020B0004020202020204" pitchFamily="34" charset="0"/>
                <a:cs typeface="Times New Roman" panose="02020603050405020304" pitchFamily="18" charset="0"/>
              </a:rPr>
              <a:t>Do we think that i</a:t>
            </a:r>
            <a:r>
              <a:rPr lang="en-US" sz="2000" kern="100" dirty="0">
                <a:effectLst/>
                <a:latin typeface="Aptos" panose="020B0004020202020204" pitchFamily="34" charset="0"/>
                <a:ea typeface="Aptos" panose="020B0004020202020204" pitchFamily="34" charset="0"/>
                <a:cs typeface="Times New Roman" panose="02020603050405020304" pitchFamily="18" charset="0"/>
              </a:rPr>
              <a:t>f we pray for something ordinary, the person will get well, but if it is a fatal disease, they won’t?</a:t>
            </a:r>
          </a:p>
          <a:p>
            <a:pPr>
              <a:spcBef>
                <a:spcPts val="0"/>
              </a:spcBef>
              <a:buClr>
                <a:schemeClr val="accent1"/>
              </a:buClr>
            </a:pPr>
            <a:r>
              <a:rPr lang="en-US" sz="2000" kern="100" dirty="0">
                <a:effectLst/>
                <a:latin typeface="Aptos" panose="020B0004020202020204" pitchFamily="34" charset="0"/>
                <a:ea typeface="Aptos" panose="020B0004020202020204" pitchFamily="34" charset="0"/>
                <a:cs typeface="Times New Roman" panose="02020603050405020304" pitchFamily="18" charset="0"/>
              </a:rPr>
              <a:t>God may alter things in answer, things that we may never know about! </a:t>
            </a:r>
          </a:p>
          <a:p>
            <a:pPr>
              <a:spcBef>
                <a:spcPts val="0"/>
              </a:spcBef>
              <a:buClr>
                <a:schemeClr val="accent1"/>
              </a:buClr>
            </a:pPr>
            <a:r>
              <a:rPr lang="en-US" sz="2000" kern="100" dirty="0">
                <a:effectLst/>
                <a:latin typeface="Aptos" panose="020B0004020202020204" pitchFamily="34" charset="0"/>
                <a:ea typeface="Aptos" panose="020B0004020202020204" pitchFamily="34" charset="0"/>
                <a:cs typeface="Times New Roman" panose="02020603050405020304" pitchFamily="18" charset="0"/>
              </a:rPr>
              <a:t>We do not have answers to all our questions (</a:t>
            </a:r>
            <a:r>
              <a:rPr lang="en-US" sz="2000" kern="100" dirty="0">
                <a:solidFill>
                  <a:schemeClr val="accent1"/>
                </a:solidFill>
                <a:effectLst/>
                <a:latin typeface="Aptos" panose="020B0004020202020204" pitchFamily="34" charset="0"/>
                <a:ea typeface="Aptos" panose="020B0004020202020204" pitchFamily="34" charset="0"/>
                <a:cs typeface="Times New Roman" panose="02020603050405020304" pitchFamily="18" charset="0"/>
              </a:rPr>
              <a:t>Isa. 55:8-11</a:t>
            </a:r>
            <a:r>
              <a:rPr lang="en-US" sz="2000" kern="100" dirty="0">
                <a:effectLst/>
                <a:latin typeface="Aptos" panose="020B0004020202020204" pitchFamily="34" charset="0"/>
                <a:ea typeface="Aptos" panose="020B0004020202020204" pitchFamily="34" charset="0"/>
                <a:cs typeface="Times New Roman" panose="02020603050405020304" pitchFamily="18" charset="0"/>
              </a:rPr>
              <a:t>). </a:t>
            </a:r>
          </a:p>
          <a:p>
            <a:pPr lvl="1">
              <a:spcBef>
                <a:spcPts val="0"/>
              </a:spcBef>
            </a:pPr>
            <a:r>
              <a:rPr lang="en-US" sz="2000" i="1" kern="100" dirty="0">
                <a:solidFill>
                  <a:schemeClr val="accent1"/>
                </a:solidFill>
                <a:effectLst/>
                <a:latin typeface="Aptos" panose="020B0004020202020204" pitchFamily="34" charset="0"/>
                <a:ea typeface="Aptos" panose="020B0004020202020204" pitchFamily="34" charset="0"/>
                <a:cs typeface="Times New Roman" panose="02020603050405020304" pitchFamily="18" charset="0"/>
              </a:rPr>
              <a:t>A function of faith, not understanding (Isa. 40:28). </a:t>
            </a:r>
          </a:p>
          <a:p>
            <a:endParaRPr lang="en-US" sz="1500" dirty="0"/>
          </a:p>
        </p:txBody>
      </p:sp>
    </p:spTree>
    <p:extLst>
      <p:ext uri="{BB962C8B-B14F-4D97-AF65-F5344CB8AC3E}">
        <p14:creationId xmlns:p14="http://schemas.microsoft.com/office/powerpoint/2010/main" val="222726780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3">
                                            <p:txEl>
                                              <p:pRg st="7" end="7"/>
                                            </p:txEl>
                                          </p:spTgt>
                                        </p:tgtEl>
                                        <p:attrNameLst>
                                          <p:attrName>style.visibility</p:attrName>
                                        </p:attrNameLst>
                                      </p:cBhvr>
                                      <p:to>
                                        <p:strVal val="visible"/>
                                      </p:to>
                                    </p:set>
                                    <p:animEffect transition="in" filter="fade">
                                      <p:cBhvr>
                                        <p:cTn id="54" dur="1000"/>
                                        <p:tgtEl>
                                          <p:spTgt spid="3">
                                            <p:txEl>
                                              <p:pRg st="7" end="7"/>
                                            </p:txEl>
                                          </p:spTgt>
                                        </p:tgtEl>
                                      </p:cBhvr>
                                    </p:animEffect>
                                    <p:anim calcmode="lin" valueType="num">
                                      <p:cBhvr>
                                        <p:cTn id="55"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6"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03" name="Slide Background">
            <a:extLst>
              <a:ext uri="{FF2B5EF4-FFF2-40B4-BE49-F238E27FC236}">
                <a16:creationId xmlns:a16="http://schemas.microsoft.com/office/drawing/2014/main" id="{B210AC1D-4063-4C6E-9528-FA9C4C0C18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4105" name="Rectangle 4104">
            <a:extLst>
              <a:ext uri="{FF2B5EF4-FFF2-40B4-BE49-F238E27FC236}">
                <a16:creationId xmlns:a16="http://schemas.microsoft.com/office/drawing/2014/main" id="{02F8C595-E68C-4306-AED8-DC7826A0A5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562310" cy="6858000"/>
          </a:xfrm>
          <a:prstGeom prst="rect">
            <a:avLst/>
          </a:prstGeom>
          <a:ln>
            <a:noFill/>
          </a:ln>
          <a:effectLst>
            <a:outerShdw blurRad="889000" dist="406400" dir="2154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A18461A-A8EC-E9EB-0680-0BE3CD155D27}"/>
              </a:ext>
            </a:extLst>
          </p:cNvPr>
          <p:cNvSpPr>
            <a:spLocks noGrp="1"/>
          </p:cNvSpPr>
          <p:nvPr>
            <p:ph type="title"/>
          </p:nvPr>
        </p:nvSpPr>
        <p:spPr>
          <a:xfrm>
            <a:off x="4719485" y="265471"/>
            <a:ext cx="3647767" cy="934064"/>
          </a:xfrm>
        </p:spPr>
        <p:txBody>
          <a:bodyPr anchor="ctr">
            <a:normAutofit fontScale="90000"/>
          </a:bodyPr>
          <a:lstStyle/>
          <a:p>
            <a:r>
              <a:rPr lang="en-US" sz="3500" b="1" u="sng" dirty="0">
                <a:solidFill>
                  <a:schemeClr val="accent3">
                    <a:lumMod val="50000"/>
                  </a:schemeClr>
                </a:solidFill>
              </a:rPr>
              <a:t>Increasing Our Faith</a:t>
            </a:r>
          </a:p>
        </p:txBody>
      </p:sp>
      <p:pic>
        <p:nvPicPr>
          <p:cNvPr id="4098" name="Picture 2" descr="Until We All Attain To… The Fullness of Christ">
            <a:extLst>
              <a:ext uri="{FF2B5EF4-FFF2-40B4-BE49-F238E27FC236}">
                <a16:creationId xmlns:a16="http://schemas.microsoft.com/office/drawing/2014/main" id="{1E36C93D-7FB9-1C58-DFC4-F859D0E5240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8164" r="21837"/>
          <a:stretch/>
        </p:blipFill>
        <p:spPr bwMode="auto">
          <a:xfrm>
            <a:off x="20" y="-2"/>
            <a:ext cx="4571980" cy="6858002"/>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87DFA98C-3C82-146A-B632-8998181A558B}"/>
              </a:ext>
            </a:extLst>
          </p:cNvPr>
          <p:cNvSpPr>
            <a:spLocks noGrp="1"/>
          </p:cNvSpPr>
          <p:nvPr>
            <p:ph idx="1"/>
          </p:nvPr>
        </p:nvSpPr>
        <p:spPr>
          <a:xfrm>
            <a:off x="4719485" y="1120877"/>
            <a:ext cx="3842825" cy="5471652"/>
          </a:xfrm>
        </p:spPr>
        <p:txBody>
          <a:bodyPr anchor="ctr">
            <a:normAutofit/>
          </a:bodyPr>
          <a:lstStyle/>
          <a:p>
            <a:pPr>
              <a:spcBef>
                <a:spcPts val="0"/>
              </a:spcBef>
              <a:buClr>
                <a:schemeClr val="accent3">
                  <a:lumMod val="75000"/>
                </a:schemeClr>
              </a:buClr>
            </a:pPr>
            <a:r>
              <a:rPr lang="en-US" sz="2200" kern="100" dirty="0">
                <a:latin typeface="Aptos" panose="020B0004020202020204" pitchFamily="34" charset="0"/>
                <a:ea typeface="Aptos" panose="020B0004020202020204" pitchFamily="34" charset="0"/>
                <a:cs typeface="Times New Roman" panose="02020603050405020304" pitchFamily="18" charset="0"/>
              </a:rPr>
              <a:t>E</a:t>
            </a:r>
            <a:r>
              <a:rPr lang="en-US" sz="2200" kern="100" dirty="0">
                <a:effectLst/>
                <a:latin typeface="Aptos" panose="020B0004020202020204" pitchFamily="34" charset="0"/>
                <a:ea typeface="Aptos" panose="020B0004020202020204" pitchFamily="34" charset="0"/>
                <a:cs typeface="Times New Roman" panose="02020603050405020304" pitchFamily="18" charset="0"/>
              </a:rPr>
              <a:t>xpose </a:t>
            </a:r>
            <a:r>
              <a:rPr lang="en-US" sz="2200" kern="100" dirty="0">
                <a:latin typeface="Aptos" panose="020B0004020202020204" pitchFamily="34" charset="0"/>
                <a:ea typeface="Aptos" panose="020B0004020202020204" pitchFamily="34" charset="0"/>
                <a:cs typeface="Times New Roman" panose="02020603050405020304" pitchFamily="18" charset="0"/>
              </a:rPr>
              <a:t>y</a:t>
            </a:r>
            <a:r>
              <a:rPr lang="en-US" sz="2200" kern="100" dirty="0">
                <a:effectLst/>
                <a:latin typeface="Aptos" panose="020B0004020202020204" pitchFamily="34" charset="0"/>
                <a:ea typeface="Aptos" panose="020B0004020202020204" pitchFamily="34" charset="0"/>
                <a:cs typeface="Times New Roman" panose="02020603050405020304" pitchFamily="18" charset="0"/>
              </a:rPr>
              <a:t>ourselves to things that build faith (wholesome influences, friends, etc.). </a:t>
            </a:r>
          </a:p>
          <a:p>
            <a:pPr>
              <a:spcBef>
                <a:spcPts val="0"/>
              </a:spcBef>
              <a:buClr>
                <a:schemeClr val="accent3">
                  <a:lumMod val="75000"/>
                </a:schemeClr>
              </a:buClr>
            </a:pPr>
            <a:r>
              <a:rPr lang="en-US" sz="2200" kern="100" dirty="0">
                <a:latin typeface="Aptos" panose="020B0004020202020204" pitchFamily="34" charset="0"/>
                <a:ea typeface="Aptos" panose="020B0004020202020204" pitchFamily="34" charset="0"/>
                <a:cs typeface="Times New Roman" panose="02020603050405020304" pitchFamily="18" charset="0"/>
              </a:rPr>
              <a:t>D</a:t>
            </a:r>
            <a:r>
              <a:rPr lang="en-US" sz="2200" kern="100" dirty="0">
                <a:effectLst/>
                <a:latin typeface="Aptos" panose="020B0004020202020204" pitchFamily="34" charset="0"/>
                <a:ea typeface="Aptos" panose="020B0004020202020204" pitchFamily="34" charset="0"/>
                <a:cs typeface="Times New Roman" panose="02020603050405020304" pitchFamily="18" charset="0"/>
              </a:rPr>
              <a:t>o not expose yourself needlessly to those things that will destroy faith (</a:t>
            </a:r>
            <a:r>
              <a:rPr lang="en-US" sz="2200" kern="100" dirty="0">
                <a:solidFill>
                  <a:schemeClr val="accent3">
                    <a:lumMod val="75000"/>
                  </a:schemeClr>
                </a:solidFill>
                <a:effectLst/>
                <a:latin typeface="Aptos" panose="020B0004020202020204" pitchFamily="34" charset="0"/>
                <a:ea typeface="Aptos" panose="020B0004020202020204" pitchFamily="34" charset="0"/>
                <a:cs typeface="Times New Roman" panose="02020603050405020304" pitchFamily="18" charset="0"/>
              </a:rPr>
              <a:t>1 Cor. 10:11-12; Eph. 5:11</a:t>
            </a:r>
            <a:r>
              <a:rPr lang="en-US" sz="2200" kern="100" dirty="0">
                <a:effectLst/>
                <a:latin typeface="Aptos" panose="020B0004020202020204" pitchFamily="34" charset="0"/>
                <a:ea typeface="Aptos" panose="020B0004020202020204" pitchFamily="34" charset="0"/>
                <a:cs typeface="Times New Roman" panose="02020603050405020304" pitchFamily="18" charset="0"/>
              </a:rPr>
              <a:t>). </a:t>
            </a:r>
          </a:p>
          <a:p>
            <a:pPr>
              <a:spcBef>
                <a:spcPts val="0"/>
              </a:spcBef>
              <a:buClr>
                <a:schemeClr val="accent3">
                  <a:lumMod val="75000"/>
                </a:schemeClr>
              </a:buClr>
            </a:pPr>
            <a:r>
              <a:rPr lang="en-US" sz="2200" kern="100" dirty="0">
                <a:latin typeface="Aptos" panose="020B0004020202020204" pitchFamily="34" charset="0"/>
                <a:ea typeface="Aptos" panose="020B0004020202020204" pitchFamily="34" charset="0"/>
                <a:cs typeface="Times New Roman" panose="02020603050405020304" pitchFamily="18" charset="0"/>
              </a:rPr>
              <a:t>P</a:t>
            </a:r>
            <a:r>
              <a:rPr lang="en-US" sz="2200" kern="100" dirty="0">
                <a:effectLst/>
                <a:latin typeface="Aptos" panose="020B0004020202020204" pitchFamily="34" charset="0"/>
                <a:ea typeface="Aptos" panose="020B0004020202020204" pitchFamily="34" charset="0"/>
                <a:cs typeface="Times New Roman" panose="02020603050405020304" pitchFamily="18" charset="0"/>
              </a:rPr>
              <a:t>rovide time &amp; </a:t>
            </a:r>
            <a:r>
              <a:rPr lang="en-US" sz="2200" kern="100" dirty="0">
                <a:latin typeface="Aptos" panose="020B0004020202020204" pitchFamily="34" charset="0"/>
                <a:ea typeface="Aptos" panose="020B0004020202020204" pitchFamily="34" charset="0"/>
                <a:cs typeface="Times New Roman" panose="02020603050405020304" pitchFamily="18" charset="0"/>
              </a:rPr>
              <a:t>opp</a:t>
            </a:r>
            <a:r>
              <a:rPr lang="en-US" sz="2200" kern="100" dirty="0">
                <a:effectLst/>
                <a:latin typeface="Aptos" panose="020B0004020202020204" pitchFamily="34" charset="0"/>
                <a:ea typeface="Aptos" panose="020B0004020202020204" pitchFamily="34" charset="0"/>
                <a:cs typeface="Times New Roman" panose="02020603050405020304" pitchFamily="18" charset="0"/>
              </a:rPr>
              <a:t>ortunity for Bible meditation. </a:t>
            </a:r>
          </a:p>
          <a:p>
            <a:pPr>
              <a:spcBef>
                <a:spcPts val="0"/>
              </a:spcBef>
              <a:buClr>
                <a:schemeClr val="accent3">
                  <a:lumMod val="75000"/>
                </a:schemeClr>
              </a:buClr>
            </a:pPr>
            <a:r>
              <a:rPr lang="en-US" sz="2200" kern="100" dirty="0">
                <a:effectLst/>
                <a:latin typeface="Aptos" panose="020B0004020202020204" pitchFamily="34" charset="0"/>
                <a:ea typeface="Aptos" panose="020B0004020202020204" pitchFamily="34" charset="0"/>
                <a:cs typeface="Times New Roman" panose="02020603050405020304" pitchFamily="18" charset="0"/>
              </a:rPr>
              <a:t>Pray even when you don’t feel like it. </a:t>
            </a:r>
          </a:p>
          <a:p>
            <a:pPr>
              <a:spcBef>
                <a:spcPts val="0"/>
              </a:spcBef>
              <a:buClr>
                <a:schemeClr val="accent3">
                  <a:lumMod val="75000"/>
                </a:schemeClr>
              </a:buClr>
            </a:pPr>
            <a:r>
              <a:rPr lang="en-US" sz="2200" kern="100" dirty="0">
                <a:latin typeface="Aptos" panose="020B0004020202020204" pitchFamily="34" charset="0"/>
                <a:ea typeface="Aptos" panose="020B0004020202020204" pitchFamily="34" charset="0"/>
                <a:cs typeface="Times New Roman" panose="02020603050405020304" pitchFamily="18" charset="0"/>
              </a:rPr>
              <a:t>T</a:t>
            </a:r>
            <a:r>
              <a:rPr lang="en-US" sz="2200" kern="100" dirty="0">
                <a:effectLst/>
                <a:latin typeface="Aptos" panose="020B0004020202020204" pitchFamily="34" charset="0"/>
                <a:ea typeface="Aptos" panose="020B0004020202020204" pitchFamily="34" charset="0"/>
                <a:cs typeface="Times New Roman" panose="02020603050405020304" pitchFamily="18" charset="0"/>
              </a:rPr>
              <a:t>rue character is becoming “partakers of the divine nature” (</a:t>
            </a:r>
            <a:r>
              <a:rPr lang="en-US" sz="2200" kern="100" dirty="0">
                <a:solidFill>
                  <a:schemeClr val="accent3">
                    <a:lumMod val="75000"/>
                  </a:schemeClr>
                </a:solidFill>
                <a:effectLst/>
                <a:latin typeface="Aptos" panose="020B0004020202020204" pitchFamily="34" charset="0"/>
                <a:ea typeface="Aptos" panose="020B0004020202020204" pitchFamily="34" charset="0"/>
                <a:cs typeface="Times New Roman" panose="02020603050405020304" pitchFamily="18" charset="0"/>
              </a:rPr>
              <a:t>2 Pet. 1:4</a:t>
            </a:r>
            <a:r>
              <a:rPr lang="en-US" sz="2200" kern="100" dirty="0">
                <a:effectLst/>
                <a:latin typeface="Aptos" panose="020B0004020202020204" pitchFamily="34" charset="0"/>
                <a:ea typeface="Aptos" panose="020B0004020202020204" pitchFamily="34" charset="0"/>
                <a:cs typeface="Times New Roman" panose="02020603050405020304" pitchFamily="18" charset="0"/>
              </a:rPr>
              <a:t>). </a:t>
            </a:r>
          </a:p>
          <a:p>
            <a:pPr lvl="1">
              <a:spcBef>
                <a:spcPts val="0"/>
              </a:spcBef>
              <a:buClr>
                <a:schemeClr val="accent3">
                  <a:lumMod val="75000"/>
                </a:schemeClr>
              </a:buClr>
              <a:buFont typeface="Wingdings" pitchFamily="2" charset="2"/>
              <a:buChar char="Ø"/>
            </a:pPr>
            <a:r>
              <a:rPr lang="en-US" sz="1800" i="1" kern="100" dirty="0">
                <a:solidFill>
                  <a:schemeClr val="accent3">
                    <a:lumMod val="75000"/>
                  </a:schemeClr>
                </a:solidFill>
                <a:latin typeface="Aptos" panose="020B0004020202020204" pitchFamily="34" charset="0"/>
                <a:ea typeface="Aptos" panose="020B0004020202020204" pitchFamily="34" charset="0"/>
                <a:cs typeface="Times New Roman" panose="02020603050405020304" pitchFamily="18" charset="0"/>
              </a:rPr>
              <a:t> A</a:t>
            </a:r>
            <a:r>
              <a:rPr lang="en-US" sz="1800" i="1" kern="100" dirty="0">
                <a:solidFill>
                  <a:schemeClr val="accent3">
                    <a:lumMod val="75000"/>
                  </a:schemeClr>
                </a:solidFill>
                <a:effectLst/>
                <a:latin typeface="Aptos" panose="020B0004020202020204" pitchFamily="34" charset="0"/>
                <a:ea typeface="Aptos" panose="020B0004020202020204" pitchFamily="34" charset="0"/>
                <a:cs typeface="Times New Roman" panose="02020603050405020304" pitchFamily="18" charset="0"/>
              </a:rPr>
              <a:t> balanced process (2 Pet. 1:5-11). </a:t>
            </a:r>
          </a:p>
          <a:p>
            <a:endParaRPr lang="en-US" sz="1600" dirty="0"/>
          </a:p>
        </p:txBody>
      </p:sp>
    </p:spTree>
    <p:extLst>
      <p:ext uri="{BB962C8B-B14F-4D97-AF65-F5344CB8AC3E}">
        <p14:creationId xmlns:p14="http://schemas.microsoft.com/office/powerpoint/2010/main" val="206083816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3">
                                            <p:txEl>
                                              <p:pRg st="5" end="5"/>
                                            </p:txEl>
                                          </p:spTgt>
                                        </p:tgtEl>
                                        <p:attrNameLst>
                                          <p:attrName>style.visibility</p:attrName>
                                        </p:attrNameLst>
                                      </p:cBhvr>
                                      <p:to>
                                        <p:strVal val="visible"/>
                                      </p:to>
                                    </p:set>
                                    <p:animEffect transition="in" filter="fade">
                                      <p:cBhvr>
                                        <p:cTn id="40" dur="1000"/>
                                        <p:tgtEl>
                                          <p:spTgt spid="3">
                                            <p:txEl>
                                              <p:pRg st="5" end="5"/>
                                            </p:txEl>
                                          </p:spTgt>
                                        </p:tgtEl>
                                      </p:cBhvr>
                                    </p:animEffect>
                                    <p:anim calcmode="lin" valueType="num">
                                      <p:cBhvr>
                                        <p:cTn id="41"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2"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53</TotalTime>
  <Words>442</Words>
  <Application>Microsoft Macintosh PowerPoint</Application>
  <PresentationFormat>On-screen Show (4:3)</PresentationFormat>
  <Paragraphs>27</Paragraphs>
  <Slides>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vt:i4>
      </vt:variant>
    </vt:vector>
  </HeadingPairs>
  <TitlesOfParts>
    <vt:vector size="11" baseType="lpstr">
      <vt:lpstr>Aptos</vt:lpstr>
      <vt:lpstr>Aptos Display</vt:lpstr>
      <vt:lpstr>Arial</vt:lpstr>
      <vt:lpstr>Courier New</vt:lpstr>
      <vt:lpstr>Wingdings</vt:lpstr>
      <vt:lpstr>Office Theme</vt:lpstr>
      <vt:lpstr>Knowledge &amp; Application</vt:lpstr>
      <vt:lpstr>Knowledge &amp; Application</vt:lpstr>
      <vt:lpstr>Knowledge &amp; Application</vt:lpstr>
      <vt:lpstr>Problems With Prayer &amp; Faith</vt:lpstr>
      <vt:lpstr>Increasing Our Faith</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Ian Rice</dc:creator>
  <cp:lastModifiedBy>Ian Rice</cp:lastModifiedBy>
  <cp:revision>3</cp:revision>
  <dcterms:created xsi:type="dcterms:W3CDTF">2024-06-02T00:59:46Z</dcterms:created>
  <dcterms:modified xsi:type="dcterms:W3CDTF">2024-06-02T01:53:19Z</dcterms:modified>
</cp:coreProperties>
</file>