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4" r:id="rId4"/>
    <p:sldId id="263" r:id="rId5"/>
    <p:sldId id="262" r:id="rId6"/>
    <p:sldId id="258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1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6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1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27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37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6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2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6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5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65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61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0BE2A80-7BD9-C34D-8B49-8234BC26D998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389DBFD-ED40-E746-91DA-243F9808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95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07403-DE62-061E-8AA0-7DE70DBE5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753" y="640080"/>
            <a:ext cx="3198191" cy="3566160"/>
          </a:xfrm>
        </p:spPr>
        <p:txBody>
          <a:bodyPr anchor="b">
            <a:noAutofit/>
          </a:bodyPr>
          <a:lstStyle/>
          <a:p>
            <a:pPr algn="l"/>
            <a:r>
              <a:rPr lang="en-US" sz="4400" b="1" dirty="0"/>
              <a:t>Guarding the Heart: The Spring of a Man’s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3A446-937E-955C-049A-5CD0828DA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754" y="4636008"/>
            <a:ext cx="2800510" cy="1572768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/>
              <a:t>Proverbs 4:20-27</a:t>
            </a:r>
          </a:p>
          <a:p>
            <a:pPr algn="l"/>
            <a:endParaRPr lang="en-US" dirty="0"/>
          </a:p>
        </p:txBody>
      </p:sp>
      <p:sp>
        <p:nvSpPr>
          <p:cNvPr id="820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Three Reasons Why You Must Guard Your Heart">
            <a:extLst>
              <a:ext uri="{FF2B5EF4-FFF2-40B4-BE49-F238E27FC236}">
                <a16:creationId xmlns:a16="http://schemas.microsoft.com/office/drawing/2014/main" id="{5AE902F3-2729-9FF8-73B9-42017BBB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1" r="28284" b="-1"/>
          <a:stretch>
            <a:fillRect/>
          </a:stretch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22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13CCB-9580-B055-AF81-FED9C6FD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/>
              <a:t>Guarding the Heart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F5A72-AF4B-AA78-AEA7-59687F563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600" b="1" dirty="0"/>
              <a:t>Proverbs 4:23 </a:t>
            </a:r>
            <a:r>
              <a:rPr lang="en-US" sz="2600" dirty="0"/>
              <a:t>says: “Keep your heart with all diligence; for out of it springs the issues of life.” 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/>
              <a:t>The word </a:t>
            </a:r>
            <a:r>
              <a:rPr lang="en-US" sz="2600" b="1" dirty="0"/>
              <a:t>“keep” </a:t>
            </a:r>
            <a:r>
              <a:rPr lang="en-US" sz="2600" dirty="0"/>
              <a:t>means to guard like a soldier standing watch. 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/>
              <a:t>The phrase </a:t>
            </a:r>
            <a:r>
              <a:rPr lang="en-US" sz="2600" b="1" dirty="0"/>
              <a:t>“with all diligence” </a:t>
            </a:r>
            <a:r>
              <a:rPr lang="en-US" sz="2600" dirty="0"/>
              <a:t>speaks to priority. </a:t>
            </a:r>
          </a:p>
          <a:p>
            <a:pPr>
              <a:buFont typeface="Wingdings" pitchFamily="2" charset="2"/>
              <a:buChar char="v"/>
            </a:pPr>
            <a:r>
              <a:rPr lang="en-US" sz="2600" b="1" dirty="0"/>
              <a:t>Why?</a:t>
            </a:r>
            <a:r>
              <a:rPr lang="en-US" sz="2600" dirty="0"/>
              <a:t> Because your heart is the spring that feeds the rest of your life. </a:t>
            </a:r>
          </a:p>
        </p:txBody>
      </p:sp>
      <p:pic>
        <p:nvPicPr>
          <p:cNvPr id="9218" name="Picture 2" descr="Three Reasons Why You Must Guard Your Heart">
            <a:extLst>
              <a:ext uri="{FF2B5EF4-FFF2-40B4-BE49-F238E27FC236}">
                <a16:creationId xmlns:a16="http://schemas.microsoft.com/office/drawing/2014/main" id="{1F6BD2BE-1DD4-7A1B-5367-FCD6F381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6" r="29312" b="2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912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299BD-FE0E-9B22-50CB-2292C705B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7B19-1F67-83EF-1325-2867DA44A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933149"/>
          </a:xfrm>
          <a:ln>
            <a:solidFill>
              <a:schemeClr val="tx1">
                <a:lumMod val="95000"/>
              </a:schemeClr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sz="3500" b="1" dirty="0"/>
              <a:t>Guarding the Heart</a:t>
            </a:r>
          </a:p>
        </p:txBody>
      </p:sp>
      <p:pic>
        <p:nvPicPr>
          <p:cNvPr id="1026" name="Picture 2" descr="How To Guard Your Heart- Part 2 — A Deeper Word">
            <a:extLst>
              <a:ext uri="{FF2B5EF4-FFF2-40B4-BE49-F238E27FC236}">
                <a16:creationId xmlns:a16="http://schemas.microsoft.com/office/drawing/2014/main" id="{EFC1F72C-E136-9B5F-2C3E-067E13F7F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8" r="2470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2048D-45B5-B693-1930-759C72569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701478"/>
            <a:ext cx="3968747" cy="466598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297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D22CD-67D5-2A7C-6BAB-02CF0F69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4AA54-8898-53D8-2E7C-0AFD6B172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933149"/>
          </a:xfrm>
          <a:ln>
            <a:solidFill>
              <a:schemeClr val="tx1">
                <a:lumMod val="95000"/>
              </a:schemeClr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sz="3500" b="1" dirty="0"/>
              <a:t>Guarding the Heart</a:t>
            </a:r>
          </a:p>
        </p:txBody>
      </p:sp>
      <p:pic>
        <p:nvPicPr>
          <p:cNvPr id="1026" name="Picture 2" descr="How To Guard Your Heart- Part 2 — A Deeper Word">
            <a:extLst>
              <a:ext uri="{FF2B5EF4-FFF2-40B4-BE49-F238E27FC236}">
                <a16:creationId xmlns:a16="http://schemas.microsoft.com/office/drawing/2014/main" id="{FC6D61AE-8CCF-6410-661B-6AB5BA5D5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8" r="2470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D0545-2CCE-B8DA-B82F-0613A9454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701478"/>
            <a:ext cx="3968747" cy="466598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/>
              <a:t>It directs the course of your life.</a:t>
            </a:r>
          </a:p>
          <a:p>
            <a:pPr lvl="1"/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Mk. 7:21–23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Jas. 1:14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Col. 3:2; </a:t>
            </a:r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Exod. 8:15, 32; 9:34</a:t>
            </a:r>
            <a:r>
              <a:rPr lang="en-US" sz="2600" dirty="0">
                <a:effectLst/>
              </a:rPr>
              <a:t>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1381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60E2D-1E25-C5FF-467F-19FA59ADC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F2EE-3394-8E67-F58B-93F2BFE7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933149"/>
          </a:xfrm>
          <a:ln>
            <a:solidFill>
              <a:schemeClr val="tx1">
                <a:lumMod val="95000"/>
              </a:schemeClr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sz="3500" b="1" dirty="0"/>
              <a:t>Guarding the Heart</a:t>
            </a:r>
          </a:p>
        </p:txBody>
      </p:sp>
      <p:pic>
        <p:nvPicPr>
          <p:cNvPr id="1026" name="Picture 2" descr="How To Guard Your Heart- Part 2 — A Deeper Word">
            <a:extLst>
              <a:ext uri="{FF2B5EF4-FFF2-40B4-BE49-F238E27FC236}">
                <a16:creationId xmlns:a16="http://schemas.microsoft.com/office/drawing/2014/main" id="{6F6120D2-363A-7F17-4573-FB697754F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8" r="2470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08201-C11D-E6D9-5A97-8E08A3A0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701478"/>
            <a:ext cx="3968747" cy="466598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/>
              <a:t>It directs the course of your life.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It supplies what your life produces.</a:t>
            </a:r>
          </a:p>
          <a:p>
            <a:pPr lvl="1"/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Lk. 6:45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Gal. 5:18-23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Heb. 12:15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Sam. 18:6-11; 19:9-10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0179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BE3D9-2950-450F-65A0-ACFDDB0EB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933149"/>
          </a:xfrm>
          <a:ln>
            <a:solidFill>
              <a:schemeClr val="tx1">
                <a:lumMod val="95000"/>
              </a:schemeClr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sz="3500" b="1" dirty="0"/>
              <a:t>Guarding the Heart</a:t>
            </a:r>
          </a:p>
        </p:txBody>
      </p:sp>
      <p:pic>
        <p:nvPicPr>
          <p:cNvPr id="1026" name="Picture 2" descr="How To Guard Your Heart- Part 2 — A Deeper Word">
            <a:extLst>
              <a:ext uri="{FF2B5EF4-FFF2-40B4-BE49-F238E27FC236}">
                <a16:creationId xmlns:a16="http://schemas.microsoft.com/office/drawing/2014/main" id="{70C5F52B-672E-93D3-9443-39E2210F1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8" r="2470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D8C20-2F18-75A2-02B3-830DF1C3D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701478"/>
            <a:ext cx="3968747" cy="466598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/>
              <a:t>It directs the course of your life.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It supplies what your life produces.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It must be actively guarded.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US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Cor. 10:5; Phil. 4:8; 1 Pet. 5:8</a:t>
            </a:r>
            <a:r>
              <a:rPr lang="en-US" sz="2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5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Ki. 11:1-13</a:t>
            </a:r>
            <a:endParaRPr lang="en-US" sz="25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032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D4C380-9C18-839A-9D1D-6135C1177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E6D1E75B-3830-0B1E-8BF2-FF16811D5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D12D5-4DEE-D245-6EB5-2CF652521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/>
              <a:t>Guarding the Heart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FB0BADC9-20F6-19A2-CCFC-5C9AEBA50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A35DD-47A3-3758-2E78-F9F48FF06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The real question is, </a:t>
            </a:r>
            <a:r>
              <a:rPr lang="en-US" b="1" dirty="0"/>
              <a:t>“What is shaping my heart?”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Because </a:t>
            </a:r>
            <a:r>
              <a:rPr lang="en-US" b="1" dirty="0"/>
              <a:t>whatever owns </a:t>
            </a:r>
            <a:r>
              <a:rPr lang="en-US" dirty="0"/>
              <a:t>your heart </a:t>
            </a:r>
            <a:r>
              <a:rPr lang="en-US" b="1" dirty="0"/>
              <a:t>will</a:t>
            </a:r>
            <a:r>
              <a:rPr lang="en-US" dirty="0"/>
              <a:t> eventually </a:t>
            </a:r>
            <a:r>
              <a:rPr lang="en-US" b="1" dirty="0"/>
              <a:t>shape</a:t>
            </a:r>
            <a:r>
              <a:rPr lang="en-US" dirty="0"/>
              <a:t> your life.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Guard it — </a:t>
            </a:r>
            <a:r>
              <a:rPr lang="en-US" b="1" dirty="0"/>
              <a:t>above everything else you guard </a:t>
            </a:r>
            <a:r>
              <a:rPr lang="en-US" dirty="0"/>
              <a:t>— because from it flow all the paths you will ever walk.</a:t>
            </a:r>
          </a:p>
        </p:txBody>
      </p:sp>
      <p:pic>
        <p:nvPicPr>
          <p:cNvPr id="9218" name="Picture 2" descr="Three Reasons Why You Must Guard Your Heart">
            <a:extLst>
              <a:ext uri="{FF2B5EF4-FFF2-40B4-BE49-F238E27FC236}">
                <a16:creationId xmlns:a16="http://schemas.microsoft.com/office/drawing/2014/main" id="{ACA6B5A6-5366-9E15-A154-0647EB586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6" r="29312" b="2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91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236</Words>
  <Application>Microsoft Macintosh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Guarding the Heart: The Spring of a Man’s Life</vt:lpstr>
      <vt:lpstr>Guarding the Heart</vt:lpstr>
      <vt:lpstr>Guarding the Heart</vt:lpstr>
      <vt:lpstr>Guarding the Heart</vt:lpstr>
      <vt:lpstr>Guarding the Heart</vt:lpstr>
      <vt:lpstr>Guarding the Heart</vt:lpstr>
      <vt:lpstr>Guarding the Heart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</cp:revision>
  <dcterms:created xsi:type="dcterms:W3CDTF">2026-02-15T12:55:36Z</dcterms:created>
  <dcterms:modified xsi:type="dcterms:W3CDTF">2026-02-15T13:34:58Z</dcterms:modified>
</cp:coreProperties>
</file>