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4" r:id="rId3"/>
    <p:sldId id="257" r:id="rId4"/>
    <p:sldId id="265" r:id="rId5"/>
    <p:sldId id="266" r:id="rId6"/>
    <p:sldId id="258" r:id="rId7"/>
    <p:sldId id="267" r:id="rId8"/>
    <p:sldId id="268" r:id="rId9"/>
    <p:sldId id="259" r:id="rId10"/>
    <p:sldId id="269" r:id="rId11"/>
    <p:sldId id="271" r:id="rId12"/>
    <p:sldId id="272" r:id="rId13"/>
    <p:sldId id="273" r:id="rId14"/>
    <p:sldId id="274" r:id="rId15"/>
    <p:sldId id="261" r:id="rId16"/>
    <p:sldId id="275" r:id="rId17"/>
    <p:sldId id="276" r:id="rId18"/>
    <p:sldId id="262" r:id="rId19"/>
    <p:sldId id="277" r:id="rId20"/>
    <p:sldId id="278" r:id="rId21"/>
    <p:sldId id="281" r:id="rId22"/>
    <p:sldId id="279" r:id="rId23"/>
    <p:sldId id="282" r:id="rId24"/>
    <p:sldId id="280"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4640"/>
  </p:normalViewPr>
  <p:slideViewPr>
    <p:cSldViewPr snapToGrid="0">
      <p:cViewPr varScale="1">
        <p:scale>
          <a:sx n="116" d="100"/>
          <a:sy n="116" d="100"/>
        </p:scale>
        <p:origin x="176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FE1662A-AAB0-9A44-BBA0-0BEF1C5872C3}" type="datetimeFigureOut">
              <a:rPr lang="en-US" smtClean="0"/>
              <a:t>6/4/23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799B9-13D4-034E-9E39-7FBF67911F93}" type="slidenum">
              <a:rPr lang="en-US" smtClean="0"/>
              <a:t>‹#›</a:t>
            </a:fld>
            <a:endParaRPr lang="en-US"/>
          </a:p>
        </p:txBody>
      </p:sp>
    </p:spTree>
    <p:extLst>
      <p:ext uri="{BB962C8B-B14F-4D97-AF65-F5344CB8AC3E}">
        <p14:creationId xmlns:p14="http://schemas.microsoft.com/office/powerpoint/2010/main" val="1724945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E1662A-AAB0-9A44-BBA0-0BEF1C5872C3}" type="datetimeFigureOut">
              <a:rPr lang="en-US" smtClean="0"/>
              <a:t>6/4/23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799B9-13D4-034E-9E39-7FBF67911F93}" type="slidenum">
              <a:rPr lang="en-US" smtClean="0"/>
              <a:t>‹#›</a:t>
            </a:fld>
            <a:endParaRPr lang="en-US"/>
          </a:p>
        </p:txBody>
      </p:sp>
    </p:spTree>
    <p:extLst>
      <p:ext uri="{BB962C8B-B14F-4D97-AF65-F5344CB8AC3E}">
        <p14:creationId xmlns:p14="http://schemas.microsoft.com/office/powerpoint/2010/main" val="1207591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FE1662A-AAB0-9A44-BBA0-0BEF1C5872C3}" type="datetimeFigureOut">
              <a:rPr lang="en-US" smtClean="0"/>
              <a:t>6/4/23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799B9-13D4-034E-9E39-7FBF67911F93}" type="slidenum">
              <a:rPr lang="en-US" smtClean="0"/>
              <a:t>‹#›</a:t>
            </a:fld>
            <a:endParaRPr lang="en-US"/>
          </a:p>
        </p:txBody>
      </p:sp>
    </p:spTree>
    <p:extLst>
      <p:ext uri="{BB962C8B-B14F-4D97-AF65-F5344CB8AC3E}">
        <p14:creationId xmlns:p14="http://schemas.microsoft.com/office/powerpoint/2010/main" val="488577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FE1662A-AAB0-9A44-BBA0-0BEF1C5872C3}" type="datetimeFigureOut">
              <a:rPr lang="en-US" smtClean="0"/>
              <a:t>6/4/23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799B9-13D4-034E-9E39-7FBF67911F93}" type="slidenum">
              <a:rPr lang="en-US" smtClean="0"/>
              <a:t>‹#›</a:t>
            </a:fld>
            <a:endParaRPr lang="en-US"/>
          </a:p>
        </p:txBody>
      </p:sp>
    </p:spTree>
    <p:extLst>
      <p:ext uri="{BB962C8B-B14F-4D97-AF65-F5344CB8AC3E}">
        <p14:creationId xmlns:p14="http://schemas.microsoft.com/office/powerpoint/2010/main" val="2882990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FE1662A-AAB0-9A44-BBA0-0BEF1C5872C3}" type="datetimeFigureOut">
              <a:rPr lang="en-US" smtClean="0"/>
              <a:t>6/4/23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2799B9-13D4-034E-9E39-7FBF67911F93}" type="slidenum">
              <a:rPr lang="en-US" smtClean="0"/>
              <a:t>‹#›</a:t>
            </a:fld>
            <a:endParaRPr lang="en-US"/>
          </a:p>
        </p:txBody>
      </p:sp>
    </p:spTree>
    <p:extLst>
      <p:ext uri="{BB962C8B-B14F-4D97-AF65-F5344CB8AC3E}">
        <p14:creationId xmlns:p14="http://schemas.microsoft.com/office/powerpoint/2010/main" val="4139778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FE1662A-AAB0-9A44-BBA0-0BEF1C5872C3}" type="datetimeFigureOut">
              <a:rPr lang="en-US" smtClean="0"/>
              <a:t>6/4/23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2799B9-13D4-034E-9E39-7FBF67911F93}" type="slidenum">
              <a:rPr lang="en-US" smtClean="0"/>
              <a:t>‹#›</a:t>
            </a:fld>
            <a:endParaRPr lang="en-US"/>
          </a:p>
        </p:txBody>
      </p:sp>
    </p:spTree>
    <p:extLst>
      <p:ext uri="{BB962C8B-B14F-4D97-AF65-F5344CB8AC3E}">
        <p14:creationId xmlns:p14="http://schemas.microsoft.com/office/powerpoint/2010/main" val="3213405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E1662A-AAB0-9A44-BBA0-0BEF1C5872C3}" type="datetimeFigureOut">
              <a:rPr lang="en-US" smtClean="0"/>
              <a:t>6/4/23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2799B9-13D4-034E-9E39-7FBF67911F93}" type="slidenum">
              <a:rPr lang="en-US" smtClean="0"/>
              <a:t>‹#›</a:t>
            </a:fld>
            <a:endParaRPr lang="en-US"/>
          </a:p>
        </p:txBody>
      </p:sp>
    </p:spTree>
    <p:extLst>
      <p:ext uri="{BB962C8B-B14F-4D97-AF65-F5344CB8AC3E}">
        <p14:creationId xmlns:p14="http://schemas.microsoft.com/office/powerpoint/2010/main" val="122286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E1662A-AAB0-9A44-BBA0-0BEF1C5872C3}" type="datetimeFigureOut">
              <a:rPr lang="en-US" smtClean="0"/>
              <a:t>6/4/23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799B9-13D4-034E-9E39-7FBF67911F93}" type="slidenum">
              <a:rPr lang="en-US" smtClean="0"/>
              <a:t>‹#›</a:t>
            </a:fld>
            <a:endParaRPr lang="en-US"/>
          </a:p>
        </p:txBody>
      </p:sp>
    </p:spTree>
    <p:extLst>
      <p:ext uri="{BB962C8B-B14F-4D97-AF65-F5344CB8AC3E}">
        <p14:creationId xmlns:p14="http://schemas.microsoft.com/office/powerpoint/2010/main" val="4021918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E1662A-AAB0-9A44-BBA0-0BEF1C5872C3}" type="datetimeFigureOut">
              <a:rPr lang="en-US" smtClean="0"/>
              <a:t>6/4/23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799B9-13D4-034E-9E39-7FBF67911F93}" type="slidenum">
              <a:rPr lang="en-US" smtClean="0"/>
              <a:t>‹#›</a:t>
            </a:fld>
            <a:endParaRPr lang="en-US"/>
          </a:p>
        </p:txBody>
      </p:sp>
    </p:spTree>
    <p:extLst>
      <p:ext uri="{BB962C8B-B14F-4D97-AF65-F5344CB8AC3E}">
        <p14:creationId xmlns:p14="http://schemas.microsoft.com/office/powerpoint/2010/main" val="2000486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E1662A-AAB0-9A44-BBA0-0BEF1C5872C3}" type="datetimeFigureOut">
              <a:rPr lang="en-US" smtClean="0"/>
              <a:t>6/4/23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799B9-13D4-034E-9E39-7FBF67911F93}" type="slidenum">
              <a:rPr lang="en-US" smtClean="0"/>
              <a:t>‹#›</a:t>
            </a:fld>
            <a:endParaRPr lang="en-US"/>
          </a:p>
        </p:txBody>
      </p:sp>
    </p:spTree>
    <p:extLst>
      <p:ext uri="{BB962C8B-B14F-4D97-AF65-F5344CB8AC3E}">
        <p14:creationId xmlns:p14="http://schemas.microsoft.com/office/powerpoint/2010/main" val="1627409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E1662A-AAB0-9A44-BBA0-0BEF1C5872C3}" type="datetimeFigureOut">
              <a:rPr lang="en-US" smtClean="0"/>
              <a:t>6/4/23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799B9-13D4-034E-9E39-7FBF67911F93}" type="slidenum">
              <a:rPr lang="en-US" smtClean="0"/>
              <a:t>‹#›</a:t>
            </a:fld>
            <a:endParaRPr lang="en-US"/>
          </a:p>
        </p:txBody>
      </p:sp>
    </p:spTree>
    <p:extLst>
      <p:ext uri="{BB962C8B-B14F-4D97-AF65-F5344CB8AC3E}">
        <p14:creationId xmlns:p14="http://schemas.microsoft.com/office/powerpoint/2010/main" val="3700814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1662A-AAB0-9A44-BBA0-0BEF1C5872C3}" type="datetimeFigureOut">
              <a:rPr lang="en-US" smtClean="0"/>
              <a:t>6/4/23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799B9-13D4-034E-9E39-7FBF67911F93}" type="slidenum">
              <a:rPr lang="en-US" smtClean="0"/>
              <a:t>‹#›</a:t>
            </a:fld>
            <a:endParaRPr lang="en-US"/>
          </a:p>
        </p:txBody>
      </p:sp>
    </p:spTree>
    <p:extLst>
      <p:ext uri="{BB962C8B-B14F-4D97-AF65-F5344CB8AC3E}">
        <p14:creationId xmlns:p14="http://schemas.microsoft.com/office/powerpoint/2010/main" val="17160589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What Does It Mean to be “Baptized With Fire?” Matthew 3:11 Explained – The  Spirit Searches">
            <a:extLst>
              <a:ext uri="{FF2B5EF4-FFF2-40B4-BE49-F238E27FC236}">
                <a16:creationId xmlns:a16="http://schemas.microsoft.com/office/drawing/2014/main" id="{0555AC2D-3417-9C34-5A6E-0765B5DD7F2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31" name="Rectangle 1030">
            <a:extLst>
              <a:ext uri="{FF2B5EF4-FFF2-40B4-BE49-F238E27FC236}">
                <a16:creationId xmlns:a16="http://schemas.microsoft.com/office/drawing/2014/main" id="{216BB327-7AA9-4EC5-815F-9D8E6BC53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54" y="115193"/>
            <a:ext cx="8954691"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5994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Abstract Red Blue Blur , Abstract, , , Background, and , Blue and Red  Abstract HD wallpaper | Pxfuel">
            <a:extLst>
              <a:ext uri="{FF2B5EF4-FFF2-40B4-BE49-F238E27FC236}">
                <a16:creationId xmlns:a16="http://schemas.microsoft.com/office/drawing/2014/main" id="{ABE0589B-7419-28E8-85B2-B66CC3A8C1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882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Abstract Red Blue Blur , Abstract, , , Background, and , Blue and Red  Abstract HD wallpaper | Pxfuel">
            <a:extLst>
              <a:ext uri="{FF2B5EF4-FFF2-40B4-BE49-F238E27FC236}">
                <a16:creationId xmlns:a16="http://schemas.microsoft.com/office/drawing/2014/main" id="{ABE0589B-7419-28E8-85B2-B66CC3A8C1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6A95CB5-E43C-0FD3-3176-9C2A8B565D54}"/>
              </a:ext>
            </a:extLst>
          </p:cNvPr>
          <p:cNvSpPr>
            <a:spLocks noGrp="1"/>
          </p:cNvSpPr>
          <p:nvPr>
            <p:ph idx="1"/>
          </p:nvPr>
        </p:nvSpPr>
        <p:spPr>
          <a:xfrm>
            <a:off x="253389" y="341523"/>
            <a:ext cx="8582140" cy="6114362"/>
          </a:xfrm>
        </p:spPr>
        <p:txBody>
          <a:bodyPr>
            <a:normAutofit fontScale="85000" lnSpcReduction="10000"/>
          </a:bodyPr>
          <a:lstStyle/>
          <a:p>
            <a:pPr marL="0" indent="0" algn="ctr">
              <a:buNone/>
            </a:pP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7 But when he saw many of the Pharisees and Sadducees coming to his baptism, he said to them, “Brood of vipers! Who warned you to flee from the wrath to come? 8 Therefore bear fruits worthy of repentance, 9 and do not think to say to yourselves, ‘We have Abraham as </a:t>
            </a:r>
            <a:r>
              <a:rPr lang="en-US"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our</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father.’ For I say to you that God is able to raise up children to Abraham from these stones. 10 And even now the ax is laid to the root of the trees. Therefore every tree which does not bear good fruit is cut down and thrown into the fire. 11 I indeed baptize you with water unto repentance, but He who is coming after me is mightier than I, whose sandals I am not worthy to carry. He will baptize you with the Holy Spirit and fire. 12 His winnowing fan </a:t>
            </a:r>
            <a:r>
              <a:rPr lang="en-US"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is</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in His hand, and He will thoroughly clean out His threshing floor, and gather His wheat into the barn; but He will burn up the chaff with unquenchable fire.”</a:t>
            </a:r>
          </a:p>
          <a:p>
            <a:pPr marL="0" indent="0" algn="r">
              <a:buNone/>
            </a:pPr>
            <a:r>
              <a:rPr lang="en-US" b="1" dirty="0">
                <a:solidFill>
                  <a:schemeClr val="bg1"/>
                </a:solidFill>
                <a:latin typeface="Verdana" panose="020B0604030504040204" pitchFamily="34" charset="0"/>
                <a:ea typeface="Verdana" panose="020B0604030504040204" pitchFamily="34" charset="0"/>
                <a:cs typeface="Verdana" panose="020B0604030504040204" pitchFamily="34" charset="0"/>
              </a:rPr>
              <a:t>~ Matthew 3:7-12</a:t>
            </a:r>
          </a:p>
        </p:txBody>
      </p:sp>
    </p:spTree>
    <p:extLst>
      <p:ext uri="{BB962C8B-B14F-4D97-AF65-F5344CB8AC3E}">
        <p14:creationId xmlns:p14="http://schemas.microsoft.com/office/powerpoint/2010/main" val="2837733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Abstract Red Blue Blur , Abstract, , , Background, and , Blue and Red  Abstract HD wallpaper | Pxfuel">
            <a:extLst>
              <a:ext uri="{FF2B5EF4-FFF2-40B4-BE49-F238E27FC236}">
                <a16:creationId xmlns:a16="http://schemas.microsoft.com/office/drawing/2014/main" id="{ABE0589B-7419-28E8-85B2-B66CC3A8C1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6A95CB5-E43C-0FD3-3176-9C2A8B565D54}"/>
              </a:ext>
            </a:extLst>
          </p:cNvPr>
          <p:cNvSpPr>
            <a:spLocks noGrp="1"/>
          </p:cNvSpPr>
          <p:nvPr>
            <p:ph idx="1"/>
          </p:nvPr>
        </p:nvSpPr>
        <p:spPr>
          <a:xfrm>
            <a:off x="253389" y="341523"/>
            <a:ext cx="8582140" cy="6114362"/>
          </a:xfrm>
        </p:spPr>
        <p:txBody>
          <a:bodyPr>
            <a:normAutofit fontScale="85000" lnSpcReduction="10000"/>
          </a:bodyPr>
          <a:lstStyle/>
          <a:p>
            <a:pPr marL="0" indent="0" algn="ctr">
              <a:buNone/>
            </a:pP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7 </a:t>
            </a:r>
            <a:r>
              <a:rPr lang="en-US"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But when he saw many of the Pharisees and Sadducees coming </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to his baptism, he said to them, “Brood of vipers! Who warned you to flee from the wrath to come? 8 Therefore bear fruits worthy of repentance, 9 and do not think to say to yourselves, ‘We have Abraham as </a:t>
            </a:r>
            <a:r>
              <a:rPr lang="en-US"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our</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father.’ For I say to you that God is able to raise up children to Abraham from these stones. 10 And even now the ax is laid to the root of the trees. Therefore every tree which does not bear good fruit is cut down and thrown into the fire. 11 I indeed baptize you with water unto repentance, but He who is coming after me is mightier than I, whose sandals I am not worthy to carry. </a:t>
            </a:r>
            <a:r>
              <a:rPr lang="en-US"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He will baptize you with </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the Holy Spirit and </a:t>
            </a:r>
            <a:r>
              <a:rPr lang="en-US"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fire. </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12 </a:t>
            </a:r>
            <a:r>
              <a:rPr lang="en-US"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His winnowing fan </a:t>
            </a:r>
            <a:r>
              <a:rPr lang="en-US" b="1" i="1"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is</a:t>
            </a:r>
            <a:r>
              <a:rPr lang="en-US"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 in His hand, and He will thoroughly clean out His threshing floor</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and gather His wheat into the barn; but </a:t>
            </a:r>
            <a:r>
              <a:rPr lang="en-US"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He will burn up the chaff with unquenchable fire.”</a:t>
            </a:r>
          </a:p>
          <a:p>
            <a:pPr marL="0" indent="0" algn="r">
              <a:buNone/>
            </a:pPr>
            <a:r>
              <a:rPr lang="en-US" b="1" dirty="0">
                <a:solidFill>
                  <a:schemeClr val="bg1"/>
                </a:solidFill>
                <a:latin typeface="Verdana" panose="020B0604030504040204" pitchFamily="34" charset="0"/>
                <a:ea typeface="Verdana" panose="020B0604030504040204" pitchFamily="34" charset="0"/>
                <a:cs typeface="Verdana" panose="020B0604030504040204" pitchFamily="34" charset="0"/>
              </a:rPr>
              <a:t>~ Matthew 3:7-12</a:t>
            </a:r>
          </a:p>
        </p:txBody>
      </p:sp>
    </p:spTree>
    <p:extLst>
      <p:ext uri="{BB962C8B-B14F-4D97-AF65-F5344CB8AC3E}">
        <p14:creationId xmlns:p14="http://schemas.microsoft.com/office/powerpoint/2010/main" val="1133177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ire Column | Video Background for PowerPoint - PresenterMedia.com">
            <a:extLst>
              <a:ext uri="{FF2B5EF4-FFF2-40B4-BE49-F238E27FC236}">
                <a16:creationId xmlns:a16="http://schemas.microsoft.com/office/drawing/2014/main" id="{74900544-CD78-78D6-15FE-B7D434D307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13" y="0"/>
            <a:ext cx="9159913"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4358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ire Column | Video Background for PowerPoint - PresenterMedia.com">
            <a:extLst>
              <a:ext uri="{FF2B5EF4-FFF2-40B4-BE49-F238E27FC236}">
                <a16:creationId xmlns:a16="http://schemas.microsoft.com/office/drawing/2014/main" id="{74900544-CD78-78D6-15FE-B7D434D307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13" y="0"/>
            <a:ext cx="9159913"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5F4CFEA-6ED4-9CE2-8FBF-DFE49B40E147}"/>
              </a:ext>
            </a:extLst>
          </p:cNvPr>
          <p:cNvSpPr>
            <a:spLocks noGrp="1"/>
          </p:cNvSpPr>
          <p:nvPr>
            <p:ph idx="1"/>
          </p:nvPr>
        </p:nvSpPr>
        <p:spPr>
          <a:xfrm>
            <a:off x="2093205" y="319489"/>
            <a:ext cx="6841475" cy="6147412"/>
          </a:xfrm>
        </p:spPr>
        <p:txBody>
          <a:bodyPr>
            <a:normAutofit/>
          </a:bodyPr>
          <a:lstStyle/>
          <a:p>
            <a:pPr marL="0" indent="0" algn="ctr">
              <a:buNone/>
            </a:pPr>
            <a:r>
              <a:rPr lang="en-US" sz="36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15 For behold, the Lord will come with fire and with His chariots, like a whirlwind, to render His anger with fury, and His rebuke with flames of fire. 16 For by fire and by His sword the Lord will judge all flesh; And the slain of the Lord shall be many.</a:t>
            </a:r>
          </a:p>
          <a:p>
            <a:pPr marL="0" indent="0" algn="ctr">
              <a:buNone/>
            </a:pPr>
            <a:r>
              <a:rPr lang="en-US" sz="3600" b="1" dirty="0">
                <a:solidFill>
                  <a:schemeClr val="bg1"/>
                </a:solidFill>
                <a:latin typeface="Verdana" panose="020B0604030504040204" pitchFamily="34" charset="0"/>
                <a:ea typeface="Verdana" panose="020B0604030504040204" pitchFamily="34" charset="0"/>
                <a:cs typeface="Verdana" panose="020B0604030504040204" pitchFamily="34" charset="0"/>
              </a:rPr>
              <a:t>~ Isaiah 66:15-16</a:t>
            </a:r>
            <a:endParaRPr lang="en-US" sz="36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p>
            <a:endParaRPr lang="en-US" dirty="0"/>
          </a:p>
        </p:txBody>
      </p:sp>
    </p:spTree>
    <p:extLst>
      <p:ext uri="{BB962C8B-B14F-4D97-AF65-F5344CB8AC3E}">
        <p14:creationId xmlns:p14="http://schemas.microsoft.com/office/powerpoint/2010/main" val="328005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ire Column | Video Background for PowerPoint - PresenterMedia.com">
            <a:extLst>
              <a:ext uri="{FF2B5EF4-FFF2-40B4-BE49-F238E27FC236}">
                <a16:creationId xmlns:a16="http://schemas.microsoft.com/office/drawing/2014/main" id="{74900544-CD78-78D6-15FE-B7D434D307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13" y="0"/>
            <a:ext cx="9159913"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5F4CFEA-6ED4-9CE2-8FBF-DFE49B40E147}"/>
              </a:ext>
            </a:extLst>
          </p:cNvPr>
          <p:cNvSpPr>
            <a:spLocks noGrp="1"/>
          </p:cNvSpPr>
          <p:nvPr>
            <p:ph idx="1"/>
          </p:nvPr>
        </p:nvSpPr>
        <p:spPr>
          <a:xfrm>
            <a:off x="2093205" y="319489"/>
            <a:ext cx="6841475" cy="6147412"/>
          </a:xfrm>
        </p:spPr>
        <p:txBody>
          <a:bodyPr>
            <a:normAutofit/>
          </a:bodyPr>
          <a:lstStyle/>
          <a:p>
            <a:pPr marL="0" indent="0" algn="ctr">
              <a:buNone/>
            </a:pPr>
            <a:r>
              <a:rPr lang="en-US" sz="36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15 For behold, the Lord will come with fire and with His chariots, like a whirlwind, </a:t>
            </a:r>
            <a:r>
              <a:rPr lang="en-US" sz="3600"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to render His anger with fury, and His rebuke with flames of fire. 16 For by fire and by His sword the Lord will judge all flesh; </a:t>
            </a:r>
            <a:r>
              <a:rPr lang="en-US" sz="36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And the slain of the Lord shall be many.</a:t>
            </a:r>
          </a:p>
          <a:p>
            <a:pPr marL="0" indent="0" algn="ctr">
              <a:buNone/>
            </a:pPr>
            <a:r>
              <a:rPr lang="en-US" sz="3600" b="1" dirty="0">
                <a:solidFill>
                  <a:schemeClr val="bg1"/>
                </a:solidFill>
                <a:latin typeface="Verdana" panose="020B0604030504040204" pitchFamily="34" charset="0"/>
                <a:ea typeface="Verdana" panose="020B0604030504040204" pitchFamily="34" charset="0"/>
                <a:cs typeface="Verdana" panose="020B0604030504040204" pitchFamily="34" charset="0"/>
              </a:rPr>
              <a:t>~ Isaiah 66:15-16</a:t>
            </a:r>
            <a:endParaRPr lang="en-US" sz="36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p>
            <a:endParaRPr lang="en-US" dirty="0"/>
          </a:p>
        </p:txBody>
      </p:sp>
    </p:spTree>
    <p:extLst>
      <p:ext uri="{BB962C8B-B14F-4D97-AF65-F5344CB8AC3E}">
        <p14:creationId xmlns:p14="http://schemas.microsoft.com/office/powerpoint/2010/main" val="689907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9874C5-8F02-840E-1A11-34AE27C63724}"/>
              </a:ext>
            </a:extLst>
          </p:cNvPr>
          <p:cNvPicPr>
            <a:picLocks noChangeAspect="1"/>
          </p:cNvPicPr>
          <p:nvPr/>
        </p:nvPicPr>
        <p:blipFill>
          <a:blip r:embed="rId2"/>
          <a:stretch>
            <a:fillRect/>
          </a:stretch>
        </p:blipFill>
        <p:spPr>
          <a:xfrm>
            <a:off x="-1" y="1"/>
            <a:ext cx="9144001" cy="6869194"/>
          </a:xfrm>
          <a:prstGeom prst="rect">
            <a:avLst/>
          </a:prstGeom>
        </p:spPr>
      </p:pic>
    </p:spTree>
    <p:extLst>
      <p:ext uri="{BB962C8B-B14F-4D97-AF65-F5344CB8AC3E}">
        <p14:creationId xmlns:p14="http://schemas.microsoft.com/office/powerpoint/2010/main" val="898603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9874C5-8F02-840E-1A11-34AE27C63724}"/>
              </a:ext>
            </a:extLst>
          </p:cNvPr>
          <p:cNvPicPr>
            <a:picLocks noChangeAspect="1"/>
          </p:cNvPicPr>
          <p:nvPr/>
        </p:nvPicPr>
        <p:blipFill>
          <a:blip r:embed="rId2"/>
          <a:stretch>
            <a:fillRect/>
          </a:stretch>
        </p:blipFill>
        <p:spPr>
          <a:xfrm>
            <a:off x="-1" y="1"/>
            <a:ext cx="9144001" cy="6869194"/>
          </a:xfrm>
          <a:prstGeom prst="rect">
            <a:avLst/>
          </a:prstGeom>
        </p:spPr>
      </p:pic>
      <p:sp>
        <p:nvSpPr>
          <p:cNvPr id="3" name="Content Placeholder 2">
            <a:extLst>
              <a:ext uri="{FF2B5EF4-FFF2-40B4-BE49-F238E27FC236}">
                <a16:creationId xmlns:a16="http://schemas.microsoft.com/office/drawing/2014/main" id="{3086710F-E0FC-BB7B-D66E-1D2A7864177E}"/>
              </a:ext>
            </a:extLst>
          </p:cNvPr>
          <p:cNvSpPr>
            <a:spLocks noGrp="1"/>
          </p:cNvSpPr>
          <p:nvPr>
            <p:ph idx="1"/>
          </p:nvPr>
        </p:nvSpPr>
        <p:spPr>
          <a:xfrm>
            <a:off x="903383" y="487497"/>
            <a:ext cx="6907576" cy="5883006"/>
          </a:xfrm>
        </p:spPr>
        <p:txBody>
          <a:bodyPr>
            <a:noAutofit/>
          </a:bodyPr>
          <a:lstStyle/>
          <a:p>
            <a:pPr marL="0" indent="0" algn="ctr">
              <a:buNone/>
            </a:pPr>
            <a:r>
              <a:rPr lang="en-US" sz="2600" b="1" i="0" u="none" strike="noStrike" dirty="0">
                <a:solidFill>
                  <a:srgbClr val="121212"/>
                </a:solidFill>
                <a:effectLst/>
                <a:latin typeface="Helvetica" pitchFamily="2" charset="0"/>
              </a:rPr>
              <a:t> </a:t>
            </a:r>
            <a:r>
              <a:rPr lang="en-US" sz="26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20 </a:t>
            </a:r>
            <a:r>
              <a:rPr lang="en-US" sz="2600"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As</a:t>
            </a:r>
            <a:r>
              <a:rPr lang="en-US" sz="2600" b="1"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sz="2600"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men</a:t>
            </a:r>
            <a:r>
              <a:rPr lang="en-US" sz="26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gather silver, bronze, iron, lead, and tin into the midst of a furnace, to blow fire on it, to melt </a:t>
            </a:r>
            <a:r>
              <a:rPr lang="en-US" sz="2600"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it; </a:t>
            </a:r>
            <a:r>
              <a:rPr lang="en-US" sz="26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so I will gather </a:t>
            </a:r>
            <a:r>
              <a:rPr lang="en-US" sz="2600"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you</a:t>
            </a:r>
            <a:r>
              <a:rPr lang="en-US" sz="26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in My anger and in My fury, and I will leave </a:t>
            </a:r>
            <a:r>
              <a:rPr lang="en-US" sz="2600"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you</a:t>
            </a:r>
            <a:r>
              <a:rPr lang="en-US" sz="2600" b="1"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sz="2600"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there</a:t>
            </a:r>
            <a:r>
              <a:rPr lang="en-US" sz="26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and melt you. 21 Yes, I will gather you and blow on you with the fire of My wrath, and you shall be melted in its midst. 22 As silver is melted in the midst of a furnace, so shall you be melted in its midst; then you shall know that I, the Lord, have poured out My fury on you.’ ”</a:t>
            </a:r>
          </a:p>
          <a:p>
            <a:pPr marL="0" indent="0" algn="ctr">
              <a:buNone/>
            </a:pPr>
            <a:r>
              <a:rPr lang="en-US" sz="2600" b="1" dirty="0">
                <a:solidFill>
                  <a:schemeClr val="bg1"/>
                </a:solidFill>
                <a:latin typeface="Verdana" panose="020B0604030504040204" pitchFamily="34" charset="0"/>
                <a:ea typeface="Verdana" panose="020B0604030504040204" pitchFamily="34" charset="0"/>
                <a:cs typeface="Verdana" panose="020B0604030504040204" pitchFamily="34" charset="0"/>
              </a:rPr>
              <a:t>~ Ezekiel 22:20-22</a:t>
            </a:r>
          </a:p>
        </p:txBody>
      </p:sp>
    </p:spTree>
    <p:extLst>
      <p:ext uri="{BB962C8B-B14F-4D97-AF65-F5344CB8AC3E}">
        <p14:creationId xmlns:p14="http://schemas.microsoft.com/office/powerpoint/2010/main" val="2148561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9874C5-8F02-840E-1A11-34AE27C63724}"/>
              </a:ext>
            </a:extLst>
          </p:cNvPr>
          <p:cNvPicPr>
            <a:picLocks noChangeAspect="1"/>
          </p:cNvPicPr>
          <p:nvPr/>
        </p:nvPicPr>
        <p:blipFill>
          <a:blip r:embed="rId2"/>
          <a:stretch>
            <a:fillRect/>
          </a:stretch>
        </p:blipFill>
        <p:spPr>
          <a:xfrm>
            <a:off x="-1" y="1"/>
            <a:ext cx="9144001" cy="6869194"/>
          </a:xfrm>
          <a:prstGeom prst="rect">
            <a:avLst/>
          </a:prstGeom>
        </p:spPr>
      </p:pic>
      <p:sp>
        <p:nvSpPr>
          <p:cNvPr id="3" name="Content Placeholder 2">
            <a:extLst>
              <a:ext uri="{FF2B5EF4-FFF2-40B4-BE49-F238E27FC236}">
                <a16:creationId xmlns:a16="http://schemas.microsoft.com/office/drawing/2014/main" id="{3086710F-E0FC-BB7B-D66E-1D2A7864177E}"/>
              </a:ext>
            </a:extLst>
          </p:cNvPr>
          <p:cNvSpPr>
            <a:spLocks noGrp="1"/>
          </p:cNvSpPr>
          <p:nvPr>
            <p:ph idx="1"/>
          </p:nvPr>
        </p:nvSpPr>
        <p:spPr>
          <a:xfrm>
            <a:off x="903383" y="487497"/>
            <a:ext cx="6907576" cy="5883006"/>
          </a:xfrm>
        </p:spPr>
        <p:txBody>
          <a:bodyPr>
            <a:noAutofit/>
          </a:bodyPr>
          <a:lstStyle/>
          <a:p>
            <a:pPr marL="0" indent="0" algn="ctr">
              <a:buNone/>
            </a:pPr>
            <a:r>
              <a:rPr lang="en-US" sz="2600" b="1" i="0" u="none" strike="noStrike" dirty="0">
                <a:solidFill>
                  <a:srgbClr val="121212"/>
                </a:solidFill>
                <a:effectLst/>
                <a:latin typeface="Helvetica" pitchFamily="2" charset="0"/>
              </a:rPr>
              <a:t> </a:t>
            </a:r>
            <a:r>
              <a:rPr lang="en-US" sz="26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20 </a:t>
            </a:r>
            <a:r>
              <a:rPr lang="en-US" sz="2600"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As</a:t>
            </a:r>
            <a:r>
              <a:rPr lang="en-US" sz="2600" b="1"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sz="2600"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men</a:t>
            </a:r>
            <a:r>
              <a:rPr lang="en-US" sz="26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gather silver, bronze, iron, lead, and tin into the midst of a furnace, to blow fire on it, to melt </a:t>
            </a:r>
            <a:r>
              <a:rPr lang="en-US" sz="2600"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it; </a:t>
            </a:r>
            <a:r>
              <a:rPr lang="en-US" sz="26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so </a:t>
            </a:r>
            <a:r>
              <a:rPr lang="en-US" sz="2600"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I will gather </a:t>
            </a:r>
            <a:r>
              <a:rPr lang="en-US" sz="2600" b="1" i="1"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you</a:t>
            </a:r>
            <a:r>
              <a:rPr lang="en-US" sz="2600"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 in My anger and in My fury, and I will leave </a:t>
            </a:r>
            <a:r>
              <a:rPr lang="en-US" sz="2600" b="1" i="1"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you</a:t>
            </a:r>
            <a:r>
              <a:rPr lang="en-US" sz="2600" b="1" dirty="0">
                <a:solidFill>
                  <a:srgbClr val="FFFF00"/>
                </a:solidFill>
                <a:latin typeface="Verdana" panose="020B0604030504040204" pitchFamily="34" charset="0"/>
                <a:ea typeface="Verdana" panose="020B0604030504040204" pitchFamily="34" charset="0"/>
                <a:cs typeface="Verdana" panose="020B0604030504040204" pitchFamily="34" charset="0"/>
              </a:rPr>
              <a:t> </a:t>
            </a:r>
            <a:r>
              <a:rPr lang="en-US" sz="2600" b="1" i="1"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there</a:t>
            </a:r>
            <a:r>
              <a:rPr lang="en-US" sz="26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and melt you. 21 </a:t>
            </a:r>
            <a:r>
              <a:rPr lang="en-US" sz="2600"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Yes, I will gather you and blow on you with the fire of My wrath, and you shall be melted in its midst. </a:t>
            </a:r>
            <a:r>
              <a:rPr lang="en-US" sz="26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22 As silver is melted in the midst of a furnace, so shall you be melted in its midst; then you shall know that I, the Lord, have poured out My fury on you.’ ”</a:t>
            </a:r>
          </a:p>
          <a:p>
            <a:pPr marL="0" indent="0" algn="ctr">
              <a:buNone/>
            </a:pPr>
            <a:r>
              <a:rPr lang="en-US" sz="2600" b="1" dirty="0">
                <a:solidFill>
                  <a:schemeClr val="bg1"/>
                </a:solidFill>
                <a:latin typeface="Verdana" panose="020B0604030504040204" pitchFamily="34" charset="0"/>
                <a:ea typeface="Verdana" panose="020B0604030504040204" pitchFamily="34" charset="0"/>
                <a:cs typeface="Verdana" panose="020B0604030504040204" pitchFamily="34" charset="0"/>
              </a:rPr>
              <a:t>~ Ezekiel 22:20-22</a:t>
            </a:r>
          </a:p>
        </p:txBody>
      </p:sp>
    </p:spTree>
    <p:extLst>
      <p:ext uri="{BB962C8B-B14F-4D97-AF65-F5344CB8AC3E}">
        <p14:creationId xmlns:p14="http://schemas.microsoft.com/office/powerpoint/2010/main" val="3255516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Abstract Red Blue Blur , Abstract, , , Background, and , Blue and Red  Abstract HD wallpaper | Pxfuel">
            <a:extLst>
              <a:ext uri="{FF2B5EF4-FFF2-40B4-BE49-F238E27FC236}">
                <a16:creationId xmlns:a16="http://schemas.microsoft.com/office/drawing/2014/main" id="{ABE0589B-7419-28E8-85B2-B66CC3A8C1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5246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Abstract Red Blue Blur , Abstract, , , Background, and , Blue and Red  Abstract HD wallpaper | Pxfuel">
            <a:extLst>
              <a:ext uri="{FF2B5EF4-FFF2-40B4-BE49-F238E27FC236}">
                <a16:creationId xmlns:a16="http://schemas.microsoft.com/office/drawing/2014/main" id="{ABE0589B-7419-28E8-85B2-B66CC3A8C1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6A95CB5-E43C-0FD3-3176-9C2A8B565D54}"/>
              </a:ext>
            </a:extLst>
          </p:cNvPr>
          <p:cNvSpPr>
            <a:spLocks noGrp="1"/>
          </p:cNvSpPr>
          <p:nvPr>
            <p:ph idx="1"/>
          </p:nvPr>
        </p:nvSpPr>
        <p:spPr>
          <a:xfrm>
            <a:off x="253389" y="341523"/>
            <a:ext cx="8582140" cy="6114362"/>
          </a:xfrm>
        </p:spPr>
        <p:txBody>
          <a:bodyPr>
            <a:normAutofit fontScale="85000" lnSpcReduction="10000"/>
          </a:bodyPr>
          <a:lstStyle/>
          <a:p>
            <a:pPr marL="0" indent="0" algn="ctr">
              <a:buNone/>
            </a:pP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7 But when he saw many of the Pharisees and Sadducees coming to his baptism, he said to them, “Brood of vipers! Who warned you to flee from the wrath to come? 8 Therefore bear fruits worthy of repentance, 9 and do not think to say to yourselves, ‘We have Abraham as </a:t>
            </a:r>
            <a:r>
              <a:rPr lang="en-US"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our</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father.’ For I say to you that God is able to raise up children to Abraham from these stones. 10 And even now the ax is laid to the root of the trees. Therefore every tree which does not bear good fruit is cut down and thrown into the fire. 11 I indeed baptize you with water unto repentance, but He who is coming after me is mightier than I, whose sandals I am not worthy to carry. He will baptize you with the Holy Spirit and fire. 12 His winnowing fan </a:t>
            </a:r>
            <a:r>
              <a:rPr lang="en-US"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is</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in His hand, and He will thoroughly clean out His threshing floor, and gather His wheat into the barn; but He will burn up the chaff with unquenchable fire.”</a:t>
            </a:r>
          </a:p>
          <a:p>
            <a:pPr marL="0" indent="0" algn="r">
              <a:buNone/>
            </a:pPr>
            <a:r>
              <a:rPr lang="en-US" b="1" dirty="0">
                <a:solidFill>
                  <a:schemeClr val="bg1"/>
                </a:solidFill>
                <a:latin typeface="Verdana" panose="020B0604030504040204" pitchFamily="34" charset="0"/>
                <a:ea typeface="Verdana" panose="020B0604030504040204" pitchFamily="34" charset="0"/>
                <a:cs typeface="Verdana" panose="020B0604030504040204" pitchFamily="34" charset="0"/>
              </a:rPr>
              <a:t>~ Matthew 3:7-12</a:t>
            </a:r>
          </a:p>
        </p:txBody>
      </p:sp>
    </p:spTree>
    <p:extLst>
      <p:ext uri="{BB962C8B-B14F-4D97-AF65-F5344CB8AC3E}">
        <p14:creationId xmlns:p14="http://schemas.microsoft.com/office/powerpoint/2010/main" val="2219841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Abstract Red Blue Blur , Abstract, , , Background, and , Blue and Red  Abstract HD wallpaper | Pxfuel">
            <a:extLst>
              <a:ext uri="{FF2B5EF4-FFF2-40B4-BE49-F238E27FC236}">
                <a16:creationId xmlns:a16="http://schemas.microsoft.com/office/drawing/2014/main" id="{ABE0589B-7419-28E8-85B2-B66CC3A8C1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6A95CB5-E43C-0FD3-3176-9C2A8B565D54}"/>
              </a:ext>
            </a:extLst>
          </p:cNvPr>
          <p:cNvSpPr>
            <a:spLocks noGrp="1"/>
          </p:cNvSpPr>
          <p:nvPr>
            <p:ph idx="1"/>
          </p:nvPr>
        </p:nvSpPr>
        <p:spPr>
          <a:xfrm>
            <a:off x="253389" y="341523"/>
            <a:ext cx="8582140" cy="6114362"/>
          </a:xfrm>
        </p:spPr>
        <p:txBody>
          <a:bodyPr>
            <a:normAutofit fontScale="85000" lnSpcReduction="10000"/>
          </a:bodyPr>
          <a:lstStyle/>
          <a:p>
            <a:pPr marL="0" indent="0" algn="ctr">
              <a:buNone/>
            </a:pP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7 But when he saw many of the Pharisees and Sadducees coming to his baptism, he said to them, “Brood of vipers! Who warned you to flee from the wrath to come? 8 Therefore bear fruits worthy of repentance, 9 and do not think to say to yourselves, ‘We have Abraham as </a:t>
            </a:r>
            <a:r>
              <a:rPr lang="en-US"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our</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father.’ For I say to you that God is able to raise up children to Abraham from these stones. </a:t>
            </a:r>
            <a:r>
              <a:rPr lang="en-US"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10 And even now the ax is laid to the root of the trees. Therefore every tree which does not bear good fruit is cut down and thrown into the fire. </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11 I indeed baptize you with water unto repentance, but He who is coming after me is mightier than I, whose sandals I am not worthy to carry. He will baptize you with the Holy Spirit and fire. 12 His winnowing fan </a:t>
            </a:r>
            <a:r>
              <a:rPr lang="en-US"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is</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in His hand, and He will thoroughly clean out His threshing floor, and gather His wheat into the barn; </a:t>
            </a:r>
            <a:r>
              <a:rPr lang="en-US"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but He will burn up the chaff with unquenchable fire</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a:t>
            </a:r>
          </a:p>
          <a:p>
            <a:pPr marL="0" indent="0" algn="r">
              <a:buNone/>
            </a:pPr>
            <a:r>
              <a:rPr lang="en-US" b="1" dirty="0">
                <a:solidFill>
                  <a:schemeClr val="bg1"/>
                </a:solidFill>
                <a:latin typeface="Verdana" panose="020B0604030504040204" pitchFamily="34" charset="0"/>
                <a:ea typeface="Verdana" panose="020B0604030504040204" pitchFamily="34" charset="0"/>
                <a:cs typeface="Verdana" panose="020B0604030504040204" pitchFamily="34" charset="0"/>
              </a:rPr>
              <a:t>~ Matthew 3:7-12</a:t>
            </a:r>
          </a:p>
        </p:txBody>
      </p:sp>
    </p:spTree>
    <p:extLst>
      <p:ext uri="{BB962C8B-B14F-4D97-AF65-F5344CB8AC3E}">
        <p14:creationId xmlns:p14="http://schemas.microsoft.com/office/powerpoint/2010/main" val="4192639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77C0A0-5E15-D53A-8879-77FB96B047F0}"/>
              </a:ext>
            </a:extLst>
          </p:cNvPr>
          <p:cNvPicPr>
            <a:picLocks noChangeAspect="1"/>
          </p:cNvPicPr>
          <p:nvPr/>
        </p:nvPicPr>
        <p:blipFill>
          <a:blip r:embed="rId2"/>
          <a:stretch>
            <a:fillRect/>
          </a:stretch>
        </p:blipFill>
        <p:spPr>
          <a:xfrm>
            <a:off x="0" y="0"/>
            <a:ext cx="9150120" cy="6858000"/>
          </a:xfrm>
          <a:prstGeom prst="rect">
            <a:avLst/>
          </a:prstGeom>
        </p:spPr>
      </p:pic>
    </p:spTree>
    <p:extLst>
      <p:ext uri="{BB962C8B-B14F-4D97-AF65-F5344CB8AC3E}">
        <p14:creationId xmlns:p14="http://schemas.microsoft.com/office/powerpoint/2010/main" val="946469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77C0A0-5E15-D53A-8879-77FB96B047F0}"/>
              </a:ext>
            </a:extLst>
          </p:cNvPr>
          <p:cNvPicPr>
            <a:picLocks noChangeAspect="1"/>
          </p:cNvPicPr>
          <p:nvPr/>
        </p:nvPicPr>
        <p:blipFill>
          <a:blip r:embed="rId2"/>
          <a:stretch>
            <a:fillRect/>
          </a:stretch>
        </p:blipFill>
        <p:spPr>
          <a:xfrm>
            <a:off x="0" y="0"/>
            <a:ext cx="9150120" cy="6858000"/>
          </a:xfrm>
          <a:prstGeom prst="rect">
            <a:avLst/>
          </a:prstGeom>
        </p:spPr>
      </p:pic>
      <p:sp>
        <p:nvSpPr>
          <p:cNvPr id="3" name="Content Placeholder 2">
            <a:extLst>
              <a:ext uri="{FF2B5EF4-FFF2-40B4-BE49-F238E27FC236}">
                <a16:creationId xmlns:a16="http://schemas.microsoft.com/office/drawing/2014/main" id="{D166693D-01A1-CCCC-570B-5D9AE5E5FD65}"/>
              </a:ext>
            </a:extLst>
          </p:cNvPr>
          <p:cNvSpPr>
            <a:spLocks noGrp="1"/>
          </p:cNvSpPr>
          <p:nvPr>
            <p:ph idx="1"/>
          </p:nvPr>
        </p:nvSpPr>
        <p:spPr>
          <a:xfrm>
            <a:off x="628650" y="782197"/>
            <a:ext cx="7886700" cy="5394765"/>
          </a:xfrm>
        </p:spPr>
        <p:txBody>
          <a:bodyPr>
            <a:normAutofit lnSpcReduction="10000"/>
          </a:bodyPr>
          <a:lstStyle/>
          <a:p>
            <a:pPr marL="0" indent="0" algn="ctr">
              <a:buNone/>
            </a:pPr>
            <a:r>
              <a:rPr lang="en-US" b="1" i="0" u="none" strike="noStrike" dirty="0">
                <a:solidFill>
                  <a:schemeClr val="bg1"/>
                </a:solidFill>
                <a:effectLst/>
                <a:latin typeface="Century Gothic" panose="020B0502020202020204" pitchFamily="34" charset="0"/>
              </a:rPr>
              <a:t>1 “For behold, the day is coming, burning like an oven, and all the proud, yes, all who do wickedly will be stubble. And the day which is coming shall burn them up,” says the Lord of hosts, “That will leave them neither root nor branch. 2 But to you who fear My name the Sun of Righteousness shall arise </a:t>
            </a:r>
            <a:r>
              <a:rPr lang="en-US" b="1" dirty="0">
                <a:solidFill>
                  <a:schemeClr val="bg1"/>
                </a:solidFill>
                <a:latin typeface="Century Gothic" panose="020B0502020202020204" pitchFamily="34" charset="0"/>
              </a:rPr>
              <a:t>w</a:t>
            </a:r>
            <a:r>
              <a:rPr lang="en-US" b="1" i="0" u="none" strike="noStrike" dirty="0">
                <a:solidFill>
                  <a:schemeClr val="bg1"/>
                </a:solidFill>
                <a:effectLst/>
                <a:latin typeface="Century Gothic" panose="020B0502020202020204" pitchFamily="34" charset="0"/>
              </a:rPr>
              <a:t>ith healing in His wings; And you shall go out and grow fat like stall-fed calves. 3 You shall trample the wicked, for they shall be ashes under the soles of your feet on the day that I do </a:t>
            </a:r>
            <a:r>
              <a:rPr lang="en-US" b="1" i="1" u="none" strike="noStrike" dirty="0">
                <a:solidFill>
                  <a:schemeClr val="bg1"/>
                </a:solidFill>
                <a:effectLst/>
                <a:latin typeface="Century Gothic" panose="020B0502020202020204" pitchFamily="34" charset="0"/>
              </a:rPr>
              <a:t>this,</a:t>
            </a:r>
            <a:r>
              <a:rPr lang="en-US" b="1" i="0" u="none" strike="noStrike" dirty="0">
                <a:solidFill>
                  <a:schemeClr val="bg1"/>
                </a:solidFill>
                <a:effectLst/>
                <a:latin typeface="Century Gothic" panose="020B0502020202020204" pitchFamily="34" charset="0"/>
              </a:rPr>
              <a:t>” Says the Lord of hosts.</a:t>
            </a:r>
          </a:p>
          <a:p>
            <a:pPr marL="0" indent="0" algn="r">
              <a:buNone/>
            </a:pPr>
            <a:r>
              <a:rPr lang="en-US" b="1" dirty="0">
                <a:solidFill>
                  <a:schemeClr val="bg1"/>
                </a:solidFill>
                <a:latin typeface="Century Gothic" panose="020B0502020202020204" pitchFamily="34" charset="0"/>
              </a:rPr>
              <a:t>~ Malachi 4:1-3</a:t>
            </a:r>
            <a:endParaRPr lang="en-US" b="1" i="0" u="none" strike="noStrike" dirty="0">
              <a:solidFill>
                <a:schemeClr val="bg1"/>
              </a:solidFill>
              <a:effectLst/>
              <a:latin typeface="Century Gothic" panose="020B0502020202020204" pitchFamily="34" charset="0"/>
            </a:endParaRPr>
          </a:p>
          <a:p>
            <a:endParaRPr lang="en-US" dirty="0"/>
          </a:p>
        </p:txBody>
      </p:sp>
    </p:spTree>
    <p:extLst>
      <p:ext uri="{BB962C8B-B14F-4D97-AF65-F5344CB8AC3E}">
        <p14:creationId xmlns:p14="http://schemas.microsoft.com/office/powerpoint/2010/main" val="301487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77C0A0-5E15-D53A-8879-77FB96B047F0}"/>
              </a:ext>
            </a:extLst>
          </p:cNvPr>
          <p:cNvPicPr>
            <a:picLocks noChangeAspect="1"/>
          </p:cNvPicPr>
          <p:nvPr/>
        </p:nvPicPr>
        <p:blipFill>
          <a:blip r:embed="rId2"/>
          <a:stretch>
            <a:fillRect/>
          </a:stretch>
        </p:blipFill>
        <p:spPr>
          <a:xfrm>
            <a:off x="0" y="0"/>
            <a:ext cx="9150120" cy="6858000"/>
          </a:xfrm>
          <a:prstGeom prst="rect">
            <a:avLst/>
          </a:prstGeom>
        </p:spPr>
      </p:pic>
      <p:sp>
        <p:nvSpPr>
          <p:cNvPr id="3" name="Content Placeholder 2">
            <a:extLst>
              <a:ext uri="{FF2B5EF4-FFF2-40B4-BE49-F238E27FC236}">
                <a16:creationId xmlns:a16="http://schemas.microsoft.com/office/drawing/2014/main" id="{D166693D-01A1-CCCC-570B-5D9AE5E5FD65}"/>
              </a:ext>
            </a:extLst>
          </p:cNvPr>
          <p:cNvSpPr>
            <a:spLocks noGrp="1"/>
          </p:cNvSpPr>
          <p:nvPr>
            <p:ph idx="1"/>
          </p:nvPr>
        </p:nvSpPr>
        <p:spPr>
          <a:xfrm>
            <a:off x="628650" y="782197"/>
            <a:ext cx="7886700" cy="5394765"/>
          </a:xfrm>
        </p:spPr>
        <p:txBody>
          <a:bodyPr>
            <a:normAutofit lnSpcReduction="10000"/>
          </a:bodyPr>
          <a:lstStyle/>
          <a:p>
            <a:pPr marL="0" indent="0" algn="ctr">
              <a:buNone/>
            </a:pPr>
            <a:r>
              <a:rPr lang="en-US" b="1" i="0" u="none" strike="noStrike" dirty="0">
                <a:solidFill>
                  <a:schemeClr val="bg1"/>
                </a:solidFill>
                <a:effectLst/>
                <a:latin typeface="Century Gothic" panose="020B0502020202020204" pitchFamily="34" charset="0"/>
              </a:rPr>
              <a:t>1 “For behold, the day is coming, burning like an oven, and all the proud, yes, </a:t>
            </a:r>
            <a:r>
              <a:rPr lang="en-US" b="1" i="0" u="none" strike="noStrike" dirty="0">
                <a:solidFill>
                  <a:srgbClr val="FFFF00"/>
                </a:solidFill>
                <a:effectLst/>
                <a:latin typeface="Century Gothic" panose="020B0502020202020204" pitchFamily="34" charset="0"/>
              </a:rPr>
              <a:t>all who do wickedly will be stubble. And the day which is coming shall burn them up,” says the Lord of hosts, “That will leave them neither root nor branch.</a:t>
            </a:r>
            <a:r>
              <a:rPr lang="en-US" b="1" i="0" u="none" strike="noStrike" dirty="0">
                <a:solidFill>
                  <a:schemeClr val="bg1"/>
                </a:solidFill>
                <a:effectLst/>
                <a:latin typeface="Century Gothic" panose="020B0502020202020204" pitchFamily="34" charset="0"/>
              </a:rPr>
              <a:t> 2 </a:t>
            </a:r>
            <a:r>
              <a:rPr lang="en-US" b="1" i="0" u="none" strike="noStrike" dirty="0">
                <a:solidFill>
                  <a:srgbClr val="FFFF00"/>
                </a:solidFill>
                <a:effectLst/>
                <a:latin typeface="Century Gothic" panose="020B0502020202020204" pitchFamily="34" charset="0"/>
              </a:rPr>
              <a:t>But to you who fear My name the Sun of Righteousness shall arise </a:t>
            </a:r>
            <a:r>
              <a:rPr lang="en-US" b="1" dirty="0">
                <a:solidFill>
                  <a:srgbClr val="FFFF00"/>
                </a:solidFill>
                <a:latin typeface="Century Gothic" panose="020B0502020202020204" pitchFamily="34" charset="0"/>
              </a:rPr>
              <a:t>w</a:t>
            </a:r>
            <a:r>
              <a:rPr lang="en-US" b="1" i="0" u="none" strike="noStrike" dirty="0">
                <a:solidFill>
                  <a:srgbClr val="FFFF00"/>
                </a:solidFill>
                <a:effectLst/>
                <a:latin typeface="Century Gothic" panose="020B0502020202020204" pitchFamily="34" charset="0"/>
              </a:rPr>
              <a:t>ith healing in His wings</a:t>
            </a:r>
            <a:r>
              <a:rPr lang="en-US" b="1" i="0" u="none" strike="noStrike" dirty="0">
                <a:solidFill>
                  <a:schemeClr val="bg1"/>
                </a:solidFill>
                <a:effectLst/>
                <a:latin typeface="Century Gothic" panose="020B0502020202020204" pitchFamily="34" charset="0"/>
              </a:rPr>
              <a:t>; And you shall go out and grow fat like stall-fed calves. 3 You shall trample the wicked, for they shall be ashes under the soles of your feet on the day that I do </a:t>
            </a:r>
            <a:r>
              <a:rPr lang="en-US" b="1" i="1" u="none" strike="noStrike" dirty="0">
                <a:solidFill>
                  <a:schemeClr val="bg1"/>
                </a:solidFill>
                <a:effectLst/>
                <a:latin typeface="Century Gothic" panose="020B0502020202020204" pitchFamily="34" charset="0"/>
              </a:rPr>
              <a:t>this,</a:t>
            </a:r>
            <a:r>
              <a:rPr lang="en-US" b="1" i="0" u="none" strike="noStrike" dirty="0">
                <a:solidFill>
                  <a:schemeClr val="bg1"/>
                </a:solidFill>
                <a:effectLst/>
                <a:latin typeface="Century Gothic" panose="020B0502020202020204" pitchFamily="34" charset="0"/>
              </a:rPr>
              <a:t>” Says the Lord of hosts.</a:t>
            </a:r>
          </a:p>
          <a:p>
            <a:pPr marL="0" indent="0" algn="r">
              <a:buNone/>
            </a:pPr>
            <a:r>
              <a:rPr lang="en-US" b="1" dirty="0">
                <a:solidFill>
                  <a:schemeClr val="bg1"/>
                </a:solidFill>
                <a:latin typeface="Century Gothic" panose="020B0502020202020204" pitchFamily="34" charset="0"/>
              </a:rPr>
              <a:t>~ Malachi 4:1-3</a:t>
            </a:r>
            <a:endParaRPr lang="en-US" b="1" i="0" u="none" strike="noStrike" dirty="0">
              <a:solidFill>
                <a:schemeClr val="bg1"/>
              </a:solidFill>
              <a:effectLst/>
              <a:latin typeface="Century Gothic" panose="020B0502020202020204" pitchFamily="34" charset="0"/>
            </a:endParaRPr>
          </a:p>
          <a:p>
            <a:endParaRPr lang="en-US" dirty="0"/>
          </a:p>
        </p:txBody>
      </p:sp>
    </p:spTree>
    <p:extLst>
      <p:ext uri="{BB962C8B-B14F-4D97-AF65-F5344CB8AC3E}">
        <p14:creationId xmlns:p14="http://schemas.microsoft.com/office/powerpoint/2010/main" val="355178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4" name="Picture 8" descr="Lyons man dies after being hit by vehicle | WHAM">
            <a:extLst>
              <a:ext uri="{FF2B5EF4-FFF2-40B4-BE49-F238E27FC236}">
                <a16:creationId xmlns:a16="http://schemas.microsoft.com/office/drawing/2014/main" id="{A989FF94-11AE-9D99-67C7-00AE3FEE58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1574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4" name="Picture 8" descr="Lyons man dies after being hit by vehicle | WHAM">
            <a:extLst>
              <a:ext uri="{FF2B5EF4-FFF2-40B4-BE49-F238E27FC236}">
                <a16:creationId xmlns:a16="http://schemas.microsoft.com/office/drawing/2014/main" id="{A989FF94-11AE-9D99-67C7-00AE3FEE586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4F0307D-A5DB-4C38-E439-C6D278843616}"/>
              </a:ext>
            </a:extLst>
          </p:cNvPr>
          <p:cNvSpPr>
            <a:spLocks noGrp="1"/>
          </p:cNvSpPr>
          <p:nvPr>
            <p:ph idx="1"/>
          </p:nvPr>
        </p:nvSpPr>
        <p:spPr>
          <a:xfrm>
            <a:off x="628650" y="517793"/>
            <a:ext cx="7886700" cy="5849956"/>
          </a:xfrm>
        </p:spPr>
        <p:txBody>
          <a:bodyPr>
            <a:normAutofit fontScale="85000" lnSpcReduction="10000"/>
          </a:bodyPr>
          <a:lstStyle/>
          <a:p>
            <a:pPr marL="0" indent="0" algn="ctr">
              <a:buNone/>
            </a:pPr>
            <a:r>
              <a:rPr lang="en-US"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28 “And it shall come to pass afterward that I will pour out My Spirit on all flesh; Your sons and your daughters shall prophesy, your old men shall dream dreams, your young men shall see visions. 29 And also on </a:t>
            </a:r>
            <a:r>
              <a:rPr lang="en-US" b="1" i="1"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My</a:t>
            </a:r>
            <a:r>
              <a:rPr lang="en-US"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 menservants and on </a:t>
            </a:r>
            <a:r>
              <a:rPr lang="en-US" b="1" i="1"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My </a:t>
            </a:r>
            <a:r>
              <a:rPr lang="en-US"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maidservants</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I will pour out My Spirit in those days. 30“And I will show wonders in the heavens and in the earth: Blood and fire and pillars of smoke. 31The sun shall be turned into darkness, and the moon into blood, before the coming of the great and awesome day of the Lord. 32 And it shall come to pass </a:t>
            </a:r>
            <a:r>
              <a:rPr lang="en-US" b="1" i="1"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that </a:t>
            </a:r>
            <a:r>
              <a:rPr lang="en-US"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whoever calls on the name of the Lord shall be saved. For in Mount Zion and in Jerusalem there shall be deliverance, as the Lord has said, among the remnant whom the Lord calls. 3:1 “For behold, in those days and at that time, when I bring back the captives of Judah and Jerusalem,</a:t>
            </a:r>
          </a:p>
          <a:p>
            <a:pPr marL="0" indent="0" algn="r">
              <a:buNone/>
            </a:pP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 Joel 2:28-3:1</a:t>
            </a:r>
            <a:endParaRPr lang="en-US"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endParaRPr lang="en-US" dirty="0"/>
          </a:p>
        </p:txBody>
      </p:sp>
    </p:spTree>
    <p:extLst>
      <p:ext uri="{BB962C8B-B14F-4D97-AF65-F5344CB8AC3E}">
        <p14:creationId xmlns:p14="http://schemas.microsoft.com/office/powerpoint/2010/main" val="3827139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4" name="Picture 8" descr="Lyons man dies after being hit by vehicle | WHAM">
            <a:extLst>
              <a:ext uri="{FF2B5EF4-FFF2-40B4-BE49-F238E27FC236}">
                <a16:creationId xmlns:a16="http://schemas.microsoft.com/office/drawing/2014/main" id="{A989FF94-11AE-9D99-67C7-00AE3FEE586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4F0307D-A5DB-4C38-E439-C6D278843616}"/>
              </a:ext>
            </a:extLst>
          </p:cNvPr>
          <p:cNvSpPr>
            <a:spLocks noGrp="1"/>
          </p:cNvSpPr>
          <p:nvPr>
            <p:ph idx="1"/>
          </p:nvPr>
        </p:nvSpPr>
        <p:spPr>
          <a:xfrm>
            <a:off x="628650" y="517793"/>
            <a:ext cx="7886700" cy="5849956"/>
          </a:xfrm>
        </p:spPr>
        <p:txBody>
          <a:bodyPr>
            <a:normAutofit fontScale="85000" lnSpcReduction="10000"/>
          </a:bodyPr>
          <a:lstStyle/>
          <a:p>
            <a:pPr marL="0" indent="0" algn="ctr">
              <a:buNone/>
            </a:pPr>
            <a:r>
              <a:rPr lang="en-US"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28 </a:t>
            </a:r>
            <a:r>
              <a:rPr lang="en-US" b="1" i="0" u="none" strike="noStrike" dirty="0">
                <a:solidFill>
                  <a:srgbClr val="FFFF00"/>
                </a:solidFill>
                <a:effectLst/>
                <a:latin typeface="Tahoma" panose="020B0604030504040204" pitchFamily="34" charset="0"/>
                <a:ea typeface="Tahoma" panose="020B0604030504040204" pitchFamily="34" charset="0"/>
                <a:cs typeface="Tahoma" panose="020B0604030504040204" pitchFamily="34" charset="0"/>
              </a:rPr>
              <a:t>“And it shall come to pass afterward that I will pour out My Spirit on all flesh; </a:t>
            </a:r>
            <a:r>
              <a:rPr lang="en-US"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Your sons and your daughters shall prophesy, your old men shall dream dreams, your young men shall see visions. 29 And also on </a:t>
            </a:r>
            <a:r>
              <a:rPr lang="en-US" b="1" i="1"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My</a:t>
            </a:r>
            <a:r>
              <a:rPr lang="en-US"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 menservants and on </a:t>
            </a:r>
            <a:r>
              <a:rPr lang="en-US" b="1" i="1"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My </a:t>
            </a:r>
            <a:r>
              <a:rPr lang="en-US"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maidservants</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b="1" i="0" u="none" strike="noStrike" dirty="0">
                <a:solidFill>
                  <a:srgbClr val="FFFF00"/>
                </a:solidFill>
                <a:effectLst/>
                <a:latin typeface="Tahoma" panose="020B0604030504040204" pitchFamily="34" charset="0"/>
                <a:ea typeface="Tahoma" panose="020B0604030504040204" pitchFamily="34" charset="0"/>
                <a:cs typeface="Tahoma" panose="020B0604030504040204" pitchFamily="34" charset="0"/>
              </a:rPr>
              <a:t>I will pour out My Spirit in those days. 30“And I will show wonders in the heavens and in the earth: </a:t>
            </a:r>
            <a:r>
              <a:rPr lang="en-US"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Blood and fire and pillars of smoke. 31The sun shall be turned into darkness, and the moon into blood, </a:t>
            </a:r>
            <a:r>
              <a:rPr lang="en-US" b="1" i="0" u="none" strike="noStrike" dirty="0">
                <a:solidFill>
                  <a:srgbClr val="FFFF00"/>
                </a:solidFill>
                <a:effectLst/>
                <a:latin typeface="Tahoma" panose="020B0604030504040204" pitchFamily="34" charset="0"/>
                <a:ea typeface="Tahoma" panose="020B0604030504040204" pitchFamily="34" charset="0"/>
                <a:cs typeface="Tahoma" panose="020B0604030504040204" pitchFamily="34" charset="0"/>
              </a:rPr>
              <a:t>before the coming of the great and awesome day of the Lord. 32 And it shall come to pass </a:t>
            </a:r>
            <a:r>
              <a:rPr lang="en-US" b="1" i="1" u="none" strike="noStrike" dirty="0">
                <a:solidFill>
                  <a:srgbClr val="FFFF00"/>
                </a:solidFill>
                <a:effectLst/>
                <a:latin typeface="Tahoma" panose="020B0604030504040204" pitchFamily="34" charset="0"/>
                <a:ea typeface="Tahoma" panose="020B0604030504040204" pitchFamily="34" charset="0"/>
                <a:cs typeface="Tahoma" panose="020B0604030504040204" pitchFamily="34" charset="0"/>
              </a:rPr>
              <a:t>that </a:t>
            </a:r>
            <a:r>
              <a:rPr lang="en-US" b="1" i="0" u="none" strike="noStrike" dirty="0">
                <a:solidFill>
                  <a:srgbClr val="FFFF00"/>
                </a:solidFill>
                <a:effectLst/>
                <a:latin typeface="Tahoma" panose="020B0604030504040204" pitchFamily="34" charset="0"/>
                <a:ea typeface="Tahoma" panose="020B0604030504040204" pitchFamily="34" charset="0"/>
                <a:cs typeface="Tahoma" panose="020B0604030504040204" pitchFamily="34" charset="0"/>
              </a:rPr>
              <a:t>whoever calls on the name of the Lord shall be saved.</a:t>
            </a:r>
            <a:r>
              <a:rPr lang="en-US"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 For in Mount Zion and in Jerusalem there shall be deliverance, as the Lord has said, among the remnant whom the Lord calls. 3:1 “For behold, in those days and at that time, when I bring back the captives of Judah and Jerusalem,</a:t>
            </a:r>
          </a:p>
          <a:p>
            <a:pPr marL="0" indent="0" algn="r">
              <a:buNone/>
            </a:pP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 Joel 2:28-3:1</a:t>
            </a:r>
            <a:endParaRPr lang="en-US"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endParaRPr lang="en-US" dirty="0"/>
          </a:p>
        </p:txBody>
      </p:sp>
    </p:spTree>
    <p:extLst>
      <p:ext uri="{BB962C8B-B14F-4D97-AF65-F5344CB8AC3E}">
        <p14:creationId xmlns:p14="http://schemas.microsoft.com/office/powerpoint/2010/main" val="733646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Abstract Red Blue Blur , Abstract, , , Background, and , Blue and Red  Abstract HD wallpaper | Pxfuel">
            <a:extLst>
              <a:ext uri="{FF2B5EF4-FFF2-40B4-BE49-F238E27FC236}">
                <a16:creationId xmlns:a16="http://schemas.microsoft.com/office/drawing/2014/main" id="{ABE0589B-7419-28E8-85B2-B66CC3A8C1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082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Abstract Red Blue Blur , Abstract, , , Background, and , Blue and Red  Abstract HD wallpaper | Pxfuel">
            <a:extLst>
              <a:ext uri="{FF2B5EF4-FFF2-40B4-BE49-F238E27FC236}">
                <a16:creationId xmlns:a16="http://schemas.microsoft.com/office/drawing/2014/main" id="{ABE0589B-7419-28E8-85B2-B66CC3A8C1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6A95CB5-E43C-0FD3-3176-9C2A8B565D54}"/>
              </a:ext>
            </a:extLst>
          </p:cNvPr>
          <p:cNvSpPr>
            <a:spLocks noGrp="1"/>
          </p:cNvSpPr>
          <p:nvPr>
            <p:ph idx="1"/>
          </p:nvPr>
        </p:nvSpPr>
        <p:spPr>
          <a:xfrm>
            <a:off x="253389" y="341523"/>
            <a:ext cx="8582140" cy="6114362"/>
          </a:xfrm>
        </p:spPr>
        <p:txBody>
          <a:bodyPr>
            <a:normAutofit fontScale="85000" lnSpcReduction="10000"/>
          </a:bodyPr>
          <a:lstStyle/>
          <a:p>
            <a:pPr marL="0" indent="0" algn="ctr">
              <a:buNone/>
            </a:pP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7 But when he saw many of the Pharisees and Sadducees coming to his baptism, he said to them, “Brood of vipers! Who warned you to flee from the wrath to come? 8 Therefore bear fruits worthy of repentance, 9 and do not think to say to yourselves, ‘We have Abraham as </a:t>
            </a:r>
            <a:r>
              <a:rPr lang="en-US"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our</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father.’ For I say to you that God is able to raise up children to Abraham from these stones. 10 And even now the ax is laid to the root of the trees. Therefore every tree which does not bear good fruit is cut down and thrown into the fire. </a:t>
            </a:r>
            <a:r>
              <a:rPr lang="en-US"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11 I indeed baptize you with water unto repentance, but He who is coming after me is mightier than I, whose sandals I am not worthy to carry. He will baptize you with the Holy Spirit and fire.</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a:t>
            </a:r>
            <a:r>
              <a:rPr lang="en-US"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12 His winnowing fan </a:t>
            </a:r>
            <a:r>
              <a:rPr lang="en-US" b="1" i="1"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is</a:t>
            </a:r>
            <a:r>
              <a:rPr lang="en-US"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 in His hand, and He will thoroughly clean out His threshing floor, and gather His wheat into the barn; but He will burn up the chaff with unquenchable fire.”</a:t>
            </a:r>
          </a:p>
          <a:p>
            <a:pPr marL="0" indent="0" algn="r">
              <a:buNone/>
            </a:pPr>
            <a:r>
              <a:rPr lang="en-US" b="1" dirty="0">
                <a:solidFill>
                  <a:schemeClr val="bg1"/>
                </a:solidFill>
                <a:latin typeface="Verdana" panose="020B0604030504040204" pitchFamily="34" charset="0"/>
                <a:ea typeface="Verdana" panose="020B0604030504040204" pitchFamily="34" charset="0"/>
                <a:cs typeface="Verdana" panose="020B0604030504040204" pitchFamily="34" charset="0"/>
              </a:rPr>
              <a:t>~ Matthew 3:7-12</a:t>
            </a:r>
          </a:p>
        </p:txBody>
      </p:sp>
    </p:spTree>
    <p:extLst>
      <p:ext uri="{BB962C8B-B14F-4D97-AF65-F5344CB8AC3E}">
        <p14:creationId xmlns:p14="http://schemas.microsoft.com/office/powerpoint/2010/main" val="762124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Abstract Red Blue Blur , Abstract, , , Background, and , Blue and Red  Abstract HD wallpaper | Pxfuel">
            <a:extLst>
              <a:ext uri="{FF2B5EF4-FFF2-40B4-BE49-F238E27FC236}">
                <a16:creationId xmlns:a16="http://schemas.microsoft.com/office/drawing/2014/main" id="{ABE0589B-7419-28E8-85B2-B66CC3A8C1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6A95CB5-E43C-0FD3-3176-9C2A8B565D54}"/>
              </a:ext>
            </a:extLst>
          </p:cNvPr>
          <p:cNvSpPr>
            <a:spLocks noGrp="1"/>
          </p:cNvSpPr>
          <p:nvPr>
            <p:ph idx="1"/>
          </p:nvPr>
        </p:nvSpPr>
        <p:spPr>
          <a:xfrm>
            <a:off x="253389" y="341523"/>
            <a:ext cx="8582140" cy="6114362"/>
          </a:xfrm>
        </p:spPr>
        <p:txBody>
          <a:bodyPr>
            <a:normAutofit fontScale="85000" lnSpcReduction="10000"/>
          </a:bodyPr>
          <a:lstStyle/>
          <a:p>
            <a:pPr marL="0" indent="0" algn="ctr">
              <a:buNone/>
            </a:pP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7 But when he saw many of the Pharisees and Sadducees coming to his baptism, he said to them, “Brood of vipers! Who warned you to flee from the wrath to come? 8 Therefore bear fruits worthy of repentance, 9 and do not think to say to yourselves, ‘We have Abraham as </a:t>
            </a:r>
            <a:r>
              <a:rPr lang="en-US"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our</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father.’ For I say to you that God is able to raise up children to Abraham from these stones. 10 And even now the ax is laid to the root of the trees. Therefore every tree which does not bear good fruit is cut down and thrown into the fire. </a:t>
            </a:r>
            <a:r>
              <a:rPr lang="en-US"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11 I indeed baptize you with water unto repentance, but He who is coming after me is mightier than I, whose sandals I am not worthy to carry. He will baptize you with the Holy Spirit and fire.</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a:t>
            </a:r>
            <a:r>
              <a:rPr lang="en-US"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12 His winnowing fan </a:t>
            </a:r>
            <a:r>
              <a:rPr lang="en-US" b="1" i="1"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is</a:t>
            </a:r>
            <a:r>
              <a:rPr lang="en-US"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 in His hand, and He will thoroughly clean out His threshing floor, and gather His wheat into the barn; but He will burn up the chaff with unquenchable fire.”</a:t>
            </a:r>
          </a:p>
          <a:p>
            <a:pPr marL="0" indent="0" algn="r">
              <a:buNone/>
            </a:pPr>
            <a:r>
              <a:rPr lang="en-US" b="1" dirty="0">
                <a:solidFill>
                  <a:schemeClr val="bg1"/>
                </a:solidFill>
                <a:latin typeface="Verdana" panose="020B0604030504040204" pitchFamily="34" charset="0"/>
                <a:ea typeface="Verdana" panose="020B0604030504040204" pitchFamily="34" charset="0"/>
                <a:cs typeface="Verdana" panose="020B0604030504040204" pitchFamily="34" charset="0"/>
              </a:rPr>
              <a:t>~ Matthew 3:7-12</a:t>
            </a:r>
          </a:p>
        </p:txBody>
      </p:sp>
    </p:spTree>
    <p:extLst>
      <p:ext uri="{BB962C8B-B14F-4D97-AF65-F5344CB8AC3E}">
        <p14:creationId xmlns:p14="http://schemas.microsoft.com/office/powerpoint/2010/main" val="2333281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9B181-BA99-8DF4-6850-9717C9ED5F33}"/>
              </a:ext>
            </a:extLst>
          </p:cNvPr>
          <p:cNvSpPr>
            <a:spLocks noGrp="1"/>
          </p:cNvSpPr>
          <p:nvPr>
            <p:ph type="title"/>
          </p:nvPr>
        </p:nvSpPr>
        <p:spPr/>
        <p:txBody>
          <a:bodyPr/>
          <a:lstStyle/>
          <a:p>
            <a:r>
              <a:rPr lang="en-US" b="1" dirty="0">
                <a:solidFill>
                  <a:srgbClr val="FFFF00"/>
                </a:solidFill>
                <a:latin typeface="Century Gothic" panose="020B0502020202020204" pitchFamily="34" charset="0"/>
              </a:rPr>
              <a:t>He Will Baptize You…</a:t>
            </a:r>
          </a:p>
        </p:txBody>
      </p:sp>
      <p:sp>
        <p:nvSpPr>
          <p:cNvPr id="3" name="Content Placeholder 2">
            <a:extLst>
              <a:ext uri="{FF2B5EF4-FFF2-40B4-BE49-F238E27FC236}">
                <a16:creationId xmlns:a16="http://schemas.microsoft.com/office/drawing/2014/main" id="{7182F022-E7E7-7E3D-B692-19FFF1045E32}"/>
              </a:ext>
            </a:extLst>
          </p:cNvPr>
          <p:cNvSpPr>
            <a:spLocks noGrp="1"/>
          </p:cNvSpPr>
          <p:nvPr>
            <p:ph idx="1"/>
          </p:nvPr>
        </p:nvSpPr>
        <p:spPr/>
        <p:txBody>
          <a:bodyPr>
            <a:noAutofit/>
          </a:bodyPr>
          <a:lstStyle/>
          <a:p>
            <a:pPr marR="0" lvl="0">
              <a:spcBef>
                <a:spcPts val="0"/>
              </a:spcBef>
              <a:spcAft>
                <a:spcPts val="0"/>
              </a:spcAft>
            </a:pPr>
            <a:r>
              <a:rPr lang="en-US" b="1" kern="100" dirty="0">
                <a:solidFill>
                  <a:schemeClr val="bg1"/>
                </a:solidFill>
                <a:effectLst/>
                <a:latin typeface="Century Gothic" panose="020B0502020202020204" pitchFamily="34" charset="0"/>
                <a:ea typeface="Calibri" panose="020F0502020204030204" pitchFamily="34" charset="0"/>
                <a:cs typeface="Calibri" panose="020F0502020204030204" pitchFamily="34" charset="0"/>
              </a:rPr>
              <a:t>With the </a:t>
            </a:r>
            <a:r>
              <a:rPr lang="en-US" b="1" kern="100" dirty="0">
                <a:solidFill>
                  <a:srgbClr val="FFFF00"/>
                </a:solidFill>
                <a:effectLst/>
                <a:latin typeface="Century Gothic" panose="020B0502020202020204" pitchFamily="34" charset="0"/>
                <a:ea typeface="Calibri" panose="020F0502020204030204" pitchFamily="34" charset="0"/>
                <a:cs typeface="Calibri" panose="020F0502020204030204" pitchFamily="34" charset="0"/>
              </a:rPr>
              <a:t>Messiah </a:t>
            </a:r>
            <a:r>
              <a:rPr lang="en-US" b="1" kern="100" dirty="0">
                <a:solidFill>
                  <a:schemeClr val="bg1"/>
                </a:solidFill>
                <a:effectLst/>
                <a:latin typeface="Century Gothic" panose="020B0502020202020204" pitchFamily="34" charset="0"/>
                <a:ea typeface="Calibri" panose="020F0502020204030204" pitchFamily="34" charset="0"/>
                <a:cs typeface="Calibri" panose="020F0502020204030204" pitchFamily="34" charset="0"/>
              </a:rPr>
              <a:t>will be </a:t>
            </a:r>
            <a:r>
              <a:rPr lang="en-US" b="1" kern="100" dirty="0">
                <a:solidFill>
                  <a:srgbClr val="FFFF00"/>
                </a:solidFill>
                <a:effectLst/>
                <a:latin typeface="Century Gothic" panose="020B0502020202020204" pitchFamily="34" charset="0"/>
                <a:ea typeface="Calibri" panose="020F0502020204030204" pitchFamily="34" charset="0"/>
                <a:cs typeface="Calibri" panose="020F0502020204030204" pitchFamily="34" charset="0"/>
              </a:rPr>
              <a:t>two events</a:t>
            </a:r>
            <a:r>
              <a:rPr lang="en-US" b="1" kern="100" dirty="0">
                <a:solidFill>
                  <a:schemeClr val="bg1"/>
                </a:solidFill>
                <a:effectLst/>
                <a:latin typeface="Century Gothic" panose="020B0502020202020204" pitchFamily="34" charset="0"/>
                <a:ea typeface="Calibri" panose="020F0502020204030204" pitchFamily="34" charset="0"/>
                <a:cs typeface="Calibri" panose="020F0502020204030204" pitchFamily="34" charset="0"/>
              </a:rPr>
              <a:t>: </a:t>
            </a:r>
            <a:endParaRPr lang="en-US" b="1" kern="100" dirty="0">
              <a:solidFill>
                <a:schemeClr val="bg1"/>
              </a:solidFill>
              <a:latin typeface="Century Gothic" panose="020B0502020202020204" pitchFamily="34" charset="0"/>
              <a:ea typeface="Calibri" panose="020F0502020204030204" pitchFamily="34" charset="0"/>
              <a:cs typeface="Times New Roman" panose="02020603050405020304" pitchFamily="18" charset="0"/>
            </a:endParaRPr>
          </a:p>
          <a:p>
            <a:pPr lvl="1">
              <a:spcBef>
                <a:spcPts val="0"/>
              </a:spcBef>
            </a:pPr>
            <a:r>
              <a:rPr lang="en-US" b="1" kern="100" dirty="0">
                <a:solidFill>
                  <a:schemeClr val="bg1"/>
                </a:solidFill>
                <a:effectLst/>
                <a:latin typeface="Century Gothic" panose="020B0502020202020204" pitchFamily="34" charset="0"/>
                <a:ea typeface="Calibri" panose="020F0502020204030204" pitchFamily="34" charset="0"/>
                <a:cs typeface="Calibri" panose="020F0502020204030204" pitchFamily="34" charset="0"/>
              </a:rPr>
              <a:t>The </a:t>
            </a:r>
            <a:r>
              <a:rPr lang="en-US" b="1" kern="100" dirty="0">
                <a:solidFill>
                  <a:srgbClr val="FFFF00"/>
                </a:solidFill>
                <a:effectLst/>
                <a:latin typeface="Century Gothic" panose="020B0502020202020204" pitchFamily="34" charset="0"/>
                <a:ea typeface="Calibri" panose="020F0502020204030204" pitchFamily="34" charset="0"/>
                <a:cs typeface="Calibri" panose="020F0502020204030204" pitchFamily="34" charset="0"/>
              </a:rPr>
              <a:t>baptism of the Holy Spirit </a:t>
            </a:r>
            <a:r>
              <a:rPr lang="en-US" b="1" kern="100" dirty="0">
                <a:solidFill>
                  <a:schemeClr val="bg1"/>
                </a:solidFill>
                <a:effectLst/>
                <a:latin typeface="Century Gothic" panose="020B0502020202020204" pitchFamily="34" charset="0"/>
                <a:ea typeface="Calibri" panose="020F0502020204030204" pitchFamily="34" charset="0"/>
                <a:cs typeface="Calibri" panose="020F0502020204030204" pitchFamily="34" charset="0"/>
              </a:rPr>
              <a:t>(arrival of the kingdom of God, restoration of God’s covenant with Israel, and blessing). </a:t>
            </a:r>
            <a:endParaRPr lang="en-US" b="1" kern="100" dirty="0">
              <a:solidFill>
                <a:schemeClr val="bg1"/>
              </a:solidFill>
              <a:latin typeface="Century Gothic" panose="020B0502020202020204" pitchFamily="34" charset="0"/>
              <a:ea typeface="Calibri" panose="020F0502020204030204" pitchFamily="34" charset="0"/>
              <a:cs typeface="Times New Roman" panose="02020603050405020304" pitchFamily="18" charset="0"/>
            </a:endParaRPr>
          </a:p>
          <a:p>
            <a:pPr lvl="1">
              <a:spcBef>
                <a:spcPts val="0"/>
              </a:spcBef>
            </a:pPr>
            <a:r>
              <a:rPr lang="en-US" b="1" kern="100" dirty="0">
                <a:solidFill>
                  <a:schemeClr val="bg1"/>
                </a:solidFill>
                <a:effectLst/>
                <a:latin typeface="Century Gothic" panose="020B0502020202020204" pitchFamily="34" charset="0"/>
                <a:ea typeface="Calibri" panose="020F0502020204030204" pitchFamily="34" charset="0"/>
                <a:cs typeface="Calibri" panose="020F0502020204030204" pitchFamily="34" charset="0"/>
              </a:rPr>
              <a:t> </a:t>
            </a:r>
            <a:r>
              <a:rPr lang="en-US" b="1" kern="100" dirty="0">
                <a:solidFill>
                  <a:srgbClr val="FFFF00"/>
                </a:solidFill>
                <a:effectLst/>
                <a:latin typeface="Century Gothic" panose="020B0502020202020204" pitchFamily="34" charset="0"/>
                <a:ea typeface="Calibri" panose="020F0502020204030204" pitchFamily="34" charset="0"/>
                <a:cs typeface="Calibri" panose="020F0502020204030204" pitchFamily="34" charset="0"/>
              </a:rPr>
              <a:t>Judgment. </a:t>
            </a:r>
          </a:p>
          <a:p>
            <a:pPr>
              <a:spcBef>
                <a:spcPts val="0"/>
              </a:spcBef>
            </a:pPr>
            <a:r>
              <a:rPr lang="en-US" b="1" kern="100" dirty="0">
                <a:solidFill>
                  <a:srgbClr val="FFFF00"/>
                </a:solidFill>
                <a:effectLst/>
                <a:latin typeface="Century Gothic" panose="020B0502020202020204" pitchFamily="34" charset="0"/>
                <a:ea typeface="Calibri" panose="020F0502020204030204" pitchFamily="34" charset="0"/>
                <a:cs typeface="Calibri" panose="020F0502020204030204" pitchFamily="34" charset="0"/>
              </a:rPr>
              <a:t>Repent</a:t>
            </a:r>
            <a:r>
              <a:rPr lang="en-US" b="1" kern="100" dirty="0">
                <a:solidFill>
                  <a:schemeClr val="bg1"/>
                </a:solidFill>
                <a:effectLst/>
                <a:latin typeface="Century Gothic" panose="020B0502020202020204" pitchFamily="34" charset="0"/>
                <a:ea typeface="Calibri" panose="020F0502020204030204" pitchFamily="34" charset="0"/>
                <a:cs typeface="Calibri" panose="020F0502020204030204" pitchFamily="34" charset="0"/>
              </a:rPr>
              <a:t>, because the </a:t>
            </a:r>
            <a:r>
              <a:rPr lang="en-US" b="1" kern="100" dirty="0">
                <a:solidFill>
                  <a:srgbClr val="FFFF00"/>
                </a:solidFill>
                <a:effectLst/>
                <a:latin typeface="Century Gothic" panose="020B0502020202020204" pitchFamily="34" charset="0"/>
                <a:ea typeface="Calibri" panose="020F0502020204030204" pitchFamily="34" charset="0"/>
                <a:cs typeface="Calibri" panose="020F0502020204030204" pitchFamily="34" charset="0"/>
              </a:rPr>
              <a:t>restoration </a:t>
            </a:r>
            <a:r>
              <a:rPr lang="en-US" b="1" kern="100" dirty="0">
                <a:solidFill>
                  <a:schemeClr val="bg1"/>
                </a:solidFill>
                <a:effectLst/>
                <a:latin typeface="Century Gothic" panose="020B0502020202020204" pitchFamily="34" charset="0"/>
                <a:ea typeface="Calibri" panose="020F0502020204030204" pitchFamily="34" charset="0"/>
                <a:cs typeface="Calibri" panose="020F0502020204030204" pitchFamily="34" charset="0"/>
              </a:rPr>
              <a:t>of the kingdom is near! </a:t>
            </a:r>
            <a:endParaRPr lang="en-US" b="1"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11019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What Does It Mean to be “Baptized With Fire?” Matthew 3:11 Explained – The  Spirit Searches">
            <a:extLst>
              <a:ext uri="{FF2B5EF4-FFF2-40B4-BE49-F238E27FC236}">
                <a16:creationId xmlns:a16="http://schemas.microsoft.com/office/drawing/2014/main" id="{0555AC2D-3417-9C34-5A6E-0765B5DD7F2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31" name="Rectangle 1030">
            <a:extLst>
              <a:ext uri="{FF2B5EF4-FFF2-40B4-BE49-F238E27FC236}">
                <a16:creationId xmlns:a16="http://schemas.microsoft.com/office/drawing/2014/main" id="{216BB327-7AA9-4EC5-815F-9D8E6BC53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54" y="115193"/>
            <a:ext cx="8954691"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5579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195</TotalTime>
  <Words>2231</Words>
  <Application>Microsoft Macintosh PowerPoint</Application>
  <PresentationFormat>On-screen Show (4:3)</PresentationFormat>
  <Paragraphs>33</Paragraphs>
  <Slides>24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Calibri Light</vt:lpstr>
      <vt:lpstr>Century Gothic</vt:lpstr>
      <vt:lpstr>Helvetica</vt:lpstr>
      <vt:lpstr>Tahoma</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 Will Baptize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Rice</dc:creator>
  <cp:lastModifiedBy>Ian Rice</cp:lastModifiedBy>
  <cp:revision>5</cp:revision>
  <dcterms:created xsi:type="dcterms:W3CDTF">2023-06-01T17:20:28Z</dcterms:created>
  <dcterms:modified xsi:type="dcterms:W3CDTF">2023-06-04T21:02:05Z</dcterms:modified>
</cp:coreProperties>
</file>