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88" r:id="rId3"/>
    <p:sldId id="266" r:id="rId4"/>
    <p:sldId id="267" r:id="rId5"/>
    <p:sldId id="268" r:id="rId6"/>
    <p:sldId id="257" r:id="rId7"/>
    <p:sldId id="273" r:id="rId8"/>
    <p:sldId id="269" r:id="rId9"/>
    <p:sldId id="258" r:id="rId10"/>
    <p:sldId id="274" r:id="rId11"/>
    <p:sldId id="270" r:id="rId12"/>
    <p:sldId id="259" r:id="rId13"/>
    <p:sldId id="275" r:id="rId14"/>
    <p:sldId id="271" r:id="rId15"/>
    <p:sldId id="260" r:id="rId16"/>
    <p:sldId id="276" r:id="rId17"/>
    <p:sldId id="284" r:id="rId18"/>
    <p:sldId id="278" r:id="rId19"/>
    <p:sldId id="279" r:id="rId20"/>
    <p:sldId id="285" r:id="rId21"/>
    <p:sldId id="281" r:id="rId22"/>
    <p:sldId id="286" r:id="rId23"/>
    <p:sldId id="280" r:id="rId24"/>
    <p:sldId id="283" r:id="rId25"/>
    <p:sldId id="287" r:id="rId26"/>
    <p:sldId id="282" r:id="rId27"/>
    <p:sldId id="289" r:id="rId28"/>
    <p:sldId id="272"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7"/>
    <p:restoredTop sz="94640"/>
  </p:normalViewPr>
  <p:slideViewPr>
    <p:cSldViewPr snapToGrid="0">
      <p:cViewPr varScale="1">
        <p:scale>
          <a:sx n="116" d="100"/>
          <a:sy n="116" d="100"/>
        </p:scale>
        <p:origin x="56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7670518-52EC-E449-8FAA-13C351654B80}" type="datetimeFigureOut">
              <a:rPr lang="en-US" smtClean="0"/>
              <a:t>6/18/23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196F72-1C56-9D47-9674-1FEAE99CE735}" type="slidenum">
              <a:rPr lang="en-US" smtClean="0"/>
              <a:t>‹#›</a:t>
            </a:fld>
            <a:endParaRPr lang="en-US"/>
          </a:p>
        </p:txBody>
      </p:sp>
    </p:spTree>
    <p:extLst>
      <p:ext uri="{BB962C8B-B14F-4D97-AF65-F5344CB8AC3E}">
        <p14:creationId xmlns:p14="http://schemas.microsoft.com/office/powerpoint/2010/main" val="4078133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670518-52EC-E449-8FAA-13C351654B80}" type="datetimeFigureOut">
              <a:rPr lang="en-US" smtClean="0"/>
              <a:t>6/18/23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196F72-1C56-9D47-9674-1FEAE99CE735}" type="slidenum">
              <a:rPr lang="en-US" smtClean="0"/>
              <a:t>‹#›</a:t>
            </a:fld>
            <a:endParaRPr lang="en-US"/>
          </a:p>
        </p:txBody>
      </p:sp>
    </p:spTree>
    <p:extLst>
      <p:ext uri="{BB962C8B-B14F-4D97-AF65-F5344CB8AC3E}">
        <p14:creationId xmlns:p14="http://schemas.microsoft.com/office/powerpoint/2010/main" val="2442375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7670518-52EC-E449-8FAA-13C351654B80}" type="datetimeFigureOut">
              <a:rPr lang="en-US" smtClean="0"/>
              <a:t>6/18/23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196F72-1C56-9D47-9674-1FEAE99CE735}" type="slidenum">
              <a:rPr lang="en-US" smtClean="0"/>
              <a:t>‹#›</a:t>
            </a:fld>
            <a:endParaRPr lang="en-US"/>
          </a:p>
        </p:txBody>
      </p:sp>
    </p:spTree>
    <p:extLst>
      <p:ext uri="{BB962C8B-B14F-4D97-AF65-F5344CB8AC3E}">
        <p14:creationId xmlns:p14="http://schemas.microsoft.com/office/powerpoint/2010/main" val="3098721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670518-52EC-E449-8FAA-13C351654B80}" type="datetimeFigureOut">
              <a:rPr lang="en-US" smtClean="0"/>
              <a:t>6/18/23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196F72-1C56-9D47-9674-1FEAE99CE735}" type="slidenum">
              <a:rPr lang="en-US" smtClean="0"/>
              <a:t>‹#›</a:t>
            </a:fld>
            <a:endParaRPr lang="en-US"/>
          </a:p>
        </p:txBody>
      </p:sp>
    </p:spTree>
    <p:extLst>
      <p:ext uri="{BB962C8B-B14F-4D97-AF65-F5344CB8AC3E}">
        <p14:creationId xmlns:p14="http://schemas.microsoft.com/office/powerpoint/2010/main" val="2941012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7670518-52EC-E449-8FAA-13C351654B80}" type="datetimeFigureOut">
              <a:rPr lang="en-US" smtClean="0"/>
              <a:t>6/18/23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196F72-1C56-9D47-9674-1FEAE99CE735}" type="slidenum">
              <a:rPr lang="en-US" smtClean="0"/>
              <a:t>‹#›</a:t>
            </a:fld>
            <a:endParaRPr lang="en-US"/>
          </a:p>
        </p:txBody>
      </p:sp>
    </p:spTree>
    <p:extLst>
      <p:ext uri="{BB962C8B-B14F-4D97-AF65-F5344CB8AC3E}">
        <p14:creationId xmlns:p14="http://schemas.microsoft.com/office/powerpoint/2010/main" val="873577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7670518-52EC-E449-8FAA-13C351654B80}" type="datetimeFigureOut">
              <a:rPr lang="en-US" smtClean="0"/>
              <a:t>6/18/23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196F72-1C56-9D47-9674-1FEAE99CE735}" type="slidenum">
              <a:rPr lang="en-US" smtClean="0"/>
              <a:t>‹#›</a:t>
            </a:fld>
            <a:endParaRPr lang="en-US"/>
          </a:p>
        </p:txBody>
      </p:sp>
    </p:spTree>
    <p:extLst>
      <p:ext uri="{BB962C8B-B14F-4D97-AF65-F5344CB8AC3E}">
        <p14:creationId xmlns:p14="http://schemas.microsoft.com/office/powerpoint/2010/main" val="2486787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670518-52EC-E449-8FAA-13C351654B80}" type="datetimeFigureOut">
              <a:rPr lang="en-US" smtClean="0"/>
              <a:t>6/18/23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196F72-1C56-9D47-9674-1FEAE99CE735}" type="slidenum">
              <a:rPr lang="en-US" smtClean="0"/>
              <a:t>‹#›</a:t>
            </a:fld>
            <a:endParaRPr lang="en-US"/>
          </a:p>
        </p:txBody>
      </p:sp>
    </p:spTree>
    <p:extLst>
      <p:ext uri="{BB962C8B-B14F-4D97-AF65-F5344CB8AC3E}">
        <p14:creationId xmlns:p14="http://schemas.microsoft.com/office/powerpoint/2010/main" val="3672508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7670518-52EC-E449-8FAA-13C351654B80}" type="datetimeFigureOut">
              <a:rPr lang="en-US" smtClean="0"/>
              <a:t>6/18/23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196F72-1C56-9D47-9674-1FEAE99CE735}" type="slidenum">
              <a:rPr lang="en-US" smtClean="0"/>
              <a:t>‹#›</a:t>
            </a:fld>
            <a:endParaRPr lang="en-US"/>
          </a:p>
        </p:txBody>
      </p:sp>
    </p:spTree>
    <p:extLst>
      <p:ext uri="{BB962C8B-B14F-4D97-AF65-F5344CB8AC3E}">
        <p14:creationId xmlns:p14="http://schemas.microsoft.com/office/powerpoint/2010/main" val="298722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7670518-52EC-E449-8FAA-13C351654B80}" type="datetimeFigureOut">
              <a:rPr lang="en-US" smtClean="0"/>
              <a:t>6/18/23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196F72-1C56-9D47-9674-1FEAE99CE735}" type="slidenum">
              <a:rPr lang="en-US" smtClean="0"/>
              <a:t>‹#›</a:t>
            </a:fld>
            <a:endParaRPr lang="en-US"/>
          </a:p>
        </p:txBody>
      </p:sp>
    </p:spTree>
    <p:extLst>
      <p:ext uri="{BB962C8B-B14F-4D97-AF65-F5344CB8AC3E}">
        <p14:creationId xmlns:p14="http://schemas.microsoft.com/office/powerpoint/2010/main" val="2216379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670518-52EC-E449-8FAA-13C351654B80}" type="datetimeFigureOut">
              <a:rPr lang="en-US" smtClean="0"/>
              <a:t>6/18/23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196F72-1C56-9D47-9674-1FEAE99CE735}" type="slidenum">
              <a:rPr lang="en-US" smtClean="0"/>
              <a:t>‹#›</a:t>
            </a:fld>
            <a:endParaRPr lang="en-US"/>
          </a:p>
        </p:txBody>
      </p:sp>
    </p:spTree>
    <p:extLst>
      <p:ext uri="{BB962C8B-B14F-4D97-AF65-F5344CB8AC3E}">
        <p14:creationId xmlns:p14="http://schemas.microsoft.com/office/powerpoint/2010/main" val="288762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670518-52EC-E449-8FAA-13C351654B80}" type="datetimeFigureOut">
              <a:rPr lang="en-US" smtClean="0"/>
              <a:t>6/18/23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196F72-1C56-9D47-9674-1FEAE99CE735}" type="slidenum">
              <a:rPr lang="en-US" smtClean="0"/>
              <a:t>‹#›</a:t>
            </a:fld>
            <a:endParaRPr lang="en-US"/>
          </a:p>
        </p:txBody>
      </p:sp>
    </p:spTree>
    <p:extLst>
      <p:ext uri="{BB962C8B-B14F-4D97-AF65-F5344CB8AC3E}">
        <p14:creationId xmlns:p14="http://schemas.microsoft.com/office/powerpoint/2010/main" val="321690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670518-52EC-E449-8FAA-13C351654B80}" type="datetimeFigureOut">
              <a:rPr lang="en-US" smtClean="0"/>
              <a:t>6/18/23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196F72-1C56-9D47-9674-1FEAE99CE735}" type="slidenum">
              <a:rPr lang="en-US" smtClean="0"/>
              <a:t>‹#›</a:t>
            </a:fld>
            <a:endParaRPr lang="en-US"/>
          </a:p>
        </p:txBody>
      </p:sp>
    </p:spTree>
    <p:extLst>
      <p:ext uri="{BB962C8B-B14F-4D97-AF65-F5344CB8AC3E}">
        <p14:creationId xmlns:p14="http://schemas.microsoft.com/office/powerpoint/2010/main" val="41700653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A2AA33-D5C1-4C2E-BAA5-2AAF0E63EF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657E063-AC92-4DBF-9A8C-429C5E2F22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41494"/>
            <a:ext cx="9144000" cy="4316506"/>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1FC90C7F-C82F-4383-8E86-8F056BBA8E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520" y="573130"/>
            <a:ext cx="6858000" cy="5711741"/>
          </a:xfrm>
          <a:custGeom>
            <a:avLst/>
            <a:gdLst>
              <a:gd name="connsiteX0" fmla="*/ 0 w 6858000"/>
              <a:gd name="connsiteY0" fmla="*/ 7615655 h 7615655"/>
              <a:gd name="connsiteX1" fmla="*/ 0 w 6858000"/>
              <a:gd name="connsiteY1" fmla="*/ 7533862 h 7615655"/>
              <a:gd name="connsiteX2" fmla="*/ 1092812 w 6858000"/>
              <a:gd name="connsiteY2" fmla="*/ 7533862 h 7615655"/>
              <a:gd name="connsiteX3" fmla="*/ 1092812 w 6858000"/>
              <a:gd name="connsiteY3" fmla="*/ 81793 h 7615655"/>
              <a:gd name="connsiteX4" fmla="*/ 0 w 6858000"/>
              <a:gd name="connsiteY4" fmla="*/ 81793 h 7615655"/>
              <a:gd name="connsiteX5" fmla="*/ 0 w 6858000"/>
              <a:gd name="connsiteY5" fmla="*/ 0 h 7615655"/>
              <a:gd name="connsiteX6" fmla="*/ 1092812 w 6858000"/>
              <a:gd name="connsiteY6" fmla="*/ 0 h 7615655"/>
              <a:gd name="connsiteX7" fmla="*/ 5779244 w 6858000"/>
              <a:gd name="connsiteY7" fmla="*/ 0 h 7615655"/>
              <a:gd name="connsiteX8" fmla="*/ 6858000 w 6858000"/>
              <a:gd name="connsiteY8" fmla="*/ 0 h 7615655"/>
              <a:gd name="connsiteX9" fmla="*/ 6858000 w 6858000"/>
              <a:gd name="connsiteY9" fmla="*/ 81793 h 7615655"/>
              <a:gd name="connsiteX10" fmla="*/ 5779244 w 6858000"/>
              <a:gd name="connsiteY10" fmla="*/ 81793 h 7615655"/>
              <a:gd name="connsiteX11" fmla="*/ 5779244 w 6858000"/>
              <a:gd name="connsiteY11" fmla="*/ 7533862 h 7615655"/>
              <a:gd name="connsiteX12" fmla="*/ 6858000 w 6858000"/>
              <a:gd name="connsiteY12" fmla="*/ 7533862 h 7615655"/>
              <a:gd name="connsiteX13" fmla="*/ 6858000 w 6858000"/>
              <a:gd name="connsiteY13" fmla="*/ 7615655 h 7615655"/>
              <a:gd name="connsiteX14" fmla="*/ 5779244 w 6858000"/>
              <a:gd name="connsiteY14" fmla="*/ 7615655 h 7615655"/>
              <a:gd name="connsiteX15" fmla="*/ 1092812 w 6858000"/>
              <a:gd name="connsiteY15" fmla="*/ 7615655 h 7615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0" h="7615655">
                <a:moveTo>
                  <a:pt x="0" y="7615655"/>
                </a:moveTo>
                <a:lnTo>
                  <a:pt x="0" y="7533862"/>
                </a:lnTo>
                <a:lnTo>
                  <a:pt x="1092812" y="7533862"/>
                </a:lnTo>
                <a:lnTo>
                  <a:pt x="1092812" y="81793"/>
                </a:lnTo>
                <a:lnTo>
                  <a:pt x="0" y="81793"/>
                </a:lnTo>
                <a:lnTo>
                  <a:pt x="0" y="0"/>
                </a:lnTo>
                <a:lnTo>
                  <a:pt x="1092812" y="0"/>
                </a:lnTo>
                <a:lnTo>
                  <a:pt x="5779244" y="0"/>
                </a:lnTo>
                <a:lnTo>
                  <a:pt x="6858000" y="0"/>
                </a:lnTo>
                <a:lnTo>
                  <a:pt x="6858000" y="81793"/>
                </a:lnTo>
                <a:lnTo>
                  <a:pt x="5779244" y="81793"/>
                </a:lnTo>
                <a:lnTo>
                  <a:pt x="5779244" y="7533862"/>
                </a:lnTo>
                <a:lnTo>
                  <a:pt x="6858000" y="7533862"/>
                </a:lnTo>
                <a:lnTo>
                  <a:pt x="6858000" y="7615655"/>
                </a:lnTo>
                <a:lnTo>
                  <a:pt x="5779244" y="7615655"/>
                </a:lnTo>
                <a:lnTo>
                  <a:pt x="1092812" y="7615655"/>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0"/>
          </a:p>
        </p:txBody>
      </p:sp>
      <p:sp>
        <p:nvSpPr>
          <p:cNvPr id="2" name="Title 1">
            <a:extLst>
              <a:ext uri="{FF2B5EF4-FFF2-40B4-BE49-F238E27FC236}">
                <a16:creationId xmlns:a16="http://schemas.microsoft.com/office/drawing/2014/main" id="{206BC8DA-2932-C723-5A68-91FA927888ED}"/>
              </a:ext>
            </a:extLst>
          </p:cNvPr>
          <p:cNvSpPr>
            <a:spLocks noGrp="1"/>
          </p:cNvSpPr>
          <p:nvPr>
            <p:ph type="ctrTitle"/>
          </p:nvPr>
        </p:nvSpPr>
        <p:spPr>
          <a:xfrm>
            <a:off x="1332300" y="2043953"/>
            <a:ext cx="4335635" cy="1765198"/>
          </a:xfrm>
        </p:spPr>
        <p:txBody>
          <a:bodyPr>
            <a:normAutofit/>
          </a:bodyPr>
          <a:lstStyle/>
          <a:p>
            <a:r>
              <a:rPr lang="en-US" sz="3200" b="1" dirty="0">
                <a:solidFill>
                  <a:schemeClr val="bg1"/>
                </a:solidFill>
                <a:latin typeface="Verdana" panose="020B0604030504040204" pitchFamily="34" charset="0"/>
                <a:ea typeface="Verdana" panose="020B0604030504040204" pitchFamily="34" charset="0"/>
                <a:cs typeface="Verdana" panose="020B0604030504040204" pitchFamily="34" charset="0"/>
              </a:rPr>
              <a:t>The Holy Spirit</a:t>
            </a:r>
          </a:p>
        </p:txBody>
      </p:sp>
      <p:sp>
        <p:nvSpPr>
          <p:cNvPr id="3" name="Subtitle 2">
            <a:extLst>
              <a:ext uri="{FF2B5EF4-FFF2-40B4-BE49-F238E27FC236}">
                <a16:creationId xmlns:a16="http://schemas.microsoft.com/office/drawing/2014/main" id="{3B7F6FAC-B23C-6FE0-F866-E68D53AC71E0}"/>
              </a:ext>
            </a:extLst>
          </p:cNvPr>
          <p:cNvSpPr>
            <a:spLocks noGrp="1"/>
          </p:cNvSpPr>
          <p:nvPr>
            <p:ph type="subTitle" idx="1"/>
          </p:nvPr>
        </p:nvSpPr>
        <p:spPr>
          <a:xfrm>
            <a:off x="1332300" y="3901226"/>
            <a:ext cx="4335635" cy="1020397"/>
          </a:xfrm>
        </p:spPr>
        <p:txBody>
          <a:bodyPr>
            <a:normAutofit/>
          </a:bodyPr>
          <a:lstStyle/>
          <a:p>
            <a:r>
              <a:rPr lang="en-US" dirty="0">
                <a:solidFill>
                  <a:schemeClr val="bg1"/>
                </a:solidFill>
                <a:latin typeface="Verdana" panose="020B0604030504040204" pitchFamily="34" charset="0"/>
                <a:ea typeface="Verdana" panose="020B0604030504040204" pitchFamily="34" charset="0"/>
                <a:cs typeface="Verdana" panose="020B0604030504040204" pitchFamily="34" charset="0"/>
              </a:rPr>
              <a:t>In The </a:t>
            </a:r>
            <a:r>
              <a:rPr lang="en-US">
                <a:solidFill>
                  <a:schemeClr val="bg1"/>
                </a:solidFill>
                <a:latin typeface="Verdana" panose="020B0604030504040204" pitchFamily="34" charset="0"/>
                <a:ea typeface="Verdana" panose="020B0604030504040204" pitchFamily="34" charset="0"/>
                <a:cs typeface="Verdana" panose="020B0604030504040204" pitchFamily="34" charset="0"/>
              </a:rPr>
              <a:t>Early Church</a:t>
            </a:r>
            <a:endParaRPr lang="en-US"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886957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F4EF0-A0E0-7DF3-A0B4-3A9C5F4D0E1B}"/>
              </a:ext>
            </a:extLst>
          </p:cNvPr>
          <p:cNvSpPr>
            <a:spLocks noGrp="1"/>
          </p:cNvSpPr>
          <p:nvPr>
            <p:ph type="title"/>
          </p:nvPr>
        </p:nvSpPr>
        <p:spPr/>
        <p:txBody>
          <a:bodyPr/>
          <a:lstStyle/>
          <a:p>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The Holy Spirit:</a:t>
            </a:r>
          </a:p>
        </p:txBody>
      </p:sp>
      <p:sp>
        <p:nvSpPr>
          <p:cNvPr id="3" name="Content Placeholder 2">
            <a:extLst>
              <a:ext uri="{FF2B5EF4-FFF2-40B4-BE49-F238E27FC236}">
                <a16:creationId xmlns:a16="http://schemas.microsoft.com/office/drawing/2014/main" id="{59D70775-4836-B8DD-D952-863072F8700E}"/>
              </a:ext>
            </a:extLst>
          </p:cNvPr>
          <p:cNvSpPr>
            <a:spLocks noGrp="1"/>
          </p:cNvSpPr>
          <p:nvPr>
            <p:ph idx="1"/>
          </p:nvPr>
        </p:nvSpPr>
        <p:spPr/>
        <p:txBody>
          <a:bodyPr>
            <a:normAutofit fontScale="85000" lnSpcReduction="20000"/>
          </a:bodyPr>
          <a:lstStyle/>
          <a:p>
            <a:r>
              <a:rPr lang="en-US" b="1" dirty="0">
                <a:solidFill>
                  <a:srgbClr val="FFFF00"/>
                </a:solidFill>
                <a:latin typeface="Tahoma" panose="020B0604030504040204" pitchFamily="34" charset="0"/>
                <a:ea typeface="Tahoma" panose="020B0604030504040204" pitchFamily="34" charset="0"/>
                <a:cs typeface="Tahoma" panose="020B0604030504040204" pitchFamily="34" charset="0"/>
              </a:rPr>
              <a:t>OT prophets </a:t>
            </a:r>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foretold </a:t>
            </a:r>
            <a:r>
              <a:rPr lang="en-US" b="1" dirty="0">
                <a:solidFill>
                  <a:srgbClr val="FFFF00"/>
                </a:solidFill>
                <a:latin typeface="Tahoma" panose="020B0604030504040204" pitchFamily="34" charset="0"/>
                <a:ea typeface="Tahoma" panose="020B0604030504040204" pitchFamily="34" charset="0"/>
                <a:cs typeface="Tahoma" panose="020B0604030504040204" pitchFamily="34" charset="0"/>
              </a:rPr>
              <a:t>pouring out of the Holy Spirit.</a:t>
            </a:r>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 </a:t>
            </a:r>
          </a:p>
          <a:p>
            <a:pPr lvl="1"/>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Referring to </a:t>
            </a:r>
            <a:r>
              <a:rPr lang="en-US" b="1" dirty="0">
                <a:solidFill>
                  <a:srgbClr val="FFFF00"/>
                </a:solidFill>
                <a:latin typeface="Tahoma" panose="020B0604030504040204" pitchFamily="34" charset="0"/>
                <a:ea typeface="Tahoma" panose="020B0604030504040204" pitchFamily="34" charset="0"/>
                <a:cs typeface="Tahoma" panose="020B0604030504040204" pitchFamily="34" charset="0"/>
              </a:rPr>
              <a:t>blessings poured out on the people</a:t>
            </a:r>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 of God.</a:t>
            </a:r>
          </a:p>
          <a:p>
            <a:pPr lvl="1"/>
            <a:r>
              <a:rPr lang="en-US" b="1" dirty="0">
                <a:solidFill>
                  <a:srgbClr val="FFFF00"/>
                </a:solidFill>
                <a:latin typeface="Tahoma" panose="020B0604030504040204" pitchFamily="34" charset="0"/>
                <a:ea typeface="Tahoma" panose="020B0604030504040204" pitchFamily="34" charset="0"/>
                <a:cs typeface="Tahoma" panose="020B0604030504040204" pitchFamily="34" charset="0"/>
              </a:rPr>
              <a:t>In</a:t>
            </a:r>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b="1" dirty="0">
                <a:solidFill>
                  <a:srgbClr val="FFFF00"/>
                </a:solidFill>
                <a:latin typeface="Tahoma" panose="020B0604030504040204" pitchFamily="34" charset="0"/>
                <a:ea typeface="Tahoma" panose="020B0604030504040204" pitchFamily="34" charset="0"/>
                <a:cs typeface="Tahoma" panose="020B0604030504040204" pitchFamily="34" charset="0"/>
              </a:rPr>
              <a:t>NT</a:t>
            </a:r>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 writers speak of </a:t>
            </a:r>
            <a:r>
              <a:rPr lang="en-US" b="1" dirty="0">
                <a:solidFill>
                  <a:srgbClr val="FFFF00"/>
                </a:solidFill>
                <a:latin typeface="Tahoma" panose="020B0604030504040204" pitchFamily="34" charset="0"/>
                <a:ea typeface="Tahoma" panose="020B0604030504040204" pitchFamily="34" charset="0"/>
                <a:cs typeface="Tahoma" panose="020B0604030504040204" pitchFamily="34" charset="0"/>
              </a:rPr>
              <a:t>the promise of the Holy Spirit. </a:t>
            </a:r>
          </a:p>
          <a:p>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John the Baptist preached “the kingdom is at hand!” (Mat. 3:2). </a:t>
            </a:r>
          </a:p>
          <a:p>
            <a:pPr lvl="1"/>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John told the Jewish leaders that Messiah was coming, and </a:t>
            </a:r>
            <a:r>
              <a:rPr lang="en-US" b="1" dirty="0">
                <a:solidFill>
                  <a:srgbClr val="FFFF00"/>
                </a:solidFill>
                <a:latin typeface="Tahoma" panose="020B0604030504040204" pitchFamily="34" charset="0"/>
                <a:ea typeface="Tahoma" panose="020B0604030504040204" pitchFamily="34" charset="0"/>
                <a:cs typeface="Tahoma" panose="020B0604030504040204" pitchFamily="34" charset="0"/>
              </a:rPr>
              <a:t>with the Messiah would be two events:</a:t>
            </a:r>
          </a:p>
          <a:p>
            <a:pPr lvl="1"/>
            <a:r>
              <a:rPr lang="en-US" b="1" dirty="0">
                <a:solidFill>
                  <a:srgbClr val="FFFF00"/>
                </a:solidFill>
                <a:latin typeface="Tahoma" panose="020B0604030504040204" pitchFamily="34" charset="0"/>
                <a:ea typeface="Tahoma" panose="020B0604030504040204" pitchFamily="34" charset="0"/>
                <a:cs typeface="Tahoma" panose="020B0604030504040204" pitchFamily="34" charset="0"/>
              </a:rPr>
              <a:t>The baptism of the Holy Spirit: </a:t>
            </a:r>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arrival of the kingdom of God, restoration of God’s covenant with Israel, &amp; covenant blessings to the people.</a:t>
            </a:r>
          </a:p>
          <a:p>
            <a:pPr lvl="1"/>
            <a:r>
              <a:rPr lang="en-US" b="1" dirty="0">
                <a:solidFill>
                  <a:srgbClr val="FFFF00"/>
                </a:solidFill>
                <a:latin typeface="Tahoma" panose="020B0604030504040204" pitchFamily="34" charset="0"/>
                <a:ea typeface="Tahoma" panose="020B0604030504040204" pitchFamily="34" charset="0"/>
                <a:cs typeface="Tahoma" panose="020B0604030504040204" pitchFamily="34" charset="0"/>
              </a:rPr>
              <a:t>The baptism of fire: </a:t>
            </a:r>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judgment to Israel if they would not repent &amp; be baptized for the forgiveness of their sins. </a:t>
            </a:r>
          </a:p>
          <a:p>
            <a:endParaRPr lang="en-US" dirty="0">
              <a:solidFill>
                <a:schemeClr val="bg1"/>
              </a:solidFill>
            </a:endParaRPr>
          </a:p>
        </p:txBody>
      </p:sp>
    </p:spTree>
    <p:extLst>
      <p:ext uri="{BB962C8B-B14F-4D97-AF65-F5344CB8AC3E}">
        <p14:creationId xmlns:p14="http://schemas.microsoft.com/office/powerpoint/2010/main" val="1508303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Abstract Red Blue Blur , Abstract, , , Background, and , Blue and Red  Abstract HD wallpaper | Pxfuel">
            <a:extLst>
              <a:ext uri="{FF2B5EF4-FFF2-40B4-BE49-F238E27FC236}">
                <a16:creationId xmlns:a16="http://schemas.microsoft.com/office/drawing/2014/main" id="{ABE0589B-7419-28E8-85B2-B66CC3A8C1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8532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Abstract Red Blue Blur , Abstract, , , Background, and , Blue and Red  Abstract HD wallpaper | Pxfuel">
            <a:extLst>
              <a:ext uri="{FF2B5EF4-FFF2-40B4-BE49-F238E27FC236}">
                <a16:creationId xmlns:a16="http://schemas.microsoft.com/office/drawing/2014/main" id="{ABE0589B-7419-28E8-85B2-B66CC3A8C1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B6A95CB5-E43C-0FD3-3176-9C2A8B565D54}"/>
              </a:ext>
            </a:extLst>
          </p:cNvPr>
          <p:cNvSpPr>
            <a:spLocks noGrp="1"/>
          </p:cNvSpPr>
          <p:nvPr>
            <p:ph idx="1"/>
          </p:nvPr>
        </p:nvSpPr>
        <p:spPr>
          <a:xfrm>
            <a:off x="253389" y="341523"/>
            <a:ext cx="8582140" cy="6114362"/>
          </a:xfrm>
        </p:spPr>
        <p:txBody>
          <a:bodyPr>
            <a:normAutofit fontScale="85000" lnSpcReduction="10000"/>
          </a:bodyPr>
          <a:lstStyle/>
          <a:p>
            <a:pPr marL="0" indent="0" algn="ctr">
              <a:buNone/>
            </a:pPr>
            <a:r>
              <a:rPr lang="en-US"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	7 But when he saw many of the Pharisees and Sadducees coming to his baptism, he said to them, “Brood of vipers! Who warned you to flee from the wrath to come? 8 Therefore bear fruits worthy of repentance, 9 and do not think to say to yourselves, ‘We have Abraham as </a:t>
            </a:r>
            <a:r>
              <a:rPr lang="en-US" b="1" i="1"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our</a:t>
            </a:r>
            <a:r>
              <a:rPr lang="en-US"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 father.’ For I say to you that God is able to raise up children to Abraham from these stones. 10 And even now the ax is laid to the root of the trees. Therefore every tree which does not bear good fruit is cut down and thrown into the fire. 11 </a:t>
            </a:r>
            <a:r>
              <a:rPr lang="en-US" b="1" i="0" u="none" strike="noStrike" dirty="0">
                <a:solidFill>
                  <a:srgbClr val="FFFF00"/>
                </a:solidFill>
                <a:effectLst/>
                <a:latin typeface="Verdana" panose="020B0604030504040204" pitchFamily="34" charset="0"/>
                <a:ea typeface="Verdana" panose="020B0604030504040204" pitchFamily="34" charset="0"/>
                <a:cs typeface="Verdana" panose="020B0604030504040204" pitchFamily="34" charset="0"/>
              </a:rPr>
              <a:t>I indeed baptize you with water unto repentance</a:t>
            </a:r>
            <a:r>
              <a:rPr lang="en-US"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 </a:t>
            </a:r>
            <a:r>
              <a:rPr lang="en-US" b="1" i="0" u="none" strike="noStrike" dirty="0">
                <a:solidFill>
                  <a:srgbClr val="FFFF00"/>
                </a:solidFill>
                <a:effectLst/>
                <a:latin typeface="Verdana" panose="020B0604030504040204" pitchFamily="34" charset="0"/>
                <a:ea typeface="Verdana" panose="020B0604030504040204" pitchFamily="34" charset="0"/>
                <a:cs typeface="Verdana" panose="020B0604030504040204" pitchFamily="34" charset="0"/>
              </a:rPr>
              <a:t>but He who is coming after me </a:t>
            </a:r>
            <a:r>
              <a:rPr lang="en-US"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is mightier than I, whose sandals I am not worthy to carry. </a:t>
            </a:r>
            <a:r>
              <a:rPr lang="en-US" b="1" i="0" u="none" strike="noStrike" dirty="0">
                <a:solidFill>
                  <a:srgbClr val="FFFF00"/>
                </a:solidFill>
                <a:effectLst/>
                <a:latin typeface="Verdana" panose="020B0604030504040204" pitchFamily="34" charset="0"/>
                <a:ea typeface="Verdana" panose="020B0604030504040204" pitchFamily="34" charset="0"/>
                <a:cs typeface="Verdana" panose="020B0604030504040204" pitchFamily="34" charset="0"/>
              </a:rPr>
              <a:t>He will baptize you with the Holy Spirit and fire.</a:t>
            </a:r>
            <a:r>
              <a:rPr lang="en-US"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 12 His winnowing fan </a:t>
            </a:r>
            <a:r>
              <a:rPr lang="en-US" b="1" i="1"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is</a:t>
            </a:r>
            <a:r>
              <a:rPr lang="en-US"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 in His hand, and He will thoroughly clean out His threshing floor, and gather His wheat into the barn; but He will burn up the chaff with unquenchable fire.”</a:t>
            </a:r>
          </a:p>
          <a:p>
            <a:pPr marL="0" indent="0" algn="r">
              <a:buNone/>
            </a:pPr>
            <a:r>
              <a:rPr lang="en-US" b="1" dirty="0">
                <a:solidFill>
                  <a:schemeClr val="bg1"/>
                </a:solidFill>
                <a:latin typeface="Verdana" panose="020B0604030504040204" pitchFamily="34" charset="0"/>
                <a:ea typeface="Verdana" panose="020B0604030504040204" pitchFamily="34" charset="0"/>
                <a:cs typeface="Verdana" panose="020B0604030504040204" pitchFamily="34" charset="0"/>
              </a:rPr>
              <a:t>~ Matthew 3:7-12</a:t>
            </a:r>
          </a:p>
        </p:txBody>
      </p:sp>
    </p:spTree>
    <p:extLst>
      <p:ext uri="{BB962C8B-B14F-4D97-AF65-F5344CB8AC3E}">
        <p14:creationId xmlns:p14="http://schemas.microsoft.com/office/powerpoint/2010/main" val="1367260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hat Is the Holy Spirit?">
            <a:extLst>
              <a:ext uri="{FF2B5EF4-FFF2-40B4-BE49-F238E27FC236}">
                <a16:creationId xmlns:a16="http://schemas.microsoft.com/office/drawing/2014/main" id="{142B235A-3C65-8417-B58D-BDEAB92DC2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5969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hat Is the Holy Spirit?">
            <a:extLst>
              <a:ext uri="{FF2B5EF4-FFF2-40B4-BE49-F238E27FC236}">
                <a16:creationId xmlns:a16="http://schemas.microsoft.com/office/drawing/2014/main" id="{142B235A-3C65-8417-B58D-BDEAB92DC219}"/>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100000"/>
                    </a14:imgEffect>
                    <a14:imgEffect>
                      <a14:brightnessContrast bright="10000" contrast="-12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1DD5733-783F-37C6-89A9-3C9C75984282}"/>
              </a:ext>
            </a:extLst>
          </p:cNvPr>
          <p:cNvSpPr>
            <a:spLocks noGrp="1"/>
          </p:cNvSpPr>
          <p:nvPr>
            <p:ph idx="1"/>
          </p:nvPr>
        </p:nvSpPr>
        <p:spPr>
          <a:xfrm>
            <a:off x="352540" y="539826"/>
            <a:ext cx="8466462" cy="6070295"/>
          </a:xfrm>
        </p:spPr>
        <p:txBody>
          <a:bodyPr>
            <a:normAutofit fontScale="77500" lnSpcReduction="20000"/>
          </a:bodyPr>
          <a:lstStyle/>
          <a:p>
            <a:pPr marL="0" indent="0" algn="ctr">
              <a:buNone/>
            </a:pPr>
            <a:r>
              <a:rPr lang="en-US" b="1" i="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en-US" sz="3600" b="1" i="0" u="none" strike="noStrike" dirty="0">
                <a:effectLst/>
                <a:latin typeface="Verdana" panose="020B0604030504040204" pitchFamily="34" charset="0"/>
                <a:ea typeface="Verdana" panose="020B0604030504040204" pitchFamily="34" charset="0"/>
                <a:cs typeface="Verdana" panose="020B0604030504040204" pitchFamily="34" charset="0"/>
              </a:rPr>
              <a:t>1</a:t>
            </a:r>
            <a:r>
              <a:rPr lang="en-US" b="1" i="0" u="none" strike="noStrike" dirty="0">
                <a:effectLst/>
                <a:latin typeface="Verdana" panose="020B0604030504040204" pitchFamily="34" charset="0"/>
                <a:ea typeface="Verdana" panose="020B0604030504040204" pitchFamily="34" charset="0"/>
                <a:cs typeface="Verdana" panose="020B0604030504040204" pitchFamily="34" charset="0"/>
              </a:rPr>
              <a:t> The former account I made, O Theophilus, of all that Jesus began both to do and teach, 2 until the day in which He was taken up, after He through the Holy Spirit had given commandments to the apostles whom He had chosen, 3 to whom He also presented Himself alive after His suffering by many infallible proofs, being seen by them during forty days and speaking of the things pertaining to the kingdom of God. 4 And being assembled together with </a:t>
            </a:r>
            <a:r>
              <a:rPr lang="en-US" b="1" i="1" u="none" strike="noStrike" dirty="0">
                <a:effectLst/>
                <a:latin typeface="Verdana" panose="020B0604030504040204" pitchFamily="34" charset="0"/>
                <a:ea typeface="Verdana" panose="020B0604030504040204" pitchFamily="34" charset="0"/>
                <a:cs typeface="Verdana" panose="020B0604030504040204" pitchFamily="34" charset="0"/>
              </a:rPr>
              <a:t>them,</a:t>
            </a:r>
            <a:r>
              <a:rPr lang="en-US" b="1" i="0" u="none" strike="noStrike" dirty="0">
                <a:effectLst/>
                <a:latin typeface="Verdana" panose="020B0604030504040204" pitchFamily="34" charset="0"/>
                <a:ea typeface="Verdana" panose="020B0604030504040204" pitchFamily="34" charset="0"/>
                <a:cs typeface="Verdana" panose="020B0604030504040204" pitchFamily="34" charset="0"/>
              </a:rPr>
              <a:t> He commanded them not to depart from Jerusalem, but to wait for the Promise of the Father, </a:t>
            </a:r>
            <a:r>
              <a:rPr lang="en-US" b="1"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“which,” </a:t>
            </a:r>
            <a:r>
              <a:rPr lang="en-US" b="1" i="1" u="none" strike="noStrike" dirty="0">
                <a:effectLst/>
                <a:latin typeface="Verdana" panose="020B0604030504040204" pitchFamily="34" charset="0"/>
                <a:ea typeface="Verdana" panose="020B0604030504040204" pitchFamily="34" charset="0"/>
                <a:cs typeface="Verdana" panose="020B0604030504040204" pitchFamily="34" charset="0"/>
              </a:rPr>
              <a:t>He</a:t>
            </a:r>
            <a:r>
              <a:rPr lang="en-US" b="1" i="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en-US" b="1" i="1" u="none" strike="noStrike" dirty="0">
                <a:effectLst/>
                <a:latin typeface="Verdana" panose="020B0604030504040204" pitchFamily="34" charset="0"/>
                <a:ea typeface="Verdana" panose="020B0604030504040204" pitchFamily="34" charset="0"/>
                <a:cs typeface="Verdana" panose="020B0604030504040204" pitchFamily="34" charset="0"/>
              </a:rPr>
              <a:t>said,</a:t>
            </a:r>
            <a:r>
              <a:rPr lang="en-US" b="1" i="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en-US" b="1"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“you have heard from Me; 5 for John truly baptized with water, but you shall be baptized with the Holy Spirit not many days from now.” </a:t>
            </a:r>
            <a:r>
              <a:rPr lang="en-US" b="1" i="0" u="none" strike="noStrike" dirty="0">
                <a:effectLst/>
                <a:latin typeface="Verdana" panose="020B0604030504040204" pitchFamily="34" charset="0"/>
                <a:ea typeface="Verdana" panose="020B0604030504040204" pitchFamily="34" charset="0"/>
                <a:cs typeface="Verdana" panose="020B0604030504040204" pitchFamily="34" charset="0"/>
              </a:rPr>
              <a:t>6 Therefore, when they had come together, they asked Him, saying, “Lord, will You at this time restore the kingdom to Israel?” 7And He said to them,</a:t>
            </a:r>
            <a:r>
              <a:rPr lang="en-US" b="1" i="0" u="none" strike="noStrike" dirty="0">
                <a:solidFill>
                  <a:srgbClr val="121212"/>
                </a:solidFill>
                <a:effectLst/>
                <a:latin typeface="Verdana" panose="020B0604030504040204" pitchFamily="34" charset="0"/>
                <a:ea typeface="Verdana" panose="020B0604030504040204" pitchFamily="34" charset="0"/>
                <a:cs typeface="Verdana" panose="020B0604030504040204" pitchFamily="34" charset="0"/>
              </a:rPr>
              <a:t> </a:t>
            </a:r>
            <a:r>
              <a:rPr lang="en-US" b="1"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“It is not for you to know times or seasons which the Father has put in His own authority. 8 But you shall receive power when the Holy Spirit has come upon you; and you shall be witnesses to Me in Jerusalem, and in all Judea and Samaria, and to the end of the earth.”</a:t>
            </a:r>
          </a:p>
          <a:p>
            <a:pPr marL="0" indent="0" algn="r">
              <a:buNone/>
            </a:pPr>
            <a:r>
              <a:rPr lang="en-US" b="1" i="0" u="none" strike="noStrike" dirty="0">
                <a:effectLst/>
                <a:latin typeface="Verdana" panose="020B0604030504040204" pitchFamily="34" charset="0"/>
                <a:ea typeface="Verdana" panose="020B0604030504040204" pitchFamily="34" charset="0"/>
                <a:cs typeface="Verdana" panose="020B0604030504040204" pitchFamily="34" charset="0"/>
              </a:rPr>
              <a:t>~ Acts 1:1-8</a:t>
            </a:r>
          </a:p>
        </p:txBody>
      </p:sp>
    </p:spTree>
    <p:extLst>
      <p:ext uri="{BB962C8B-B14F-4D97-AF65-F5344CB8AC3E}">
        <p14:creationId xmlns:p14="http://schemas.microsoft.com/office/powerpoint/2010/main" val="3102995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hat Is the Holy Spirit?">
            <a:extLst>
              <a:ext uri="{FF2B5EF4-FFF2-40B4-BE49-F238E27FC236}">
                <a16:creationId xmlns:a16="http://schemas.microsoft.com/office/drawing/2014/main" id="{142B235A-3C65-8417-B58D-BDEAB92DC219}"/>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100000"/>
                    </a14:imgEffect>
                    <a14:imgEffect>
                      <a14:brightnessContrast bright="10000" contrast="-12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1DD5733-783F-37C6-89A9-3C9C75984282}"/>
              </a:ext>
            </a:extLst>
          </p:cNvPr>
          <p:cNvSpPr>
            <a:spLocks noGrp="1"/>
          </p:cNvSpPr>
          <p:nvPr>
            <p:ph idx="1"/>
          </p:nvPr>
        </p:nvSpPr>
        <p:spPr>
          <a:xfrm>
            <a:off x="352540" y="539826"/>
            <a:ext cx="8466462" cy="6070295"/>
          </a:xfrm>
        </p:spPr>
        <p:txBody>
          <a:bodyPr>
            <a:normAutofit fontScale="77500" lnSpcReduction="20000"/>
          </a:bodyPr>
          <a:lstStyle/>
          <a:p>
            <a:pPr marL="0" indent="0" algn="ctr">
              <a:buNone/>
            </a:pPr>
            <a:r>
              <a:rPr lang="en-US" b="1" i="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en-US" sz="3600" b="1" i="0" u="none" strike="noStrike" dirty="0">
                <a:effectLst/>
                <a:latin typeface="Verdana" panose="020B0604030504040204" pitchFamily="34" charset="0"/>
                <a:ea typeface="Verdana" panose="020B0604030504040204" pitchFamily="34" charset="0"/>
                <a:cs typeface="Verdana" panose="020B0604030504040204" pitchFamily="34" charset="0"/>
              </a:rPr>
              <a:t>1</a:t>
            </a:r>
            <a:r>
              <a:rPr lang="en-US" b="1" i="0" u="none" strike="noStrike" dirty="0">
                <a:effectLst/>
                <a:latin typeface="Verdana" panose="020B0604030504040204" pitchFamily="34" charset="0"/>
                <a:ea typeface="Verdana" panose="020B0604030504040204" pitchFamily="34" charset="0"/>
                <a:cs typeface="Verdana" panose="020B0604030504040204" pitchFamily="34" charset="0"/>
              </a:rPr>
              <a:t> The former account I made, O Theophilus, of all that Jesus began both to do and teach, 2 until the day in which He was taken up, after He through the Holy Spirit had given commandments to the apostles whom He had chosen, 3 to whom He also presented Himself alive after His suffering by many infallible proofs, being seen by them </a:t>
            </a:r>
            <a:r>
              <a:rPr lang="en-US" b="1" i="0" u="none" strike="noStrike"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during forty days</a:t>
            </a:r>
            <a:r>
              <a:rPr lang="en-US" b="1" i="0" u="none" strike="noStrike" dirty="0">
                <a:effectLst/>
                <a:latin typeface="Verdana" panose="020B0604030504040204" pitchFamily="34" charset="0"/>
                <a:ea typeface="Verdana" panose="020B0604030504040204" pitchFamily="34" charset="0"/>
                <a:cs typeface="Verdana" panose="020B0604030504040204" pitchFamily="34" charset="0"/>
              </a:rPr>
              <a:t> and </a:t>
            </a:r>
            <a:r>
              <a:rPr lang="en-US" b="1" i="0" u="none" strike="noStrike"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speaking of the things pertaining to the kingdom of God</a:t>
            </a:r>
            <a:r>
              <a:rPr lang="en-US" b="1" i="0" u="none" strike="noStrike" dirty="0">
                <a:effectLst/>
                <a:latin typeface="Verdana" panose="020B0604030504040204" pitchFamily="34" charset="0"/>
                <a:ea typeface="Verdana" panose="020B0604030504040204" pitchFamily="34" charset="0"/>
                <a:cs typeface="Verdana" panose="020B0604030504040204" pitchFamily="34" charset="0"/>
              </a:rPr>
              <a:t>. 4 And being assembled together with </a:t>
            </a:r>
            <a:r>
              <a:rPr lang="en-US" b="1" i="1" u="none" strike="noStrike" dirty="0">
                <a:effectLst/>
                <a:latin typeface="Verdana" panose="020B0604030504040204" pitchFamily="34" charset="0"/>
                <a:ea typeface="Verdana" panose="020B0604030504040204" pitchFamily="34" charset="0"/>
                <a:cs typeface="Verdana" panose="020B0604030504040204" pitchFamily="34" charset="0"/>
              </a:rPr>
              <a:t>them,</a:t>
            </a:r>
            <a:r>
              <a:rPr lang="en-US" b="1" i="0" u="none" strike="noStrike" dirty="0">
                <a:effectLst/>
                <a:latin typeface="Verdana" panose="020B0604030504040204" pitchFamily="34" charset="0"/>
                <a:ea typeface="Verdana" panose="020B0604030504040204" pitchFamily="34" charset="0"/>
                <a:cs typeface="Verdana" panose="020B0604030504040204" pitchFamily="34" charset="0"/>
              </a:rPr>
              <a:t> He commanded them not to depart from Jerusalem, but to </a:t>
            </a:r>
            <a:r>
              <a:rPr lang="en-US" b="1" i="0" u="none" strike="noStrike"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wait for the Promise of the Father</a:t>
            </a:r>
            <a:r>
              <a:rPr lang="en-US" b="1" i="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en-US" b="1"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“which,” </a:t>
            </a:r>
            <a:r>
              <a:rPr lang="en-US" b="1" i="1" u="none" strike="noStrike" dirty="0">
                <a:effectLst/>
                <a:latin typeface="Verdana" panose="020B0604030504040204" pitchFamily="34" charset="0"/>
                <a:ea typeface="Verdana" panose="020B0604030504040204" pitchFamily="34" charset="0"/>
                <a:cs typeface="Verdana" panose="020B0604030504040204" pitchFamily="34" charset="0"/>
              </a:rPr>
              <a:t>He</a:t>
            </a:r>
            <a:r>
              <a:rPr lang="en-US" b="1" i="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en-US" b="1" i="1" u="none" strike="noStrike" dirty="0">
                <a:effectLst/>
                <a:latin typeface="Verdana" panose="020B0604030504040204" pitchFamily="34" charset="0"/>
                <a:ea typeface="Verdana" panose="020B0604030504040204" pitchFamily="34" charset="0"/>
                <a:cs typeface="Verdana" panose="020B0604030504040204" pitchFamily="34" charset="0"/>
              </a:rPr>
              <a:t>said,</a:t>
            </a:r>
            <a:r>
              <a:rPr lang="en-US" b="1" i="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en-US" b="1"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“you have heard from Me; 5 for John truly baptized with water, </a:t>
            </a:r>
            <a:r>
              <a:rPr lang="en-US" b="1" i="0" u="none" strike="noStrike" dirty="0">
                <a:solidFill>
                  <a:srgbClr val="C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but you shall be baptized with the Holy Spirit not many days from now.</a:t>
            </a:r>
            <a:r>
              <a:rPr lang="en-US" b="1"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 </a:t>
            </a:r>
            <a:r>
              <a:rPr lang="en-US" b="1" i="0" u="none" strike="noStrike" dirty="0">
                <a:effectLst/>
                <a:latin typeface="Verdana" panose="020B0604030504040204" pitchFamily="34" charset="0"/>
                <a:ea typeface="Verdana" panose="020B0604030504040204" pitchFamily="34" charset="0"/>
                <a:cs typeface="Verdana" panose="020B0604030504040204" pitchFamily="34" charset="0"/>
              </a:rPr>
              <a:t>6 Therefore, when they had come together, they asked Him, saying, “Lord, </a:t>
            </a:r>
            <a:r>
              <a:rPr lang="en-US" b="1" i="0" u="none" strike="noStrike" dirty="0">
                <a:effectLst/>
                <a:highlight>
                  <a:srgbClr val="FFFF00"/>
                </a:highlight>
                <a:latin typeface="Verdana" panose="020B0604030504040204" pitchFamily="34" charset="0"/>
                <a:ea typeface="Verdana" panose="020B0604030504040204" pitchFamily="34" charset="0"/>
                <a:cs typeface="Verdana" panose="020B0604030504040204" pitchFamily="34" charset="0"/>
              </a:rPr>
              <a:t>will You at this time restore the kingdom </a:t>
            </a:r>
            <a:r>
              <a:rPr lang="en-US" b="1" i="0" u="none" strike="noStrike" dirty="0">
                <a:effectLst/>
                <a:latin typeface="Verdana" panose="020B0604030504040204" pitchFamily="34" charset="0"/>
                <a:ea typeface="Verdana" panose="020B0604030504040204" pitchFamily="34" charset="0"/>
                <a:cs typeface="Verdana" panose="020B0604030504040204" pitchFamily="34" charset="0"/>
              </a:rPr>
              <a:t>to Israel?” 7And He said to them,</a:t>
            </a:r>
            <a:r>
              <a:rPr lang="en-US" b="1" i="0" u="none" strike="noStrike" dirty="0">
                <a:solidFill>
                  <a:srgbClr val="121212"/>
                </a:solidFill>
                <a:effectLst/>
                <a:latin typeface="Verdana" panose="020B0604030504040204" pitchFamily="34" charset="0"/>
                <a:ea typeface="Verdana" panose="020B0604030504040204" pitchFamily="34" charset="0"/>
                <a:cs typeface="Verdana" panose="020B0604030504040204" pitchFamily="34" charset="0"/>
              </a:rPr>
              <a:t> </a:t>
            </a:r>
            <a:r>
              <a:rPr lang="en-US" b="1"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a:t>
            </a:r>
            <a:r>
              <a:rPr lang="en-US" b="1" i="0" u="none" strike="noStrike" dirty="0">
                <a:solidFill>
                  <a:srgbClr val="C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It is not for you to know times or seasons </a:t>
            </a:r>
            <a:r>
              <a:rPr lang="en-US" b="1"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which the Father has put in His own authority. 8 </a:t>
            </a:r>
            <a:r>
              <a:rPr lang="en-US" b="1" i="0" u="none" strike="noStrike" dirty="0">
                <a:solidFill>
                  <a:srgbClr val="C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But you shall receive power when the Holy Spirit has come upon you;</a:t>
            </a:r>
            <a:r>
              <a:rPr lang="en-US" b="1"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 and you shall be witnesses to Me in Jerusalem, and in all Judea and Samaria, and to the end of the earth.”</a:t>
            </a:r>
          </a:p>
          <a:p>
            <a:pPr marL="0" indent="0" algn="r">
              <a:buNone/>
            </a:pPr>
            <a:r>
              <a:rPr lang="en-US" b="1" i="0" u="none" strike="noStrike" dirty="0">
                <a:effectLst/>
                <a:latin typeface="Verdana" panose="020B0604030504040204" pitchFamily="34" charset="0"/>
                <a:ea typeface="Verdana" panose="020B0604030504040204" pitchFamily="34" charset="0"/>
                <a:cs typeface="Verdana" panose="020B0604030504040204" pitchFamily="34" charset="0"/>
              </a:rPr>
              <a:t>~ Acts 1:1-8</a:t>
            </a:r>
          </a:p>
        </p:txBody>
      </p:sp>
    </p:spTree>
    <p:extLst>
      <p:ext uri="{BB962C8B-B14F-4D97-AF65-F5344CB8AC3E}">
        <p14:creationId xmlns:p14="http://schemas.microsoft.com/office/powerpoint/2010/main" val="2840504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Light powerpoint - Free PPT Backgrounds and Templates">
            <a:extLst>
              <a:ext uri="{FF2B5EF4-FFF2-40B4-BE49-F238E27FC236}">
                <a16:creationId xmlns:a16="http://schemas.microsoft.com/office/drawing/2014/main" id="{0E5BD912-1BC3-F4EA-18B9-E7F0F18A0B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413"/>
            <a:ext cx="9144000" cy="6849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7360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Light powerpoint - Free PPT Backgrounds and Templates">
            <a:extLst>
              <a:ext uri="{FF2B5EF4-FFF2-40B4-BE49-F238E27FC236}">
                <a16:creationId xmlns:a16="http://schemas.microsoft.com/office/drawing/2014/main" id="{0E5BD912-1BC3-F4EA-18B9-E7F0F18A0B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413"/>
            <a:ext cx="9144000" cy="6849174"/>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9EC5AA3A-973B-2035-D9F6-0C671AEA5333}"/>
              </a:ext>
            </a:extLst>
          </p:cNvPr>
          <p:cNvSpPr>
            <a:spLocks noGrp="1"/>
          </p:cNvSpPr>
          <p:nvPr>
            <p:ph idx="1"/>
          </p:nvPr>
        </p:nvSpPr>
        <p:spPr>
          <a:xfrm>
            <a:off x="440675" y="539827"/>
            <a:ext cx="8218583" cy="5860973"/>
          </a:xfrm>
        </p:spPr>
        <p:txBody>
          <a:bodyPr>
            <a:normAutofit fontScale="55000" lnSpcReduction="20000"/>
          </a:bodyPr>
          <a:lstStyle/>
          <a:p>
            <a:pPr marL="0" indent="0" algn="ctr">
              <a:buNone/>
            </a:pPr>
            <a:r>
              <a:rPr lang="en-US" sz="5800" b="1" i="0" u="none" strike="noStrike" dirty="0">
                <a:effectLst/>
                <a:latin typeface="Helvetica" pitchFamily="2" charset="0"/>
              </a:rPr>
              <a:t>	33</a:t>
            </a:r>
            <a:r>
              <a:rPr lang="en-US" sz="4700" b="1" i="0" u="none" strike="noStrike" dirty="0">
                <a:effectLst/>
                <a:latin typeface="Helvetica" pitchFamily="2" charset="0"/>
              </a:rPr>
              <a:t> Therefore being exalted to the right hand of God, and having received from the Father the promise of the Holy Spirit, He poured out this which you now see and hear. 34 “For David did not ascend into the heavens, but he says himself: ‘The Lord said to my Lord, “Sit at My right hand, 35 Till I make Your enemies Your footstool.” ’ 36 “Therefore let all the house of Israel know assuredly that God has made this Jesus, whom you crucified, both Lord and Christ.” 37 Now when they heard </a:t>
            </a:r>
            <a:r>
              <a:rPr lang="en-US" sz="4700" b="1" i="1" u="none" strike="noStrike" dirty="0">
                <a:effectLst/>
                <a:latin typeface="Helvetica" pitchFamily="2" charset="0"/>
              </a:rPr>
              <a:t>this,</a:t>
            </a:r>
            <a:r>
              <a:rPr lang="en-US" sz="4700" b="1" i="0" u="none" strike="noStrike" dirty="0">
                <a:effectLst/>
                <a:latin typeface="Helvetica" pitchFamily="2" charset="0"/>
              </a:rPr>
              <a:t>  they were cut to the heart, and said to Peter and the rest of the apostles, “Men </a:t>
            </a:r>
            <a:r>
              <a:rPr lang="en-US" sz="4700" b="1" i="1" u="none" strike="noStrike" dirty="0">
                <a:effectLst/>
                <a:latin typeface="Helvetica" pitchFamily="2" charset="0"/>
              </a:rPr>
              <a:t>and</a:t>
            </a:r>
            <a:r>
              <a:rPr lang="en-US" sz="4700" b="1" i="0" u="none" strike="noStrike" dirty="0">
                <a:effectLst/>
                <a:latin typeface="Helvetica" pitchFamily="2" charset="0"/>
              </a:rPr>
              <a:t> brethren, what shall we do?” 38 Then Peter said to them, “Repent, and let every one of you be baptized in the name of Jesus Christ for the remission of sins; and you shall receive the gift of the Holy Spirit. 39 For the promise is to you and to your children, and to all who are afar off, as many as the Lord our God will call.”</a:t>
            </a:r>
          </a:p>
          <a:p>
            <a:pPr marL="0" indent="0" algn="ctr">
              <a:buNone/>
            </a:pPr>
            <a:r>
              <a:rPr lang="en-US" sz="4700" b="1" dirty="0">
                <a:latin typeface="Helvetica" pitchFamily="2" charset="0"/>
              </a:rPr>
              <a:t>~ Acts 2:33-38</a:t>
            </a:r>
            <a:endParaRPr lang="en-US" sz="4700" b="1" i="0" u="none" strike="noStrike" dirty="0">
              <a:effectLst/>
              <a:latin typeface="Helvetica" pitchFamily="2" charset="0"/>
            </a:endParaRPr>
          </a:p>
          <a:p>
            <a:endParaRPr lang="en-US" dirty="0"/>
          </a:p>
        </p:txBody>
      </p:sp>
    </p:spTree>
    <p:extLst>
      <p:ext uri="{BB962C8B-B14F-4D97-AF65-F5344CB8AC3E}">
        <p14:creationId xmlns:p14="http://schemas.microsoft.com/office/powerpoint/2010/main" val="3070897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Light powerpoint - Free PPT Backgrounds and Templates">
            <a:extLst>
              <a:ext uri="{FF2B5EF4-FFF2-40B4-BE49-F238E27FC236}">
                <a16:creationId xmlns:a16="http://schemas.microsoft.com/office/drawing/2014/main" id="{0E5BD912-1BC3-F4EA-18B9-E7F0F18A0B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413"/>
            <a:ext cx="9144000" cy="6849174"/>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9EC5AA3A-973B-2035-D9F6-0C671AEA5333}"/>
              </a:ext>
            </a:extLst>
          </p:cNvPr>
          <p:cNvSpPr>
            <a:spLocks noGrp="1"/>
          </p:cNvSpPr>
          <p:nvPr>
            <p:ph idx="1"/>
          </p:nvPr>
        </p:nvSpPr>
        <p:spPr>
          <a:xfrm>
            <a:off x="440675" y="539827"/>
            <a:ext cx="8218583" cy="5860973"/>
          </a:xfrm>
        </p:spPr>
        <p:txBody>
          <a:bodyPr>
            <a:normAutofit fontScale="55000" lnSpcReduction="20000"/>
          </a:bodyPr>
          <a:lstStyle/>
          <a:p>
            <a:pPr marL="0" indent="0" algn="ctr">
              <a:buNone/>
            </a:pPr>
            <a:r>
              <a:rPr lang="en-US" sz="5800" b="1" i="0" u="none" strike="noStrike" dirty="0">
                <a:effectLst/>
                <a:latin typeface="Helvetica" pitchFamily="2" charset="0"/>
              </a:rPr>
              <a:t>	33</a:t>
            </a:r>
            <a:r>
              <a:rPr lang="en-US" sz="4700" b="1" i="0" u="none" strike="noStrike" dirty="0">
                <a:effectLst/>
                <a:latin typeface="Helvetica" pitchFamily="2" charset="0"/>
              </a:rPr>
              <a:t> Therefore </a:t>
            </a:r>
            <a:r>
              <a:rPr lang="en-US" sz="4700" b="1" i="0" u="none" strike="noStrike" dirty="0">
                <a:effectLst/>
                <a:highlight>
                  <a:srgbClr val="FFFF00"/>
                </a:highlight>
                <a:latin typeface="Helvetica" pitchFamily="2" charset="0"/>
              </a:rPr>
              <a:t>being exalted</a:t>
            </a:r>
            <a:r>
              <a:rPr lang="en-US" sz="4700" b="1" i="0" u="none" strike="noStrike" dirty="0">
                <a:effectLst/>
                <a:latin typeface="Helvetica" pitchFamily="2" charset="0"/>
              </a:rPr>
              <a:t> to the right hand of God, and </a:t>
            </a:r>
            <a:r>
              <a:rPr lang="en-US" sz="4700" b="1" i="0" u="none" strike="noStrike" dirty="0">
                <a:effectLst/>
                <a:highlight>
                  <a:srgbClr val="FFFF00"/>
                </a:highlight>
                <a:latin typeface="Helvetica" pitchFamily="2" charset="0"/>
              </a:rPr>
              <a:t>having received from the Father the promise of the Holy Spirit</a:t>
            </a:r>
            <a:r>
              <a:rPr lang="en-US" sz="4700" b="1" i="0" u="none" strike="noStrike" dirty="0">
                <a:effectLst/>
                <a:latin typeface="Helvetica" pitchFamily="2" charset="0"/>
              </a:rPr>
              <a:t>, </a:t>
            </a:r>
            <a:r>
              <a:rPr lang="en-US" sz="4700" b="1" i="0" u="none" strike="noStrike" dirty="0">
                <a:effectLst/>
                <a:highlight>
                  <a:srgbClr val="FFFF00"/>
                </a:highlight>
                <a:latin typeface="Helvetica" pitchFamily="2" charset="0"/>
              </a:rPr>
              <a:t>He poured out </a:t>
            </a:r>
            <a:r>
              <a:rPr lang="en-US" sz="4700" b="1" i="0" u="none" strike="noStrike" dirty="0">
                <a:effectLst/>
                <a:latin typeface="Helvetica" pitchFamily="2" charset="0"/>
              </a:rPr>
              <a:t>this which you now see and hear. 34 “For David did not ascend into the heavens, but he says himself: ‘The Lord said to my Lord, “Sit at My right hand, 35 Till I make Your enemies Your footstool.” ’ 36 “Therefore let all the house of Israel know assuredly that God has made this Jesus, whom you crucified, both Lord and Christ.” 37 Now when they heard </a:t>
            </a:r>
            <a:r>
              <a:rPr lang="en-US" sz="4700" b="1" i="1" u="none" strike="noStrike" dirty="0">
                <a:effectLst/>
                <a:latin typeface="Helvetica" pitchFamily="2" charset="0"/>
              </a:rPr>
              <a:t>this,</a:t>
            </a:r>
            <a:r>
              <a:rPr lang="en-US" sz="4700" b="1" i="0" u="none" strike="noStrike" dirty="0">
                <a:effectLst/>
                <a:latin typeface="Helvetica" pitchFamily="2" charset="0"/>
              </a:rPr>
              <a:t>  they were cut to the heart, and said to Peter and the rest of the apostles, “Men </a:t>
            </a:r>
            <a:r>
              <a:rPr lang="en-US" sz="4700" b="1" i="1" u="none" strike="noStrike" dirty="0">
                <a:effectLst/>
                <a:latin typeface="Helvetica" pitchFamily="2" charset="0"/>
              </a:rPr>
              <a:t>and</a:t>
            </a:r>
            <a:r>
              <a:rPr lang="en-US" sz="4700" b="1" i="0" u="none" strike="noStrike" dirty="0">
                <a:effectLst/>
                <a:latin typeface="Helvetica" pitchFamily="2" charset="0"/>
              </a:rPr>
              <a:t> brethren, what shall we do?” 38 Then Peter said to them, “Repent, and let every one of you be baptized in the name of Jesus Christ for the remission of sins; </a:t>
            </a:r>
            <a:r>
              <a:rPr lang="en-US" sz="4700" b="1" i="0" u="none" strike="noStrike" dirty="0">
                <a:effectLst/>
                <a:highlight>
                  <a:srgbClr val="FFFF00"/>
                </a:highlight>
                <a:latin typeface="Helvetica" pitchFamily="2" charset="0"/>
              </a:rPr>
              <a:t>and you shall receive the gift of the Holy Spirit.</a:t>
            </a:r>
            <a:r>
              <a:rPr lang="en-US" sz="4700" b="1" i="0" u="none" strike="noStrike" dirty="0">
                <a:effectLst/>
                <a:latin typeface="Helvetica" pitchFamily="2" charset="0"/>
              </a:rPr>
              <a:t> 39 For </a:t>
            </a:r>
            <a:r>
              <a:rPr lang="en-US" sz="4700" b="1" i="0" u="none" strike="noStrike" dirty="0">
                <a:effectLst/>
                <a:highlight>
                  <a:srgbClr val="FFFF00"/>
                </a:highlight>
                <a:latin typeface="Helvetica" pitchFamily="2" charset="0"/>
              </a:rPr>
              <a:t>the promise</a:t>
            </a:r>
            <a:r>
              <a:rPr lang="en-US" sz="4700" b="1" i="0" u="none" strike="noStrike" dirty="0">
                <a:effectLst/>
                <a:latin typeface="Helvetica" pitchFamily="2" charset="0"/>
              </a:rPr>
              <a:t> is to you and to your children, and to all who are afar off, as many as the Lord our God will call.”</a:t>
            </a:r>
          </a:p>
          <a:p>
            <a:pPr marL="0" indent="0" algn="ctr">
              <a:buNone/>
            </a:pPr>
            <a:r>
              <a:rPr lang="en-US" sz="4700" b="1" dirty="0">
                <a:latin typeface="Helvetica" pitchFamily="2" charset="0"/>
              </a:rPr>
              <a:t>~ Acts 2:33-38</a:t>
            </a:r>
            <a:endParaRPr lang="en-US" sz="4700" b="1" i="0" u="none" strike="noStrike" dirty="0">
              <a:effectLst/>
              <a:latin typeface="Helvetica" pitchFamily="2" charset="0"/>
            </a:endParaRPr>
          </a:p>
          <a:p>
            <a:endParaRPr lang="en-US" dirty="0"/>
          </a:p>
        </p:txBody>
      </p:sp>
    </p:spTree>
    <p:extLst>
      <p:ext uri="{BB962C8B-B14F-4D97-AF65-F5344CB8AC3E}">
        <p14:creationId xmlns:p14="http://schemas.microsoft.com/office/powerpoint/2010/main" val="3103451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48+ Free Powerpoint Backgrounds">
            <a:extLst>
              <a:ext uri="{FF2B5EF4-FFF2-40B4-BE49-F238E27FC236}">
                <a16:creationId xmlns:a16="http://schemas.microsoft.com/office/drawing/2014/main" id="{B2349654-C897-1292-AEB6-2FED5A76849E}"/>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7650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48+ Free Powerpoint Backgrounds">
            <a:extLst>
              <a:ext uri="{FF2B5EF4-FFF2-40B4-BE49-F238E27FC236}">
                <a16:creationId xmlns:a16="http://schemas.microsoft.com/office/drawing/2014/main" id="{B2349654-C897-1292-AEB6-2FED5A76849E}"/>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10AB240-0F7C-DC71-AD6E-1616037D231E}"/>
              </a:ext>
            </a:extLst>
          </p:cNvPr>
          <p:cNvSpPr>
            <a:spLocks noGrp="1"/>
          </p:cNvSpPr>
          <p:nvPr>
            <p:ph idx="1"/>
          </p:nvPr>
        </p:nvSpPr>
        <p:spPr>
          <a:xfrm>
            <a:off x="495759" y="484742"/>
            <a:ext cx="8207566" cy="5960125"/>
          </a:xfrm>
        </p:spPr>
        <p:txBody>
          <a:bodyPr>
            <a:normAutofit fontScale="92500" lnSpcReduction="20000"/>
          </a:bodyPr>
          <a:lstStyle/>
          <a:p>
            <a:pPr marL="0" indent="0" algn="ctr">
              <a:buNone/>
            </a:pPr>
            <a:r>
              <a:rPr lang="en-US" sz="3500" b="1" i="0" u="none" strike="noStrike" dirty="0">
                <a:effectLst/>
                <a:latin typeface="Helvetica" pitchFamily="2" charset="0"/>
              </a:rPr>
              <a:t>	42</a:t>
            </a:r>
            <a:r>
              <a:rPr lang="en-US" b="1" i="0" u="none" strike="noStrike" dirty="0">
                <a:effectLst/>
                <a:latin typeface="Helvetica" pitchFamily="2" charset="0"/>
              </a:rPr>
              <a:t> And He commanded us to preach to the people, and to testify that it is He who was ordained by God </a:t>
            </a:r>
            <a:r>
              <a:rPr lang="en-US" b="1" i="1" u="none" strike="noStrike" dirty="0">
                <a:effectLst/>
                <a:latin typeface="Helvetica" pitchFamily="2" charset="0"/>
              </a:rPr>
              <a:t>to</a:t>
            </a:r>
            <a:r>
              <a:rPr lang="en-US" b="1" i="0" u="none" strike="noStrike" dirty="0">
                <a:effectLst/>
                <a:latin typeface="Helvetica" pitchFamily="2" charset="0"/>
              </a:rPr>
              <a:t> </a:t>
            </a:r>
            <a:r>
              <a:rPr lang="en-US" b="1" i="1" u="none" strike="noStrike" dirty="0">
                <a:effectLst/>
                <a:latin typeface="Helvetica" pitchFamily="2" charset="0"/>
              </a:rPr>
              <a:t>be </a:t>
            </a:r>
            <a:r>
              <a:rPr lang="en-US" b="1" i="0" u="none" strike="noStrike" dirty="0">
                <a:effectLst/>
                <a:latin typeface="Helvetica" pitchFamily="2" charset="0"/>
              </a:rPr>
              <a:t>Judge of the living and the dead. 43 To Him all the prophets witness that, through His name, whoever believes in Him will receive remission of sins.” 44 While Peter was still speaking these words, the Holy Spirit fell upon all those who heard the word. 45 And those of the circumcision who believed were astonished, as many as came with Peter, because the gift of the Holy Spirit had been poured out on the Gentiles also. 46 For they heard them speak with tongues and magnify God. Then Peter answered, 47 “Can anyone forbid water, that these should not be baptized who have received the Holy Spirit just as we </a:t>
            </a:r>
            <a:r>
              <a:rPr lang="en-US" b="1" i="1" u="none" strike="noStrike" dirty="0">
                <a:effectLst/>
                <a:latin typeface="Helvetica" pitchFamily="2" charset="0"/>
              </a:rPr>
              <a:t>have?</a:t>
            </a:r>
            <a:r>
              <a:rPr lang="en-US" b="1" i="0" u="none" strike="noStrike" dirty="0">
                <a:effectLst/>
                <a:latin typeface="Helvetica" pitchFamily="2" charset="0"/>
              </a:rPr>
              <a:t>” 48 And he commanded them to be baptized in the name of the Lord. Then they asked him to stay a few days.</a:t>
            </a:r>
          </a:p>
          <a:p>
            <a:pPr marL="0" indent="0" algn="ctr">
              <a:buNone/>
            </a:pPr>
            <a:r>
              <a:rPr lang="en-US" b="1" dirty="0">
                <a:latin typeface="Helvetica" pitchFamily="2" charset="0"/>
              </a:rPr>
              <a:t>~ Acts 10:42-48</a:t>
            </a:r>
            <a:endParaRPr lang="en-US" b="1" i="0" u="none" strike="noStrike" dirty="0">
              <a:effectLst/>
              <a:latin typeface="Helvetica" pitchFamily="2" charset="0"/>
            </a:endParaRPr>
          </a:p>
          <a:p>
            <a:endParaRPr lang="en-US" dirty="0"/>
          </a:p>
        </p:txBody>
      </p:sp>
    </p:spTree>
    <p:extLst>
      <p:ext uri="{BB962C8B-B14F-4D97-AF65-F5344CB8AC3E}">
        <p14:creationId xmlns:p14="http://schemas.microsoft.com/office/powerpoint/2010/main" val="958981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48+ Free Powerpoint Backgrounds">
            <a:extLst>
              <a:ext uri="{FF2B5EF4-FFF2-40B4-BE49-F238E27FC236}">
                <a16:creationId xmlns:a16="http://schemas.microsoft.com/office/drawing/2014/main" id="{B2349654-C897-1292-AEB6-2FED5A76849E}"/>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10AB240-0F7C-DC71-AD6E-1616037D231E}"/>
              </a:ext>
            </a:extLst>
          </p:cNvPr>
          <p:cNvSpPr>
            <a:spLocks noGrp="1"/>
          </p:cNvSpPr>
          <p:nvPr>
            <p:ph idx="1"/>
          </p:nvPr>
        </p:nvSpPr>
        <p:spPr>
          <a:xfrm>
            <a:off x="495759" y="484742"/>
            <a:ext cx="8207566" cy="5960125"/>
          </a:xfrm>
        </p:spPr>
        <p:txBody>
          <a:bodyPr>
            <a:normAutofit fontScale="92500" lnSpcReduction="20000"/>
          </a:bodyPr>
          <a:lstStyle/>
          <a:p>
            <a:pPr marL="0" indent="0" algn="ctr">
              <a:buNone/>
            </a:pPr>
            <a:r>
              <a:rPr lang="en-US" sz="3500" b="1" i="0" u="none" strike="noStrike" dirty="0">
                <a:effectLst/>
                <a:latin typeface="Helvetica" pitchFamily="2" charset="0"/>
              </a:rPr>
              <a:t>	42</a:t>
            </a:r>
            <a:r>
              <a:rPr lang="en-US" b="1" i="0" u="none" strike="noStrike" dirty="0">
                <a:effectLst/>
                <a:latin typeface="Helvetica" pitchFamily="2" charset="0"/>
              </a:rPr>
              <a:t> And He commanded us to preach to the people, and to testify that it is He who was ordained by God </a:t>
            </a:r>
            <a:r>
              <a:rPr lang="en-US" b="1" i="1" u="none" strike="noStrike" dirty="0">
                <a:effectLst/>
                <a:latin typeface="Helvetica" pitchFamily="2" charset="0"/>
              </a:rPr>
              <a:t>to</a:t>
            </a:r>
            <a:r>
              <a:rPr lang="en-US" b="1" i="0" u="none" strike="noStrike" dirty="0">
                <a:effectLst/>
                <a:latin typeface="Helvetica" pitchFamily="2" charset="0"/>
              </a:rPr>
              <a:t> </a:t>
            </a:r>
            <a:r>
              <a:rPr lang="en-US" b="1" i="1" u="none" strike="noStrike" dirty="0">
                <a:effectLst/>
                <a:latin typeface="Helvetica" pitchFamily="2" charset="0"/>
              </a:rPr>
              <a:t>be </a:t>
            </a:r>
            <a:r>
              <a:rPr lang="en-US" b="1" i="0" u="none" strike="noStrike" dirty="0">
                <a:effectLst/>
                <a:latin typeface="Helvetica" pitchFamily="2" charset="0"/>
              </a:rPr>
              <a:t>Judge of the living and the dead. 43 To Him </a:t>
            </a:r>
            <a:r>
              <a:rPr lang="en-US" b="1" i="0" u="none" strike="noStrike" dirty="0">
                <a:effectLst/>
                <a:highlight>
                  <a:srgbClr val="FFFF00"/>
                </a:highlight>
                <a:latin typeface="Helvetica" pitchFamily="2" charset="0"/>
              </a:rPr>
              <a:t>all the prophets witness </a:t>
            </a:r>
            <a:r>
              <a:rPr lang="en-US" b="1" i="0" u="none" strike="noStrike" dirty="0">
                <a:effectLst/>
                <a:latin typeface="Helvetica" pitchFamily="2" charset="0"/>
              </a:rPr>
              <a:t>that, through His name, whoever believes in Him will receive remission of sins.” 44 While Peter was still speaking these words, </a:t>
            </a:r>
            <a:r>
              <a:rPr lang="en-US" b="1" i="0" u="none" strike="noStrike" dirty="0">
                <a:effectLst/>
                <a:highlight>
                  <a:srgbClr val="FFFF00"/>
                </a:highlight>
                <a:latin typeface="Helvetica" pitchFamily="2" charset="0"/>
              </a:rPr>
              <a:t>the Holy Spirit fell upon all those who heard</a:t>
            </a:r>
            <a:r>
              <a:rPr lang="en-US" b="1" i="0" u="none" strike="noStrike" dirty="0">
                <a:effectLst/>
                <a:latin typeface="Helvetica" pitchFamily="2" charset="0"/>
              </a:rPr>
              <a:t> the word. 45 And those of the circumcision who believed were astonished, as many as came with Peter, </a:t>
            </a:r>
            <a:r>
              <a:rPr lang="en-US" b="1" i="0" u="none" strike="noStrike" dirty="0">
                <a:effectLst/>
                <a:highlight>
                  <a:srgbClr val="FFFF00"/>
                </a:highlight>
                <a:latin typeface="Helvetica" pitchFamily="2" charset="0"/>
              </a:rPr>
              <a:t>because the gift of the Holy Spirit had been poured out on the Gentiles also</a:t>
            </a:r>
            <a:r>
              <a:rPr lang="en-US" b="1" i="0" u="none" strike="noStrike" dirty="0">
                <a:effectLst/>
                <a:latin typeface="Helvetica" pitchFamily="2" charset="0"/>
              </a:rPr>
              <a:t>. 46 For they heard them speak with tongues and magnify God. Then Peter answered, 47 “Can anyone forbid water, that these should not be baptized </a:t>
            </a:r>
            <a:r>
              <a:rPr lang="en-US" b="1" i="0" u="none" strike="noStrike" dirty="0">
                <a:effectLst/>
                <a:highlight>
                  <a:srgbClr val="FFFF00"/>
                </a:highlight>
                <a:latin typeface="Helvetica" pitchFamily="2" charset="0"/>
              </a:rPr>
              <a:t>who have received the Holy Spirit</a:t>
            </a:r>
            <a:r>
              <a:rPr lang="en-US" b="1" i="0" u="none" strike="noStrike" dirty="0">
                <a:effectLst/>
                <a:latin typeface="Helvetica" pitchFamily="2" charset="0"/>
              </a:rPr>
              <a:t> just as we </a:t>
            </a:r>
            <a:r>
              <a:rPr lang="en-US" b="1" i="1" u="none" strike="noStrike" dirty="0">
                <a:effectLst/>
                <a:latin typeface="Helvetica" pitchFamily="2" charset="0"/>
              </a:rPr>
              <a:t>have?</a:t>
            </a:r>
            <a:r>
              <a:rPr lang="en-US" b="1" i="0" u="none" strike="noStrike" dirty="0">
                <a:effectLst/>
                <a:latin typeface="Helvetica" pitchFamily="2" charset="0"/>
              </a:rPr>
              <a:t>” 48 And he commanded them to be baptized in the name of the Lord. Then they asked him to stay a few days.</a:t>
            </a:r>
          </a:p>
          <a:p>
            <a:pPr marL="0" indent="0" algn="ctr">
              <a:buNone/>
            </a:pPr>
            <a:r>
              <a:rPr lang="en-US" b="1" dirty="0">
                <a:latin typeface="Helvetica" pitchFamily="2" charset="0"/>
              </a:rPr>
              <a:t>~ Acts 10:42-48</a:t>
            </a:r>
            <a:endParaRPr lang="en-US" b="1" i="0" u="none" strike="noStrike" dirty="0">
              <a:effectLst/>
              <a:latin typeface="Helvetica" pitchFamily="2" charset="0"/>
            </a:endParaRPr>
          </a:p>
          <a:p>
            <a:endParaRPr lang="en-US" dirty="0"/>
          </a:p>
        </p:txBody>
      </p:sp>
    </p:spTree>
    <p:extLst>
      <p:ext uri="{BB962C8B-B14F-4D97-AF65-F5344CB8AC3E}">
        <p14:creationId xmlns:p14="http://schemas.microsoft.com/office/powerpoint/2010/main" val="3658971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Top 56+ imagen light background for ppt - Ecover.mx">
            <a:extLst>
              <a:ext uri="{FF2B5EF4-FFF2-40B4-BE49-F238E27FC236}">
                <a16:creationId xmlns:a16="http://schemas.microsoft.com/office/drawing/2014/main" id="{161F4616-0BFB-739B-159E-2F1E3DBE4D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95" y="0"/>
            <a:ext cx="9174189"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8985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Top 56+ imagen light background for ppt - Ecover.mx">
            <a:extLst>
              <a:ext uri="{FF2B5EF4-FFF2-40B4-BE49-F238E27FC236}">
                <a16:creationId xmlns:a16="http://schemas.microsoft.com/office/drawing/2014/main" id="{161F4616-0BFB-739B-159E-2F1E3DBE4DE8}"/>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9995" y="0"/>
            <a:ext cx="9174189"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B03D31FE-30A6-F402-BAA5-E49F26D8EEA3}"/>
              </a:ext>
            </a:extLst>
          </p:cNvPr>
          <p:cNvSpPr>
            <a:spLocks noGrp="1"/>
          </p:cNvSpPr>
          <p:nvPr>
            <p:ph idx="1"/>
          </p:nvPr>
        </p:nvSpPr>
        <p:spPr>
          <a:xfrm>
            <a:off x="628650" y="731617"/>
            <a:ext cx="7886700" cy="5394765"/>
          </a:xfrm>
        </p:spPr>
        <p:txBody>
          <a:bodyPr>
            <a:normAutofit/>
          </a:bodyPr>
          <a:lstStyle/>
          <a:p>
            <a:pPr marL="0" indent="0" algn="ctr">
              <a:buNone/>
            </a:pPr>
            <a:r>
              <a:rPr lang="en-US" sz="3200" b="1" i="0" u="none" strike="noStrike" dirty="0">
                <a:effectLst/>
                <a:latin typeface="Helvetica" pitchFamily="2" charset="0"/>
              </a:rPr>
              <a:t>15 </a:t>
            </a:r>
            <a:r>
              <a:rPr lang="en-US" b="1" i="0" u="none" strike="noStrike" dirty="0">
                <a:effectLst/>
                <a:latin typeface="Helvetica" pitchFamily="2" charset="0"/>
              </a:rPr>
              <a:t>And as I began to speak, the Holy Spirit fell upon them, as upon us at the beginning. 16 Then I remembered the word of the Lord, how He said, </a:t>
            </a:r>
            <a:r>
              <a:rPr lang="en-US" b="1" i="0" u="none" strike="noStrike" dirty="0">
                <a:solidFill>
                  <a:srgbClr val="C00000"/>
                </a:solidFill>
                <a:effectLst/>
                <a:latin typeface="Helvetica" pitchFamily="2" charset="0"/>
              </a:rPr>
              <a:t>‘John indeed baptized with water, but you shall be baptized with the Holy Spirit.’ </a:t>
            </a:r>
            <a:r>
              <a:rPr lang="en-US" b="1" i="0" u="none" strike="noStrike" dirty="0">
                <a:effectLst/>
                <a:latin typeface="Helvetica" pitchFamily="2" charset="0"/>
              </a:rPr>
              <a:t>17 If therefore God gave them the same gift as </a:t>
            </a:r>
            <a:r>
              <a:rPr lang="en-US" b="1" i="1" u="none" strike="noStrike" dirty="0">
                <a:effectLst/>
                <a:latin typeface="Helvetica" pitchFamily="2" charset="0"/>
              </a:rPr>
              <a:t>He</a:t>
            </a:r>
            <a:r>
              <a:rPr lang="en-US" b="1" i="0" u="none" strike="noStrike" dirty="0">
                <a:effectLst/>
                <a:latin typeface="Helvetica" pitchFamily="2" charset="0"/>
              </a:rPr>
              <a:t> </a:t>
            </a:r>
            <a:r>
              <a:rPr lang="en-US" b="1" i="1" u="none" strike="noStrike" dirty="0">
                <a:effectLst/>
                <a:latin typeface="Helvetica" pitchFamily="2" charset="0"/>
              </a:rPr>
              <a:t>gave</a:t>
            </a:r>
            <a:r>
              <a:rPr lang="en-US" b="1" i="0" u="none" strike="noStrike" dirty="0">
                <a:effectLst/>
                <a:latin typeface="Helvetica" pitchFamily="2" charset="0"/>
              </a:rPr>
              <a:t> us when we believed on the Lord Jesus Christ, who was I that I could withstand God?” 18 When they heard these things they became silent; and they glorified God, saying, “Then God has also granted to the Gentiles repentance to life.”</a:t>
            </a:r>
          </a:p>
          <a:p>
            <a:pPr marL="0" indent="0" algn="ctr">
              <a:buNone/>
            </a:pPr>
            <a:r>
              <a:rPr lang="en-US" b="1" dirty="0">
                <a:latin typeface="Helvetica" pitchFamily="2" charset="0"/>
              </a:rPr>
              <a:t>~ Acts 11:15-18</a:t>
            </a:r>
          </a:p>
        </p:txBody>
      </p:sp>
    </p:spTree>
    <p:extLst>
      <p:ext uri="{BB962C8B-B14F-4D97-AF65-F5344CB8AC3E}">
        <p14:creationId xmlns:p14="http://schemas.microsoft.com/office/powerpoint/2010/main" val="1385984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Top 56+ imagen light background for ppt - Ecover.mx">
            <a:extLst>
              <a:ext uri="{FF2B5EF4-FFF2-40B4-BE49-F238E27FC236}">
                <a16:creationId xmlns:a16="http://schemas.microsoft.com/office/drawing/2014/main" id="{161F4616-0BFB-739B-159E-2F1E3DBE4DE8}"/>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9995" y="0"/>
            <a:ext cx="9174189"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B03D31FE-30A6-F402-BAA5-E49F26D8EEA3}"/>
              </a:ext>
            </a:extLst>
          </p:cNvPr>
          <p:cNvSpPr>
            <a:spLocks noGrp="1"/>
          </p:cNvSpPr>
          <p:nvPr>
            <p:ph idx="1"/>
          </p:nvPr>
        </p:nvSpPr>
        <p:spPr>
          <a:xfrm>
            <a:off x="628650" y="731617"/>
            <a:ext cx="7886700" cy="5394765"/>
          </a:xfrm>
        </p:spPr>
        <p:txBody>
          <a:bodyPr>
            <a:normAutofit/>
          </a:bodyPr>
          <a:lstStyle/>
          <a:p>
            <a:pPr marL="0" indent="0" algn="ctr">
              <a:buNone/>
            </a:pPr>
            <a:r>
              <a:rPr lang="en-US" sz="3200" b="1" i="0" u="none" strike="noStrike" dirty="0">
                <a:effectLst/>
                <a:latin typeface="Helvetica" pitchFamily="2" charset="0"/>
              </a:rPr>
              <a:t>15 </a:t>
            </a:r>
            <a:r>
              <a:rPr lang="en-US" b="1" i="0" u="none" strike="noStrike" dirty="0">
                <a:effectLst/>
                <a:latin typeface="Helvetica" pitchFamily="2" charset="0"/>
              </a:rPr>
              <a:t>And as I began to speak, </a:t>
            </a:r>
            <a:r>
              <a:rPr lang="en-US" b="1" i="0" u="none" strike="noStrike" dirty="0">
                <a:effectLst/>
                <a:highlight>
                  <a:srgbClr val="FFFF00"/>
                </a:highlight>
                <a:latin typeface="Helvetica" pitchFamily="2" charset="0"/>
              </a:rPr>
              <a:t>the Holy Spirit fell upon them</a:t>
            </a:r>
            <a:r>
              <a:rPr lang="en-US" b="1" i="0" u="none" strike="noStrike" dirty="0">
                <a:effectLst/>
                <a:latin typeface="Helvetica" pitchFamily="2" charset="0"/>
              </a:rPr>
              <a:t>, </a:t>
            </a:r>
            <a:r>
              <a:rPr lang="en-US" b="1" i="0" u="none" strike="noStrike" dirty="0">
                <a:effectLst/>
                <a:highlight>
                  <a:srgbClr val="FFFF00"/>
                </a:highlight>
                <a:latin typeface="Helvetica" pitchFamily="2" charset="0"/>
              </a:rPr>
              <a:t>as upon us at the beginning</a:t>
            </a:r>
            <a:r>
              <a:rPr lang="en-US" b="1" i="0" u="none" strike="noStrike" dirty="0">
                <a:effectLst/>
                <a:latin typeface="Helvetica" pitchFamily="2" charset="0"/>
              </a:rPr>
              <a:t>. 16 Then I remembered the word of the Lord, how He said, </a:t>
            </a:r>
            <a:r>
              <a:rPr lang="en-US" b="1" i="0" u="none" strike="noStrike" dirty="0">
                <a:solidFill>
                  <a:srgbClr val="C00000"/>
                </a:solidFill>
                <a:effectLst/>
                <a:latin typeface="Helvetica" pitchFamily="2" charset="0"/>
              </a:rPr>
              <a:t>‘</a:t>
            </a:r>
            <a:r>
              <a:rPr lang="en-US" b="1" i="0" u="none" strike="noStrike" dirty="0">
                <a:solidFill>
                  <a:srgbClr val="C00000"/>
                </a:solidFill>
                <a:effectLst/>
                <a:highlight>
                  <a:srgbClr val="FFFF00"/>
                </a:highlight>
                <a:latin typeface="Helvetica" pitchFamily="2" charset="0"/>
              </a:rPr>
              <a:t>John indeed </a:t>
            </a:r>
            <a:r>
              <a:rPr lang="en-US" b="1" i="0" u="none" strike="noStrike" dirty="0">
                <a:solidFill>
                  <a:srgbClr val="C00000"/>
                </a:solidFill>
                <a:effectLst/>
                <a:latin typeface="Helvetica" pitchFamily="2" charset="0"/>
              </a:rPr>
              <a:t>baptized with water, </a:t>
            </a:r>
            <a:r>
              <a:rPr lang="en-US" b="1" i="0" u="none" strike="noStrike" dirty="0">
                <a:solidFill>
                  <a:srgbClr val="C00000"/>
                </a:solidFill>
                <a:effectLst/>
                <a:highlight>
                  <a:srgbClr val="FFFF00"/>
                </a:highlight>
                <a:latin typeface="Helvetica" pitchFamily="2" charset="0"/>
              </a:rPr>
              <a:t>but you shall be baptized with the Holy Spirit</a:t>
            </a:r>
            <a:r>
              <a:rPr lang="en-US" b="1" i="0" u="none" strike="noStrike" dirty="0">
                <a:solidFill>
                  <a:srgbClr val="C00000"/>
                </a:solidFill>
                <a:effectLst/>
                <a:latin typeface="Helvetica" pitchFamily="2" charset="0"/>
              </a:rPr>
              <a:t>.’ </a:t>
            </a:r>
            <a:r>
              <a:rPr lang="en-US" b="1" i="0" u="none" strike="noStrike" dirty="0">
                <a:effectLst/>
                <a:latin typeface="Helvetica" pitchFamily="2" charset="0"/>
              </a:rPr>
              <a:t>17 If therefore God gave them the same gift as </a:t>
            </a:r>
            <a:r>
              <a:rPr lang="en-US" b="1" i="1" u="none" strike="noStrike" dirty="0">
                <a:effectLst/>
                <a:latin typeface="Helvetica" pitchFamily="2" charset="0"/>
              </a:rPr>
              <a:t>He</a:t>
            </a:r>
            <a:r>
              <a:rPr lang="en-US" b="1" i="0" u="none" strike="noStrike" dirty="0">
                <a:effectLst/>
                <a:latin typeface="Helvetica" pitchFamily="2" charset="0"/>
              </a:rPr>
              <a:t> </a:t>
            </a:r>
            <a:r>
              <a:rPr lang="en-US" b="1" i="1" u="none" strike="noStrike" dirty="0">
                <a:effectLst/>
                <a:latin typeface="Helvetica" pitchFamily="2" charset="0"/>
              </a:rPr>
              <a:t>gave</a:t>
            </a:r>
            <a:r>
              <a:rPr lang="en-US" b="1" i="0" u="none" strike="noStrike" dirty="0">
                <a:effectLst/>
                <a:latin typeface="Helvetica" pitchFamily="2" charset="0"/>
              </a:rPr>
              <a:t> us when we believed on the Lord Jesus Christ, who was I that I could withstand God?” 18 When they heard these things they became silent; and </a:t>
            </a:r>
            <a:r>
              <a:rPr lang="en-US" b="1" i="0" u="none" strike="noStrike" dirty="0">
                <a:effectLst/>
                <a:highlight>
                  <a:srgbClr val="FFFF00"/>
                </a:highlight>
                <a:latin typeface="Helvetica" pitchFamily="2" charset="0"/>
              </a:rPr>
              <a:t>they glorified God, saying, “Then God has also granted to the Gentiles repentance to life</a:t>
            </a:r>
            <a:r>
              <a:rPr lang="en-US" b="1" i="0" u="none" strike="noStrike" dirty="0">
                <a:effectLst/>
                <a:latin typeface="Helvetica" pitchFamily="2" charset="0"/>
              </a:rPr>
              <a:t>.”</a:t>
            </a:r>
          </a:p>
          <a:p>
            <a:pPr marL="0" indent="0" algn="ctr">
              <a:buNone/>
            </a:pPr>
            <a:r>
              <a:rPr lang="en-US" b="1" dirty="0">
                <a:latin typeface="Helvetica" pitchFamily="2" charset="0"/>
              </a:rPr>
              <a:t>~ Acts 11:15-18</a:t>
            </a:r>
          </a:p>
        </p:txBody>
      </p:sp>
    </p:spTree>
    <p:extLst>
      <p:ext uri="{BB962C8B-B14F-4D97-AF65-F5344CB8AC3E}">
        <p14:creationId xmlns:p14="http://schemas.microsoft.com/office/powerpoint/2010/main" val="621719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85681-3DC4-563C-8CC4-BC3827EAC031}"/>
              </a:ext>
            </a:extLst>
          </p:cNvPr>
          <p:cNvSpPr>
            <a:spLocks noGrp="1"/>
          </p:cNvSpPr>
          <p:nvPr>
            <p:ph type="title"/>
          </p:nvPr>
        </p:nvSpPr>
        <p:spPr/>
        <p:style>
          <a:lnRef idx="2">
            <a:schemeClr val="dk1"/>
          </a:lnRef>
          <a:fillRef idx="1">
            <a:schemeClr val="lt1"/>
          </a:fillRef>
          <a:effectRef idx="0">
            <a:schemeClr val="dk1"/>
          </a:effectRef>
          <a:fontRef idx="minor">
            <a:schemeClr val="dk1"/>
          </a:fontRef>
        </p:style>
        <p:txBody>
          <a:bodyPr/>
          <a:lstStyle/>
          <a:p>
            <a:r>
              <a:rPr lang="en-US" sz="4400" b="1" dirty="0">
                <a:latin typeface="Helvetica" pitchFamily="2" charset="0"/>
                <a:ea typeface="Calibri" panose="020F0502020204030204" pitchFamily="34" charset="0"/>
                <a:cs typeface="Times New Roman" panose="02020603050405020304" pitchFamily="18" charset="0"/>
              </a:rPr>
              <a:t>A</a:t>
            </a:r>
            <a:r>
              <a:rPr lang="en-US" sz="4400" b="1" dirty="0">
                <a:effectLst/>
                <a:latin typeface="Helvetica" pitchFamily="2" charset="0"/>
                <a:ea typeface="Calibri" panose="020F0502020204030204" pitchFamily="34" charset="0"/>
                <a:cs typeface="Times New Roman" panose="02020603050405020304" pitchFamily="18" charset="0"/>
              </a:rPr>
              <a:t>nother </a:t>
            </a:r>
            <a:r>
              <a:rPr lang="en-US" sz="4400" b="1" dirty="0">
                <a:latin typeface="Helvetica" pitchFamily="2" charset="0"/>
                <a:ea typeface="Calibri" panose="020F0502020204030204" pitchFamily="34" charset="0"/>
                <a:cs typeface="Times New Roman" panose="02020603050405020304" pitchFamily="18" charset="0"/>
              </a:rPr>
              <a:t>W</a:t>
            </a:r>
            <a:r>
              <a:rPr lang="en-US" sz="4400" b="1" dirty="0">
                <a:effectLst/>
                <a:latin typeface="Helvetica" pitchFamily="2" charset="0"/>
                <a:ea typeface="Calibri" panose="020F0502020204030204" pitchFamily="34" charset="0"/>
                <a:cs typeface="Times New Roman" panose="02020603050405020304" pitchFamily="18" charset="0"/>
              </a:rPr>
              <a:t>ork of the Holy Spirit Promised by Jesus </a:t>
            </a:r>
            <a:endParaRPr lang="en-US" dirty="0"/>
          </a:p>
        </p:txBody>
      </p:sp>
      <p:sp>
        <p:nvSpPr>
          <p:cNvPr id="3" name="Content Placeholder 2">
            <a:extLst>
              <a:ext uri="{FF2B5EF4-FFF2-40B4-BE49-F238E27FC236}">
                <a16:creationId xmlns:a16="http://schemas.microsoft.com/office/drawing/2014/main" id="{7BBDA822-92F5-CB46-465C-8BF132E1B3B7}"/>
              </a:ext>
            </a:extLst>
          </p:cNvPr>
          <p:cNvSpPr>
            <a:spLocks noGrp="1"/>
          </p:cNvSpPr>
          <p:nvPr>
            <p:ph idx="1"/>
          </p:nvPr>
        </p:nvSpPr>
        <p:spPr/>
        <p:style>
          <a:lnRef idx="2">
            <a:schemeClr val="dk1"/>
          </a:lnRef>
          <a:fillRef idx="1">
            <a:schemeClr val="lt1"/>
          </a:fillRef>
          <a:effectRef idx="0">
            <a:schemeClr val="dk1"/>
          </a:effectRef>
          <a:fontRef idx="minor">
            <a:schemeClr val="dk1"/>
          </a:fontRef>
        </p:style>
        <p:txBody>
          <a:bodyPr>
            <a:normAutofit fontScale="77500" lnSpcReduction="20000"/>
          </a:bodyPr>
          <a:lstStyle/>
          <a:p>
            <a:pPr>
              <a:buClr>
                <a:schemeClr val="tx1"/>
              </a:buClr>
              <a:buFont typeface="Wingdings" pitchFamily="2" charset="2"/>
              <a:buChar char="v"/>
            </a:pPr>
            <a:r>
              <a:rPr lang="en-US" b="1" i="0" u="none" strike="noStrike" dirty="0">
                <a:solidFill>
                  <a:srgbClr val="C00000"/>
                </a:solidFill>
                <a:effectLst/>
                <a:latin typeface="Century Gothic" panose="020B0502020202020204" pitchFamily="34" charset="0"/>
                <a:ea typeface="Tahoma" panose="020B0604030504040204" pitchFamily="34" charset="0"/>
                <a:cs typeface="Tahoma" panose="020B0604030504040204" pitchFamily="34" charset="0"/>
              </a:rPr>
              <a:t>25</a:t>
            </a:r>
            <a:r>
              <a:rPr lang="en-US" b="1" dirty="0">
                <a:solidFill>
                  <a:srgbClr val="C00000"/>
                </a:solidFill>
                <a:latin typeface="Century Gothic" panose="020B0502020202020204" pitchFamily="34" charset="0"/>
                <a:ea typeface="Tahoma" panose="020B0604030504040204" pitchFamily="34" charset="0"/>
                <a:cs typeface="Tahoma" panose="020B0604030504040204" pitchFamily="34" charset="0"/>
              </a:rPr>
              <a:t> </a:t>
            </a:r>
            <a:r>
              <a:rPr lang="en-US" b="1" i="0" u="none" strike="noStrike" dirty="0">
                <a:solidFill>
                  <a:srgbClr val="C00000"/>
                </a:solidFill>
                <a:effectLst/>
                <a:latin typeface="Century Gothic" panose="020B0502020202020204" pitchFamily="34" charset="0"/>
                <a:ea typeface="Tahoma" panose="020B0604030504040204" pitchFamily="34" charset="0"/>
                <a:cs typeface="Tahoma" panose="020B0604030504040204" pitchFamily="34" charset="0"/>
              </a:rPr>
              <a:t>These things I have spoken to you while being present with you. 26 But the Helper, the Holy Spirit, whom the Father will send in My name, He will teach you all things, and bring to your remembrance all things that I said to you. </a:t>
            </a:r>
            <a:r>
              <a:rPr lang="en-US" b="1" i="0" u="none" strike="noStrike" dirty="0">
                <a:effectLst/>
                <a:latin typeface="Century Gothic" panose="020B0502020202020204" pitchFamily="34" charset="0"/>
                <a:ea typeface="Tahoma" panose="020B0604030504040204" pitchFamily="34" charset="0"/>
                <a:cs typeface="Tahoma" panose="020B0604030504040204" pitchFamily="34" charset="0"/>
              </a:rPr>
              <a:t>(John 14:25-26)</a:t>
            </a:r>
          </a:p>
          <a:p>
            <a:pPr>
              <a:buClr>
                <a:schemeClr val="tx1"/>
              </a:buClr>
              <a:buFont typeface="Wingdings" pitchFamily="2" charset="2"/>
              <a:buChar char="v"/>
            </a:pPr>
            <a:r>
              <a:rPr lang="en-US" b="1" i="0" u="none" strike="noStrike" dirty="0">
                <a:solidFill>
                  <a:srgbClr val="C00000"/>
                </a:solidFill>
                <a:effectLst/>
                <a:latin typeface="Century Gothic" panose="020B0502020202020204" pitchFamily="34" charset="0"/>
                <a:ea typeface="Tahoma" panose="020B0604030504040204" pitchFamily="34" charset="0"/>
                <a:cs typeface="Tahoma" panose="020B0604030504040204" pitchFamily="34" charset="0"/>
              </a:rPr>
              <a:t>26</a:t>
            </a:r>
            <a:r>
              <a:rPr lang="en-US" b="1" dirty="0">
                <a:solidFill>
                  <a:srgbClr val="C00000"/>
                </a:solidFill>
                <a:latin typeface="Century Gothic" panose="020B0502020202020204" pitchFamily="34" charset="0"/>
                <a:ea typeface="Tahoma" panose="020B0604030504040204" pitchFamily="34" charset="0"/>
                <a:cs typeface="Tahoma" panose="020B0604030504040204" pitchFamily="34" charset="0"/>
              </a:rPr>
              <a:t> </a:t>
            </a:r>
            <a:r>
              <a:rPr lang="en-US" b="1" i="0" u="none" strike="noStrike" dirty="0">
                <a:solidFill>
                  <a:srgbClr val="C00000"/>
                </a:solidFill>
                <a:effectLst/>
                <a:latin typeface="Century Gothic" panose="020B0502020202020204" pitchFamily="34" charset="0"/>
                <a:ea typeface="Tahoma" panose="020B0604030504040204" pitchFamily="34" charset="0"/>
                <a:cs typeface="Tahoma" panose="020B0604030504040204" pitchFamily="34" charset="0"/>
              </a:rPr>
              <a:t>But when the Helper comes, whom I shall send to you from the Father, the Spirit of truth who proceeds from the Father, He will testify of Me. 27 And you also will bear witness, because you have been with Me from the beginning. </a:t>
            </a:r>
            <a:r>
              <a:rPr lang="en-US" b="1" i="0" u="none" strike="noStrike" dirty="0">
                <a:effectLst/>
                <a:latin typeface="Century Gothic" panose="020B0502020202020204" pitchFamily="34" charset="0"/>
                <a:ea typeface="Tahoma" panose="020B0604030504040204" pitchFamily="34" charset="0"/>
                <a:cs typeface="Tahoma" panose="020B0604030504040204" pitchFamily="34" charset="0"/>
              </a:rPr>
              <a:t>(John 15:26-27)</a:t>
            </a:r>
          </a:p>
          <a:p>
            <a:pPr>
              <a:buClr>
                <a:schemeClr val="tx1"/>
              </a:buClr>
              <a:buFont typeface="Wingdings" pitchFamily="2" charset="2"/>
              <a:buChar char="v"/>
            </a:pPr>
            <a:r>
              <a:rPr lang="en-US" b="1" i="0" u="none" strike="noStrike" dirty="0">
                <a:solidFill>
                  <a:srgbClr val="C00000"/>
                </a:solidFill>
                <a:effectLst/>
                <a:latin typeface="Century Gothic" panose="020B0502020202020204" pitchFamily="34" charset="0"/>
                <a:ea typeface="Tahoma" panose="020B0604030504040204" pitchFamily="34" charset="0"/>
                <a:cs typeface="Tahoma" panose="020B0604030504040204" pitchFamily="34" charset="0"/>
              </a:rPr>
              <a:t>12 I still have many things to say to you, but you cannot bear </a:t>
            </a:r>
            <a:r>
              <a:rPr lang="en-US" b="1" i="1" u="none" strike="noStrike" dirty="0">
                <a:solidFill>
                  <a:srgbClr val="C00000"/>
                </a:solidFill>
                <a:effectLst/>
                <a:latin typeface="Century Gothic" panose="020B0502020202020204" pitchFamily="34" charset="0"/>
                <a:ea typeface="Tahoma" panose="020B0604030504040204" pitchFamily="34" charset="0"/>
                <a:cs typeface="Tahoma" panose="020B0604030504040204" pitchFamily="34" charset="0"/>
              </a:rPr>
              <a:t>them</a:t>
            </a:r>
            <a:r>
              <a:rPr lang="en-US" b="1" i="0" u="none" strike="noStrike" dirty="0">
                <a:solidFill>
                  <a:srgbClr val="C00000"/>
                </a:solidFill>
                <a:effectLst/>
                <a:latin typeface="Century Gothic" panose="020B0502020202020204" pitchFamily="34" charset="0"/>
                <a:ea typeface="Tahoma" panose="020B0604030504040204" pitchFamily="34" charset="0"/>
                <a:cs typeface="Tahoma" panose="020B0604030504040204" pitchFamily="34" charset="0"/>
              </a:rPr>
              <a:t> now. 13However, when He, the Spirit of truth, has come, He will guide you into all truth; for He will not speak on His own </a:t>
            </a:r>
            <a:r>
              <a:rPr lang="en-US" b="1" i="1" u="none" strike="noStrike" dirty="0">
                <a:solidFill>
                  <a:srgbClr val="C00000"/>
                </a:solidFill>
                <a:effectLst/>
                <a:latin typeface="Century Gothic" panose="020B0502020202020204" pitchFamily="34" charset="0"/>
                <a:ea typeface="Tahoma" panose="020B0604030504040204" pitchFamily="34" charset="0"/>
                <a:cs typeface="Tahoma" panose="020B0604030504040204" pitchFamily="34" charset="0"/>
              </a:rPr>
              <a:t>authority,</a:t>
            </a:r>
            <a:r>
              <a:rPr lang="en-US" b="1" i="0" u="none" strike="noStrike" dirty="0">
                <a:solidFill>
                  <a:srgbClr val="C00000"/>
                </a:solidFill>
                <a:effectLst/>
                <a:latin typeface="Century Gothic" panose="020B0502020202020204" pitchFamily="34" charset="0"/>
                <a:ea typeface="Tahoma" panose="020B0604030504040204" pitchFamily="34" charset="0"/>
                <a:cs typeface="Tahoma" panose="020B0604030504040204" pitchFamily="34" charset="0"/>
              </a:rPr>
              <a:t> but whatever He hears He will speak; and He will tell you things to come. </a:t>
            </a:r>
            <a:r>
              <a:rPr lang="en-US" b="1" i="0" u="none" strike="noStrike" dirty="0">
                <a:effectLst/>
                <a:latin typeface="Century Gothic" panose="020B0502020202020204" pitchFamily="34" charset="0"/>
                <a:ea typeface="Tahoma" panose="020B0604030504040204" pitchFamily="34" charset="0"/>
                <a:cs typeface="Tahoma" panose="020B0604030504040204" pitchFamily="34" charset="0"/>
              </a:rPr>
              <a:t>(John 16:12-13)</a:t>
            </a:r>
            <a:endParaRPr lang="en-US" b="1" dirty="0">
              <a:latin typeface="Century Gothic" panose="020B0502020202020204" pitchFamily="34" charset="0"/>
              <a:ea typeface="Tahoma" panose="020B0604030504040204" pitchFamily="34" charset="0"/>
              <a:cs typeface="Tahoma" panose="020B0604030504040204" pitchFamily="34" charset="0"/>
            </a:endParaRPr>
          </a:p>
          <a:p>
            <a:endParaRPr lang="en-US" dirty="0"/>
          </a:p>
        </p:txBody>
      </p:sp>
    </p:spTree>
    <p:extLst>
      <p:ext uri="{BB962C8B-B14F-4D97-AF65-F5344CB8AC3E}">
        <p14:creationId xmlns:p14="http://schemas.microsoft.com/office/powerpoint/2010/main" val="3557902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85681-3DC4-563C-8CC4-BC3827EAC031}"/>
              </a:ext>
            </a:extLst>
          </p:cNvPr>
          <p:cNvSpPr>
            <a:spLocks noGrp="1"/>
          </p:cNvSpPr>
          <p:nvPr>
            <p:ph type="title"/>
          </p:nvPr>
        </p:nvSpPr>
        <p:spPr/>
        <p:style>
          <a:lnRef idx="2">
            <a:schemeClr val="dk1"/>
          </a:lnRef>
          <a:fillRef idx="1">
            <a:schemeClr val="lt1"/>
          </a:fillRef>
          <a:effectRef idx="0">
            <a:schemeClr val="dk1"/>
          </a:effectRef>
          <a:fontRef idx="minor">
            <a:schemeClr val="dk1"/>
          </a:fontRef>
        </p:style>
        <p:txBody>
          <a:bodyPr/>
          <a:lstStyle/>
          <a:p>
            <a:r>
              <a:rPr lang="en-US" sz="4400" b="1" dirty="0">
                <a:latin typeface="Helvetica" pitchFamily="2" charset="0"/>
                <a:ea typeface="Calibri" panose="020F0502020204030204" pitchFamily="34" charset="0"/>
                <a:cs typeface="Times New Roman" panose="02020603050405020304" pitchFamily="18" charset="0"/>
              </a:rPr>
              <a:t>A</a:t>
            </a:r>
            <a:r>
              <a:rPr lang="en-US" sz="4400" b="1" dirty="0">
                <a:effectLst/>
                <a:latin typeface="Helvetica" pitchFamily="2" charset="0"/>
                <a:ea typeface="Calibri" panose="020F0502020204030204" pitchFamily="34" charset="0"/>
                <a:cs typeface="Times New Roman" panose="02020603050405020304" pitchFamily="18" charset="0"/>
              </a:rPr>
              <a:t>nother </a:t>
            </a:r>
            <a:r>
              <a:rPr lang="en-US" sz="4400" b="1" dirty="0">
                <a:latin typeface="Helvetica" pitchFamily="2" charset="0"/>
                <a:ea typeface="Calibri" panose="020F0502020204030204" pitchFamily="34" charset="0"/>
                <a:cs typeface="Times New Roman" panose="02020603050405020304" pitchFamily="18" charset="0"/>
              </a:rPr>
              <a:t>W</a:t>
            </a:r>
            <a:r>
              <a:rPr lang="en-US" sz="4400" b="1" dirty="0">
                <a:effectLst/>
                <a:latin typeface="Helvetica" pitchFamily="2" charset="0"/>
                <a:ea typeface="Calibri" panose="020F0502020204030204" pitchFamily="34" charset="0"/>
                <a:cs typeface="Times New Roman" panose="02020603050405020304" pitchFamily="18" charset="0"/>
              </a:rPr>
              <a:t>ork of the Holy Spirit Promised by Jesus </a:t>
            </a:r>
            <a:endParaRPr lang="en-US" dirty="0"/>
          </a:p>
        </p:txBody>
      </p:sp>
      <p:sp>
        <p:nvSpPr>
          <p:cNvPr id="3" name="Content Placeholder 2">
            <a:extLst>
              <a:ext uri="{FF2B5EF4-FFF2-40B4-BE49-F238E27FC236}">
                <a16:creationId xmlns:a16="http://schemas.microsoft.com/office/drawing/2014/main" id="{7BBDA822-92F5-CB46-465C-8BF132E1B3B7}"/>
              </a:ext>
            </a:extLst>
          </p:cNvPr>
          <p:cNvSpPr>
            <a:spLocks noGrp="1"/>
          </p:cNvSpPr>
          <p:nvPr>
            <p:ph idx="1"/>
          </p:nvPr>
        </p:nvSpPr>
        <p:spPr/>
        <p:style>
          <a:lnRef idx="2">
            <a:schemeClr val="dk1"/>
          </a:lnRef>
          <a:fillRef idx="1">
            <a:schemeClr val="lt1"/>
          </a:fillRef>
          <a:effectRef idx="0">
            <a:schemeClr val="dk1"/>
          </a:effectRef>
          <a:fontRef idx="minor">
            <a:schemeClr val="dk1"/>
          </a:fontRef>
        </p:style>
        <p:txBody>
          <a:bodyPr>
            <a:normAutofit fontScale="77500" lnSpcReduction="20000"/>
          </a:bodyPr>
          <a:lstStyle/>
          <a:p>
            <a:pPr>
              <a:buClr>
                <a:schemeClr val="tx1"/>
              </a:buClr>
              <a:buFont typeface="Wingdings" pitchFamily="2" charset="2"/>
              <a:buChar char="v"/>
            </a:pPr>
            <a:r>
              <a:rPr lang="en-US" b="1" i="0" u="none" strike="noStrike" dirty="0">
                <a:solidFill>
                  <a:srgbClr val="C00000"/>
                </a:solidFill>
                <a:effectLst/>
                <a:latin typeface="Century Gothic" panose="020B0502020202020204" pitchFamily="34" charset="0"/>
                <a:ea typeface="Tahoma" panose="020B0604030504040204" pitchFamily="34" charset="0"/>
                <a:cs typeface="Tahoma" panose="020B0604030504040204" pitchFamily="34" charset="0"/>
              </a:rPr>
              <a:t>25</a:t>
            </a:r>
            <a:r>
              <a:rPr lang="en-US" b="1" dirty="0">
                <a:solidFill>
                  <a:srgbClr val="C00000"/>
                </a:solidFill>
                <a:latin typeface="Century Gothic" panose="020B0502020202020204" pitchFamily="34" charset="0"/>
                <a:ea typeface="Tahoma" panose="020B0604030504040204" pitchFamily="34" charset="0"/>
                <a:cs typeface="Tahoma" panose="020B0604030504040204" pitchFamily="34" charset="0"/>
              </a:rPr>
              <a:t> </a:t>
            </a:r>
            <a:r>
              <a:rPr lang="en-US" b="1" i="0" u="none" strike="noStrike" dirty="0">
                <a:solidFill>
                  <a:srgbClr val="C00000"/>
                </a:solidFill>
                <a:effectLst/>
                <a:latin typeface="Century Gothic" panose="020B0502020202020204" pitchFamily="34" charset="0"/>
                <a:ea typeface="Tahoma" panose="020B0604030504040204" pitchFamily="34" charset="0"/>
                <a:cs typeface="Tahoma" panose="020B0604030504040204" pitchFamily="34" charset="0"/>
              </a:rPr>
              <a:t>These things I have spoken to you while being present with you. 26 But the Helper, </a:t>
            </a:r>
            <a:r>
              <a:rPr lang="en-US" b="1" i="0" u="none" strike="noStrike" dirty="0">
                <a:solidFill>
                  <a:srgbClr val="C00000"/>
                </a:solidFill>
                <a:effectLst/>
                <a:highlight>
                  <a:srgbClr val="FFFF00"/>
                </a:highlight>
                <a:latin typeface="Century Gothic" panose="020B0502020202020204" pitchFamily="34" charset="0"/>
                <a:ea typeface="Tahoma" panose="020B0604030504040204" pitchFamily="34" charset="0"/>
                <a:cs typeface="Tahoma" panose="020B0604030504040204" pitchFamily="34" charset="0"/>
              </a:rPr>
              <a:t>the Holy Spirit</a:t>
            </a:r>
            <a:r>
              <a:rPr lang="en-US" b="1" i="0" u="none" strike="noStrike" dirty="0">
                <a:solidFill>
                  <a:srgbClr val="C00000"/>
                </a:solidFill>
                <a:effectLst/>
                <a:latin typeface="Century Gothic" panose="020B0502020202020204" pitchFamily="34" charset="0"/>
                <a:ea typeface="Tahoma" panose="020B0604030504040204" pitchFamily="34" charset="0"/>
                <a:cs typeface="Tahoma" panose="020B0604030504040204" pitchFamily="34" charset="0"/>
              </a:rPr>
              <a:t>, whom the Father will send in My name, </a:t>
            </a:r>
            <a:r>
              <a:rPr lang="en-US" b="1" i="0" u="none" strike="noStrike" dirty="0">
                <a:solidFill>
                  <a:srgbClr val="C00000"/>
                </a:solidFill>
                <a:effectLst/>
                <a:highlight>
                  <a:srgbClr val="FFFF00"/>
                </a:highlight>
                <a:latin typeface="Century Gothic" panose="020B0502020202020204" pitchFamily="34" charset="0"/>
                <a:ea typeface="Tahoma" panose="020B0604030504040204" pitchFamily="34" charset="0"/>
                <a:cs typeface="Tahoma" panose="020B0604030504040204" pitchFamily="34" charset="0"/>
              </a:rPr>
              <a:t>He will teach you all things</a:t>
            </a:r>
            <a:r>
              <a:rPr lang="en-US" b="1" i="0" u="none" strike="noStrike" dirty="0">
                <a:solidFill>
                  <a:srgbClr val="C00000"/>
                </a:solidFill>
                <a:effectLst/>
                <a:latin typeface="Century Gothic" panose="020B0502020202020204" pitchFamily="34" charset="0"/>
                <a:ea typeface="Tahoma" panose="020B0604030504040204" pitchFamily="34" charset="0"/>
                <a:cs typeface="Tahoma" panose="020B0604030504040204" pitchFamily="34" charset="0"/>
              </a:rPr>
              <a:t>, and </a:t>
            </a:r>
            <a:r>
              <a:rPr lang="en-US" b="1" i="0" u="none" strike="noStrike" dirty="0">
                <a:solidFill>
                  <a:srgbClr val="C00000"/>
                </a:solidFill>
                <a:effectLst/>
                <a:highlight>
                  <a:srgbClr val="FFFF00"/>
                </a:highlight>
                <a:latin typeface="Century Gothic" panose="020B0502020202020204" pitchFamily="34" charset="0"/>
                <a:ea typeface="Tahoma" panose="020B0604030504040204" pitchFamily="34" charset="0"/>
                <a:cs typeface="Tahoma" panose="020B0604030504040204" pitchFamily="34" charset="0"/>
              </a:rPr>
              <a:t>bring to your remembrance all things that I said to you</a:t>
            </a:r>
            <a:r>
              <a:rPr lang="en-US" b="1" i="0" u="none" strike="noStrike" dirty="0">
                <a:solidFill>
                  <a:srgbClr val="C00000"/>
                </a:solidFill>
                <a:effectLst/>
                <a:latin typeface="Century Gothic" panose="020B0502020202020204" pitchFamily="34" charset="0"/>
                <a:ea typeface="Tahoma" panose="020B0604030504040204" pitchFamily="34" charset="0"/>
                <a:cs typeface="Tahoma" panose="020B0604030504040204" pitchFamily="34" charset="0"/>
              </a:rPr>
              <a:t>. </a:t>
            </a:r>
            <a:r>
              <a:rPr lang="en-US" b="1" i="0" u="none" strike="noStrike" dirty="0">
                <a:effectLst/>
                <a:latin typeface="Century Gothic" panose="020B0502020202020204" pitchFamily="34" charset="0"/>
                <a:ea typeface="Tahoma" panose="020B0604030504040204" pitchFamily="34" charset="0"/>
                <a:cs typeface="Tahoma" panose="020B0604030504040204" pitchFamily="34" charset="0"/>
              </a:rPr>
              <a:t>(John 14:25-26)</a:t>
            </a:r>
          </a:p>
          <a:p>
            <a:pPr>
              <a:buClr>
                <a:schemeClr val="tx1"/>
              </a:buClr>
              <a:buFont typeface="Wingdings" pitchFamily="2" charset="2"/>
              <a:buChar char="v"/>
            </a:pPr>
            <a:r>
              <a:rPr lang="en-US" b="1" i="0" u="none" strike="noStrike" dirty="0">
                <a:solidFill>
                  <a:srgbClr val="C00000"/>
                </a:solidFill>
                <a:effectLst/>
                <a:latin typeface="Century Gothic" panose="020B0502020202020204" pitchFamily="34" charset="0"/>
                <a:ea typeface="Tahoma" panose="020B0604030504040204" pitchFamily="34" charset="0"/>
                <a:cs typeface="Tahoma" panose="020B0604030504040204" pitchFamily="34" charset="0"/>
              </a:rPr>
              <a:t>26</a:t>
            </a:r>
            <a:r>
              <a:rPr lang="en-US" b="1" dirty="0">
                <a:solidFill>
                  <a:srgbClr val="C00000"/>
                </a:solidFill>
                <a:latin typeface="Century Gothic" panose="020B0502020202020204" pitchFamily="34" charset="0"/>
                <a:ea typeface="Tahoma" panose="020B0604030504040204" pitchFamily="34" charset="0"/>
                <a:cs typeface="Tahoma" panose="020B0604030504040204" pitchFamily="34" charset="0"/>
              </a:rPr>
              <a:t> </a:t>
            </a:r>
            <a:r>
              <a:rPr lang="en-US" b="1" i="0" u="none" strike="noStrike" dirty="0">
                <a:solidFill>
                  <a:srgbClr val="C00000"/>
                </a:solidFill>
                <a:effectLst/>
                <a:latin typeface="Century Gothic" panose="020B0502020202020204" pitchFamily="34" charset="0"/>
                <a:ea typeface="Tahoma" panose="020B0604030504040204" pitchFamily="34" charset="0"/>
                <a:cs typeface="Tahoma" panose="020B0604030504040204" pitchFamily="34" charset="0"/>
              </a:rPr>
              <a:t>But when the Helper comes, whom I shall send to you from the Father, the </a:t>
            </a:r>
            <a:r>
              <a:rPr lang="en-US" b="1" i="0" u="none" strike="noStrike" dirty="0">
                <a:solidFill>
                  <a:srgbClr val="C00000"/>
                </a:solidFill>
                <a:effectLst/>
                <a:highlight>
                  <a:srgbClr val="FFFF00"/>
                </a:highlight>
                <a:latin typeface="Century Gothic" panose="020B0502020202020204" pitchFamily="34" charset="0"/>
                <a:ea typeface="Tahoma" panose="020B0604030504040204" pitchFamily="34" charset="0"/>
                <a:cs typeface="Tahoma" panose="020B0604030504040204" pitchFamily="34" charset="0"/>
              </a:rPr>
              <a:t>Spirit of truth </a:t>
            </a:r>
            <a:r>
              <a:rPr lang="en-US" b="1" i="0" u="none" strike="noStrike" dirty="0">
                <a:solidFill>
                  <a:srgbClr val="C00000"/>
                </a:solidFill>
                <a:effectLst/>
                <a:latin typeface="Century Gothic" panose="020B0502020202020204" pitchFamily="34" charset="0"/>
                <a:ea typeface="Tahoma" panose="020B0604030504040204" pitchFamily="34" charset="0"/>
                <a:cs typeface="Tahoma" panose="020B0604030504040204" pitchFamily="34" charset="0"/>
              </a:rPr>
              <a:t>who proceeds from the Father, </a:t>
            </a:r>
            <a:r>
              <a:rPr lang="en-US" b="1" i="0" u="none" strike="noStrike" dirty="0">
                <a:solidFill>
                  <a:srgbClr val="C00000"/>
                </a:solidFill>
                <a:effectLst/>
                <a:highlight>
                  <a:srgbClr val="FFFF00"/>
                </a:highlight>
                <a:latin typeface="Century Gothic" panose="020B0502020202020204" pitchFamily="34" charset="0"/>
                <a:ea typeface="Tahoma" panose="020B0604030504040204" pitchFamily="34" charset="0"/>
                <a:cs typeface="Tahoma" panose="020B0604030504040204" pitchFamily="34" charset="0"/>
              </a:rPr>
              <a:t>He will testify of Me</a:t>
            </a:r>
            <a:r>
              <a:rPr lang="en-US" b="1" i="0" u="none" strike="noStrike" dirty="0">
                <a:solidFill>
                  <a:srgbClr val="C00000"/>
                </a:solidFill>
                <a:effectLst/>
                <a:latin typeface="Century Gothic" panose="020B0502020202020204" pitchFamily="34" charset="0"/>
                <a:ea typeface="Tahoma" panose="020B0604030504040204" pitchFamily="34" charset="0"/>
                <a:cs typeface="Tahoma" panose="020B0604030504040204" pitchFamily="34" charset="0"/>
              </a:rPr>
              <a:t>. 27 </a:t>
            </a:r>
            <a:r>
              <a:rPr lang="en-US" b="1" i="0" u="none" strike="noStrike" dirty="0">
                <a:solidFill>
                  <a:srgbClr val="C00000"/>
                </a:solidFill>
                <a:effectLst/>
                <a:highlight>
                  <a:srgbClr val="FFFF00"/>
                </a:highlight>
                <a:latin typeface="Century Gothic" panose="020B0502020202020204" pitchFamily="34" charset="0"/>
                <a:ea typeface="Tahoma" panose="020B0604030504040204" pitchFamily="34" charset="0"/>
                <a:cs typeface="Tahoma" panose="020B0604030504040204" pitchFamily="34" charset="0"/>
              </a:rPr>
              <a:t>And you also will bear witness, because you have been with Me from the beginning</a:t>
            </a:r>
            <a:r>
              <a:rPr lang="en-US" b="1" i="0" u="none" strike="noStrike" dirty="0">
                <a:solidFill>
                  <a:srgbClr val="C00000"/>
                </a:solidFill>
                <a:effectLst/>
                <a:latin typeface="Century Gothic" panose="020B0502020202020204" pitchFamily="34" charset="0"/>
                <a:ea typeface="Tahoma" panose="020B0604030504040204" pitchFamily="34" charset="0"/>
                <a:cs typeface="Tahoma" panose="020B0604030504040204" pitchFamily="34" charset="0"/>
              </a:rPr>
              <a:t>. </a:t>
            </a:r>
            <a:r>
              <a:rPr lang="en-US" b="1" i="0" u="none" strike="noStrike" dirty="0">
                <a:effectLst/>
                <a:latin typeface="Century Gothic" panose="020B0502020202020204" pitchFamily="34" charset="0"/>
                <a:ea typeface="Tahoma" panose="020B0604030504040204" pitchFamily="34" charset="0"/>
                <a:cs typeface="Tahoma" panose="020B0604030504040204" pitchFamily="34" charset="0"/>
              </a:rPr>
              <a:t>(John 15:26-27)</a:t>
            </a:r>
          </a:p>
          <a:p>
            <a:pPr>
              <a:buClr>
                <a:schemeClr val="tx1"/>
              </a:buClr>
              <a:buFont typeface="Wingdings" pitchFamily="2" charset="2"/>
              <a:buChar char="v"/>
            </a:pPr>
            <a:r>
              <a:rPr lang="en-US" b="1" i="0" u="none" strike="noStrike" dirty="0">
                <a:solidFill>
                  <a:srgbClr val="C00000"/>
                </a:solidFill>
                <a:effectLst/>
                <a:latin typeface="Century Gothic" panose="020B0502020202020204" pitchFamily="34" charset="0"/>
                <a:ea typeface="Tahoma" panose="020B0604030504040204" pitchFamily="34" charset="0"/>
                <a:cs typeface="Tahoma" panose="020B0604030504040204" pitchFamily="34" charset="0"/>
              </a:rPr>
              <a:t>12 I still have </a:t>
            </a:r>
            <a:r>
              <a:rPr lang="en-US" b="1" i="0" u="none" strike="noStrike" dirty="0">
                <a:solidFill>
                  <a:srgbClr val="C00000"/>
                </a:solidFill>
                <a:effectLst/>
                <a:highlight>
                  <a:srgbClr val="FFFF00"/>
                </a:highlight>
                <a:latin typeface="Century Gothic" panose="020B0502020202020204" pitchFamily="34" charset="0"/>
                <a:ea typeface="Tahoma" panose="020B0604030504040204" pitchFamily="34" charset="0"/>
                <a:cs typeface="Tahoma" panose="020B0604030504040204" pitchFamily="34" charset="0"/>
              </a:rPr>
              <a:t>many things to say </a:t>
            </a:r>
            <a:r>
              <a:rPr lang="en-US" b="1" i="0" u="none" strike="noStrike" dirty="0">
                <a:solidFill>
                  <a:srgbClr val="C00000"/>
                </a:solidFill>
                <a:effectLst/>
                <a:latin typeface="Century Gothic" panose="020B0502020202020204" pitchFamily="34" charset="0"/>
                <a:ea typeface="Tahoma" panose="020B0604030504040204" pitchFamily="34" charset="0"/>
                <a:cs typeface="Tahoma" panose="020B0604030504040204" pitchFamily="34" charset="0"/>
              </a:rPr>
              <a:t>to you, but </a:t>
            </a:r>
            <a:r>
              <a:rPr lang="en-US" b="1" i="0" u="none" strike="noStrike" dirty="0">
                <a:solidFill>
                  <a:srgbClr val="C00000"/>
                </a:solidFill>
                <a:effectLst/>
                <a:highlight>
                  <a:srgbClr val="FFFF00"/>
                </a:highlight>
                <a:latin typeface="Century Gothic" panose="020B0502020202020204" pitchFamily="34" charset="0"/>
                <a:ea typeface="Tahoma" panose="020B0604030504040204" pitchFamily="34" charset="0"/>
                <a:cs typeface="Tahoma" panose="020B0604030504040204" pitchFamily="34" charset="0"/>
              </a:rPr>
              <a:t>you cannot bear </a:t>
            </a:r>
            <a:r>
              <a:rPr lang="en-US" b="1" i="1" u="none" strike="noStrike" dirty="0">
                <a:solidFill>
                  <a:srgbClr val="C00000"/>
                </a:solidFill>
                <a:effectLst/>
                <a:highlight>
                  <a:srgbClr val="FFFF00"/>
                </a:highlight>
                <a:latin typeface="Century Gothic" panose="020B0502020202020204" pitchFamily="34" charset="0"/>
                <a:ea typeface="Tahoma" panose="020B0604030504040204" pitchFamily="34" charset="0"/>
                <a:cs typeface="Tahoma" panose="020B0604030504040204" pitchFamily="34" charset="0"/>
              </a:rPr>
              <a:t>them</a:t>
            </a:r>
            <a:r>
              <a:rPr lang="en-US" b="1" i="0" u="none" strike="noStrike" dirty="0">
                <a:solidFill>
                  <a:srgbClr val="C00000"/>
                </a:solidFill>
                <a:effectLst/>
                <a:highlight>
                  <a:srgbClr val="FFFF00"/>
                </a:highlight>
                <a:latin typeface="Century Gothic" panose="020B0502020202020204" pitchFamily="34" charset="0"/>
                <a:ea typeface="Tahoma" panose="020B0604030504040204" pitchFamily="34" charset="0"/>
                <a:cs typeface="Tahoma" panose="020B0604030504040204" pitchFamily="34" charset="0"/>
              </a:rPr>
              <a:t> now</a:t>
            </a:r>
            <a:r>
              <a:rPr lang="en-US" b="1" i="0" u="none" strike="noStrike" dirty="0">
                <a:solidFill>
                  <a:srgbClr val="C00000"/>
                </a:solidFill>
                <a:effectLst/>
                <a:latin typeface="Century Gothic" panose="020B0502020202020204" pitchFamily="34" charset="0"/>
                <a:ea typeface="Tahoma" panose="020B0604030504040204" pitchFamily="34" charset="0"/>
                <a:cs typeface="Tahoma" panose="020B0604030504040204" pitchFamily="34" charset="0"/>
              </a:rPr>
              <a:t>. 13However, when He, </a:t>
            </a:r>
            <a:r>
              <a:rPr lang="en-US" b="1" i="0" u="none" strike="noStrike" dirty="0">
                <a:solidFill>
                  <a:srgbClr val="C00000"/>
                </a:solidFill>
                <a:effectLst/>
                <a:highlight>
                  <a:srgbClr val="FFFF00"/>
                </a:highlight>
                <a:latin typeface="Century Gothic" panose="020B0502020202020204" pitchFamily="34" charset="0"/>
                <a:ea typeface="Tahoma" panose="020B0604030504040204" pitchFamily="34" charset="0"/>
                <a:cs typeface="Tahoma" panose="020B0604030504040204" pitchFamily="34" charset="0"/>
              </a:rPr>
              <a:t>the Spirit of truth</a:t>
            </a:r>
            <a:r>
              <a:rPr lang="en-US" b="1" i="0" u="none" strike="noStrike" dirty="0">
                <a:solidFill>
                  <a:srgbClr val="C00000"/>
                </a:solidFill>
                <a:effectLst/>
                <a:latin typeface="Century Gothic" panose="020B0502020202020204" pitchFamily="34" charset="0"/>
                <a:ea typeface="Tahoma" panose="020B0604030504040204" pitchFamily="34" charset="0"/>
                <a:cs typeface="Tahoma" panose="020B0604030504040204" pitchFamily="34" charset="0"/>
              </a:rPr>
              <a:t>, has come, </a:t>
            </a:r>
            <a:r>
              <a:rPr lang="en-US" b="1" i="0" u="none" strike="noStrike" dirty="0">
                <a:solidFill>
                  <a:srgbClr val="C00000"/>
                </a:solidFill>
                <a:effectLst/>
                <a:highlight>
                  <a:srgbClr val="FFFF00"/>
                </a:highlight>
                <a:latin typeface="Century Gothic" panose="020B0502020202020204" pitchFamily="34" charset="0"/>
                <a:ea typeface="Tahoma" panose="020B0604030504040204" pitchFamily="34" charset="0"/>
                <a:cs typeface="Tahoma" panose="020B0604030504040204" pitchFamily="34" charset="0"/>
              </a:rPr>
              <a:t>He will guide you into all truth</a:t>
            </a:r>
            <a:r>
              <a:rPr lang="en-US" b="1" i="0" u="none" strike="noStrike" dirty="0">
                <a:solidFill>
                  <a:srgbClr val="C00000"/>
                </a:solidFill>
                <a:effectLst/>
                <a:latin typeface="Century Gothic" panose="020B0502020202020204" pitchFamily="34" charset="0"/>
                <a:ea typeface="Tahoma" panose="020B0604030504040204" pitchFamily="34" charset="0"/>
                <a:cs typeface="Tahoma" panose="020B0604030504040204" pitchFamily="34" charset="0"/>
              </a:rPr>
              <a:t>; for He will not speak on His own </a:t>
            </a:r>
            <a:r>
              <a:rPr lang="en-US" b="1" i="1" u="none" strike="noStrike" dirty="0">
                <a:solidFill>
                  <a:srgbClr val="C00000"/>
                </a:solidFill>
                <a:effectLst/>
                <a:latin typeface="Century Gothic" panose="020B0502020202020204" pitchFamily="34" charset="0"/>
                <a:ea typeface="Tahoma" panose="020B0604030504040204" pitchFamily="34" charset="0"/>
                <a:cs typeface="Tahoma" panose="020B0604030504040204" pitchFamily="34" charset="0"/>
              </a:rPr>
              <a:t>authority,</a:t>
            </a:r>
            <a:r>
              <a:rPr lang="en-US" b="1" i="0" u="none" strike="noStrike" dirty="0">
                <a:solidFill>
                  <a:srgbClr val="C00000"/>
                </a:solidFill>
                <a:effectLst/>
                <a:latin typeface="Century Gothic" panose="020B0502020202020204" pitchFamily="34" charset="0"/>
                <a:ea typeface="Tahoma" panose="020B0604030504040204" pitchFamily="34" charset="0"/>
                <a:cs typeface="Tahoma" panose="020B0604030504040204" pitchFamily="34" charset="0"/>
              </a:rPr>
              <a:t> but whatever He hears He will speak; and </a:t>
            </a:r>
            <a:r>
              <a:rPr lang="en-US" b="1" i="0" u="none" strike="noStrike" dirty="0">
                <a:solidFill>
                  <a:srgbClr val="C00000"/>
                </a:solidFill>
                <a:effectLst/>
                <a:highlight>
                  <a:srgbClr val="FFFF00"/>
                </a:highlight>
                <a:latin typeface="Century Gothic" panose="020B0502020202020204" pitchFamily="34" charset="0"/>
                <a:ea typeface="Tahoma" panose="020B0604030504040204" pitchFamily="34" charset="0"/>
                <a:cs typeface="Tahoma" panose="020B0604030504040204" pitchFamily="34" charset="0"/>
              </a:rPr>
              <a:t>He will tell you things to come.</a:t>
            </a:r>
            <a:r>
              <a:rPr lang="en-US" b="1" i="0" u="none" strike="noStrike" dirty="0">
                <a:solidFill>
                  <a:srgbClr val="C00000"/>
                </a:solidFill>
                <a:effectLst/>
                <a:latin typeface="Century Gothic" panose="020B0502020202020204" pitchFamily="34" charset="0"/>
                <a:ea typeface="Tahoma" panose="020B0604030504040204" pitchFamily="34" charset="0"/>
                <a:cs typeface="Tahoma" panose="020B0604030504040204" pitchFamily="34" charset="0"/>
              </a:rPr>
              <a:t> </a:t>
            </a:r>
            <a:r>
              <a:rPr lang="en-US" b="1" i="0" u="none" strike="noStrike" dirty="0">
                <a:effectLst/>
                <a:latin typeface="Century Gothic" panose="020B0502020202020204" pitchFamily="34" charset="0"/>
                <a:ea typeface="Tahoma" panose="020B0604030504040204" pitchFamily="34" charset="0"/>
                <a:cs typeface="Tahoma" panose="020B0604030504040204" pitchFamily="34" charset="0"/>
              </a:rPr>
              <a:t>(John 16:12-13)</a:t>
            </a:r>
            <a:endParaRPr lang="en-US" b="1" dirty="0">
              <a:latin typeface="Century Gothic" panose="020B0502020202020204" pitchFamily="34" charset="0"/>
              <a:ea typeface="Tahoma" panose="020B0604030504040204" pitchFamily="34" charset="0"/>
              <a:cs typeface="Tahoma" panose="020B0604030504040204" pitchFamily="34" charset="0"/>
            </a:endParaRPr>
          </a:p>
          <a:p>
            <a:endParaRPr lang="en-US" dirty="0"/>
          </a:p>
        </p:txBody>
      </p:sp>
    </p:spTree>
    <p:extLst>
      <p:ext uri="{BB962C8B-B14F-4D97-AF65-F5344CB8AC3E}">
        <p14:creationId xmlns:p14="http://schemas.microsoft.com/office/powerpoint/2010/main" val="2241563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1E3B2-5420-5E19-39D3-9F56F16F9BE1}"/>
              </a:ext>
            </a:extLst>
          </p:cNvPr>
          <p:cNvSpPr>
            <a:spLocks noGrp="1"/>
          </p:cNvSpPr>
          <p:nvPr>
            <p:ph type="title"/>
          </p:nvPr>
        </p:nvSpPr>
        <p:spPr/>
        <p:style>
          <a:lnRef idx="2">
            <a:schemeClr val="dk1"/>
          </a:lnRef>
          <a:fillRef idx="1">
            <a:schemeClr val="lt1"/>
          </a:fillRef>
          <a:effectRef idx="0">
            <a:schemeClr val="dk1"/>
          </a:effectRef>
          <a:fontRef idx="minor">
            <a:schemeClr val="dk1"/>
          </a:fontRef>
        </p:style>
        <p:txBody>
          <a:bodyPr>
            <a:noAutofit/>
          </a:bodyPr>
          <a:lstStyle/>
          <a:p>
            <a:r>
              <a:rPr lang="en-US" sz="2800" b="1" dirty="0">
                <a:effectLst/>
                <a:latin typeface="Helvetica" pitchFamily="2" charset="0"/>
                <a:ea typeface="Tahoma" panose="020B0604030504040204" pitchFamily="34" charset="0"/>
                <a:cs typeface="Tahoma" panose="020B0604030504040204" pitchFamily="34" charset="0"/>
              </a:rPr>
              <a:t>Apostles </a:t>
            </a:r>
            <a:r>
              <a:rPr lang="en-US" sz="2800" b="1" dirty="0">
                <a:latin typeface="Helvetica" pitchFamily="2" charset="0"/>
                <a:ea typeface="Tahoma" panose="020B0604030504040204" pitchFamily="34" charset="0"/>
                <a:cs typeface="Tahoma" panose="020B0604030504040204" pitchFamily="34" charset="0"/>
              </a:rPr>
              <a:t>Taught </a:t>
            </a:r>
            <a:r>
              <a:rPr lang="en-US" sz="2800" b="1" dirty="0">
                <a:effectLst/>
                <a:latin typeface="Helvetica" pitchFamily="2" charset="0"/>
                <a:ea typeface="Tahoma" panose="020B0604030504040204" pitchFamily="34" charset="0"/>
                <a:cs typeface="Tahoma" panose="020B0604030504040204" pitchFamily="34" charset="0"/>
              </a:rPr>
              <a:t>the New Covenant &amp; </a:t>
            </a:r>
            <a:r>
              <a:rPr lang="en-US" sz="2800" b="1" dirty="0">
                <a:latin typeface="Helvetica" pitchFamily="2" charset="0"/>
                <a:ea typeface="Tahoma" panose="020B0604030504040204" pitchFamily="34" charset="0"/>
                <a:cs typeface="Tahoma" panose="020B0604030504040204" pitchFamily="34" charset="0"/>
              </a:rPr>
              <a:t>R</a:t>
            </a:r>
            <a:r>
              <a:rPr lang="en-US" sz="2800" b="1" dirty="0">
                <a:effectLst/>
                <a:latin typeface="Helvetica" pitchFamily="2" charset="0"/>
                <a:ea typeface="Tahoma" panose="020B0604030504040204" pitchFamily="34" charset="0"/>
                <a:cs typeface="Tahoma" panose="020B0604030504040204" pitchFamily="34" charset="0"/>
              </a:rPr>
              <a:t>estoration of the Kingdom; </a:t>
            </a:r>
            <a:r>
              <a:rPr lang="en-US" sz="2800" b="1" dirty="0">
                <a:latin typeface="Helvetica" pitchFamily="2" charset="0"/>
                <a:ea typeface="Tahoma" panose="020B0604030504040204" pitchFamily="34" charset="0"/>
                <a:cs typeface="Tahoma" panose="020B0604030504040204" pitchFamily="34" charset="0"/>
              </a:rPr>
              <a:t>M</a:t>
            </a:r>
            <a:r>
              <a:rPr lang="en-US" sz="2800" b="1" dirty="0">
                <a:effectLst/>
                <a:latin typeface="Helvetica" pitchFamily="2" charset="0"/>
                <a:ea typeface="Tahoma" panose="020B0604030504040204" pitchFamily="34" charset="0"/>
                <a:cs typeface="Tahoma" panose="020B0604030504040204" pitchFamily="34" charset="0"/>
              </a:rPr>
              <a:t>iracles </a:t>
            </a:r>
            <a:r>
              <a:rPr lang="en-US" sz="2800" b="1" dirty="0">
                <a:latin typeface="Helvetica" pitchFamily="2" charset="0"/>
                <a:ea typeface="Tahoma" panose="020B0604030504040204" pitchFamily="34" charset="0"/>
                <a:cs typeface="Tahoma" panose="020B0604030504040204" pitchFamily="34" charset="0"/>
              </a:rPr>
              <a:t>V</a:t>
            </a:r>
            <a:r>
              <a:rPr lang="en-US" sz="2800" b="1" dirty="0">
                <a:effectLst/>
                <a:latin typeface="Helvetica" pitchFamily="2" charset="0"/>
                <a:ea typeface="Tahoma" panose="020B0604030504040204" pitchFamily="34" charset="0"/>
                <a:cs typeface="Tahoma" panose="020B0604030504040204" pitchFamily="34" charset="0"/>
              </a:rPr>
              <a:t>erified </a:t>
            </a:r>
            <a:r>
              <a:rPr lang="en-US" sz="2800" b="1" dirty="0">
                <a:latin typeface="Helvetica" pitchFamily="2" charset="0"/>
                <a:ea typeface="Tahoma" panose="020B0604030504040204" pitchFamily="34" charset="0"/>
                <a:cs typeface="Tahoma" panose="020B0604030504040204" pitchFamily="34" charset="0"/>
              </a:rPr>
              <a:t>T</a:t>
            </a:r>
            <a:r>
              <a:rPr lang="en-US" sz="2800" b="1" dirty="0">
                <a:effectLst/>
                <a:latin typeface="Helvetica" pitchFamily="2" charset="0"/>
                <a:ea typeface="Tahoma" panose="020B0604030504040204" pitchFamily="34" charset="0"/>
                <a:cs typeface="Tahoma" panose="020B0604030504040204" pitchFamily="34" charset="0"/>
              </a:rPr>
              <a:t>heir </a:t>
            </a:r>
            <a:r>
              <a:rPr lang="en-US" sz="2800" b="1" dirty="0">
                <a:latin typeface="Helvetica" pitchFamily="2" charset="0"/>
                <a:ea typeface="Tahoma" panose="020B0604030504040204" pitchFamily="34" charset="0"/>
                <a:cs typeface="Tahoma" panose="020B0604030504040204" pitchFamily="34" charset="0"/>
              </a:rPr>
              <a:t>W</a:t>
            </a:r>
            <a:r>
              <a:rPr lang="en-US" sz="2800" b="1" dirty="0">
                <a:effectLst/>
                <a:latin typeface="Helvetica" pitchFamily="2" charset="0"/>
                <a:ea typeface="Tahoma" panose="020B0604030504040204" pitchFamily="34" charset="0"/>
                <a:cs typeface="Tahoma" panose="020B0604030504040204" pitchFamily="34" charset="0"/>
              </a:rPr>
              <a:t>ords </a:t>
            </a:r>
            <a:endParaRPr lang="en-US" sz="2800" b="1" dirty="0">
              <a:latin typeface="Helvetica" pitchFamily="2" charset="0"/>
              <a:ea typeface="Tahoma" panose="020B0604030504040204" pitchFamily="34" charset="0"/>
              <a:cs typeface="Tahoma" panose="020B0604030504040204" pitchFamily="34" charset="0"/>
            </a:endParaRPr>
          </a:p>
        </p:txBody>
      </p:sp>
      <p:sp>
        <p:nvSpPr>
          <p:cNvPr id="3" name="Content Placeholder 2">
            <a:extLst>
              <a:ext uri="{FF2B5EF4-FFF2-40B4-BE49-F238E27FC236}">
                <a16:creationId xmlns:a16="http://schemas.microsoft.com/office/drawing/2014/main" id="{A6547317-1B0A-696F-F20B-984483652D20}"/>
              </a:ext>
            </a:extLst>
          </p:cNvPr>
          <p:cNvSpPr>
            <a:spLocks noGrp="1"/>
          </p:cNvSpPr>
          <p:nvPr>
            <p:ph idx="1"/>
          </p:nvPr>
        </p:nvSpPr>
        <p:spPr/>
        <p:style>
          <a:lnRef idx="2">
            <a:schemeClr val="dk1"/>
          </a:lnRef>
          <a:fillRef idx="1">
            <a:schemeClr val="lt1"/>
          </a:fillRef>
          <a:effectRef idx="0">
            <a:schemeClr val="dk1"/>
          </a:effectRef>
          <a:fontRef idx="minor">
            <a:schemeClr val="dk1"/>
          </a:fontRef>
        </p:style>
        <p:txBody>
          <a:bodyPr>
            <a:normAutofit fontScale="85000" lnSpcReduction="20000"/>
          </a:bodyPr>
          <a:lstStyle/>
          <a:p>
            <a:pPr>
              <a:buFont typeface="Wingdings" pitchFamily="2" charset="2"/>
              <a:buChar char="v"/>
            </a:pPr>
            <a:r>
              <a:rPr lang="en-US" b="1" i="0" u="none" strike="noStrike" dirty="0">
                <a:effectLst/>
                <a:latin typeface="Century Gothic" panose="020B0502020202020204" pitchFamily="34" charset="0"/>
              </a:rPr>
              <a:t>3 how that by revelation He made known to me the mystery (as I have briefly written already, 4 by which, when you read, you may understand my knowledge in the mystery of Christ), 5 which in other ages was not made known to the sons of men, as it has now been revealed by the Spirit to His holy apostles and prophets: (Eph. 3:3-5)</a:t>
            </a:r>
          </a:p>
          <a:p>
            <a:pPr>
              <a:buFont typeface="Wingdings" pitchFamily="2" charset="2"/>
              <a:buChar char="v"/>
            </a:pPr>
            <a:r>
              <a:rPr lang="en-US" b="1" i="0" u="none" strike="noStrike" dirty="0">
                <a:effectLst/>
                <a:latin typeface="Century Gothic" panose="020B0502020202020204" pitchFamily="34" charset="0"/>
              </a:rPr>
              <a:t>14 Now when the apostles who were at Jerusalem heard that Samaria had received the word of God, they sent Peter and John to them, 15 who, when they had come down, prayed for them that they might receive the Holy Spirit. 16 For as yet He had fallen upon none of them. They had only been baptized in the name of the Lord Jesus. 17 Then they laid hands on them, and they received the Holy Spirit. (Acts 8:14-17)</a:t>
            </a:r>
          </a:p>
          <a:p>
            <a:endParaRPr lang="en-US" dirty="0"/>
          </a:p>
        </p:txBody>
      </p:sp>
    </p:spTree>
    <p:extLst>
      <p:ext uri="{BB962C8B-B14F-4D97-AF65-F5344CB8AC3E}">
        <p14:creationId xmlns:p14="http://schemas.microsoft.com/office/powerpoint/2010/main" val="3266141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1E3B2-5420-5E19-39D3-9F56F16F9BE1}"/>
              </a:ext>
            </a:extLst>
          </p:cNvPr>
          <p:cNvSpPr>
            <a:spLocks noGrp="1"/>
          </p:cNvSpPr>
          <p:nvPr>
            <p:ph type="title"/>
          </p:nvPr>
        </p:nvSpPr>
        <p:spPr/>
        <p:style>
          <a:lnRef idx="2">
            <a:schemeClr val="dk1"/>
          </a:lnRef>
          <a:fillRef idx="1">
            <a:schemeClr val="lt1"/>
          </a:fillRef>
          <a:effectRef idx="0">
            <a:schemeClr val="dk1"/>
          </a:effectRef>
          <a:fontRef idx="minor">
            <a:schemeClr val="dk1"/>
          </a:fontRef>
        </p:style>
        <p:txBody>
          <a:bodyPr>
            <a:noAutofit/>
          </a:bodyPr>
          <a:lstStyle/>
          <a:p>
            <a:r>
              <a:rPr lang="en-US" sz="2800" b="1" dirty="0">
                <a:effectLst/>
                <a:latin typeface="Helvetica" pitchFamily="2" charset="0"/>
                <a:ea typeface="Tahoma" panose="020B0604030504040204" pitchFamily="34" charset="0"/>
                <a:cs typeface="Tahoma" panose="020B0604030504040204" pitchFamily="34" charset="0"/>
              </a:rPr>
              <a:t>Apostles </a:t>
            </a:r>
            <a:r>
              <a:rPr lang="en-US" sz="2800" b="1" dirty="0">
                <a:latin typeface="Helvetica" pitchFamily="2" charset="0"/>
                <a:ea typeface="Tahoma" panose="020B0604030504040204" pitchFamily="34" charset="0"/>
                <a:cs typeface="Tahoma" panose="020B0604030504040204" pitchFamily="34" charset="0"/>
              </a:rPr>
              <a:t>Taught </a:t>
            </a:r>
            <a:r>
              <a:rPr lang="en-US" sz="2800" b="1" dirty="0">
                <a:effectLst/>
                <a:latin typeface="Helvetica" pitchFamily="2" charset="0"/>
                <a:ea typeface="Tahoma" panose="020B0604030504040204" pitchFamily="34" charset="0"/>
                <a:cs typeface="Tahoma" panose="020B0604030504040204" pitchFamily="34" charset="0"/>
              </a:rPr>
              <a:t>the New Covenant &amp; </a:t>
            </a:r>
            <a:r>
              <a:rPr lang="en-US" sz="2800" b="1" dirty="0">
                <a:latin typeface="Helvetica" pitchFamily="2" charset="0"/>
                <a:ea typeface="Tahoma" panose="020B0604030504040204" pitchFamily="34" charset="0"/>
                <a:cs typeface="Tahoma" panose="020B0604030504040204" pitchFamily="34" charset="0"/>
              </a:rPr>
              <a:t>R</a:t>
            </a:r>
            <a:r>
              <a:rPr lang="en-US" sz="2800" b="1" dirty="0">
                <a:effectLst/>
                <a:latin typeface="Helvetica" pitchFamily="2" charset="0"/>
                <a:ea typeface="Tahoma" panose="020B0604030504040204" pitchFamily="34" charset="0"/>
                <a:cs typeface="Tahoma" panose="020B0604030504040204" pitchFamily="34" charset="0"/>
              </a:rPr>
              <a:t>estoration of the Kingdom; </a:t>
            </a:r>
            <a:r>
              <a:rPr lang="en-US" sz="2800" b="1" dirty="0">
                <a:latin typeface="Helvetica" pitchFamily="2" charset="0"/>
                <a:ea typeface="Tahoma" panose="020B0604030504040204" pitchFamily="34" charset="0"/>
                <a:cs typeface="Tahoma" panose="020B0604030504040204" pitchFamily="34" charset="0"/>
              </a:rPr>
              <a:t>M</a:t>
            </a:r>
            <a:r>
              <a:rPr lang="en-US" sz="2800" b="1" dirty="0">
                <a:effectLst/>
                <a:latin typeface="Helvetica" pitchFamily="2" charset="0"/>
                <a:ea typeface="Tahoma" panose="020B0604030504040204" pitchFamily="34" charset="0"/>
                <a:cs typeface="Tahoma" panose="020B0604030504040204" pitchFamily="34" charset="0"/>
              </a:rPr>
              <a:t>iracles </a:t>
            </a:r>
            <a:r>
              <a:rPr lang="en-US" sz="2800" b="1" dirty="0">
                <a:latin typeface="Helvetica" pitchFamily="2" charset="0"/>
                <a:ea typeface="Tahoma" panose="020B0604030504040204" pitchFamily="34" charset="0"/>
                <a:cs typeface="Tahoma" panose="020B0604030504040204" pitchFamily="34" charset="0"/>
              </a:rPr>
              <a:t>V</a:t>
            </a:r>
            <a:r>
              <a:rPr lang="en-US" sz="2800" b="1" dirty="0">
                <a:effectLst/>
                <a:latin typeface="Helvetica" pitchFamily="2" charset="0"/>
                <a:ea typeface="Tahoma" panose="020B0604030504040204" pitchFamily="34" charset="0"/>
                <a:cs typeface="Tahoma" panose="020B0604030504040204" pitchFamily="34" charset="0"/>
              </a:rPr>
              <a:t>erified </a:t>
            </a:r>
            <a:r>
              <a:rPr lang="en-US" sz="2800" b="1" dirty="0">
                <a:latin typeface="Helvetica" pitchFamily="2" charset="0"/>
                <a:ea typeface="Tahoma" panose="020B0604030504040204" pitchFamily="34" charset="0"/>
                <a:cs typeface="Tahoma" panose="020B0604030504040204" pitchFamily="34" charset="0"/>
              </a:rPr>
              <a:t>T</a:t>
            </a:r>
            <a:r>
              <a:rPr lang="en-US" sz="2800" b="1" dirty="0">
                <a:effectLst/>
                <a:latin typeface="Helvetica" pitchFamily="2" charset="0"/>
                <a:ea typeface="Tahoma" panose="020B0604030504040204" pitchFamily="34" charset="0"/>
                <a:cs typeface="Tahoma" panose="020B0604030504040204" pitchFamily="34" charset="0"/>
              </a:rPr>
              <a:t>heir </a:t>
            </a:r>
            <a:r>
              <a:rPr lang="en-US" sz="2800" b="1" dirty="0">
                <a:latin typeface="Helvetica" pitchFamily="2" charset="0"/>
                <a:ea typeface="Tahoma" panose="020B0604030504040204" pitchFamily="34" charset="0"/>
                <a:cs typeface="Tahoma" panose="020B0604030504040204" pitchFamily="34" charset="0"/>
              </a:rPr>
              <a:t>W</a:t>
            </a:r>
            <a:r>
              <a:rPr lang="en-US" sz="2800" b="1" dirty="0">
                <a:effectLst/>
                <a:latin typeface="Helvetica" pitchFamily="2" charset="0"/>
                <a:ea typeface="Tahoma" panose="020B0604030504040204" pitchFamily="34" charset="0"/>
                <a:cs typeface="Tahoma" panose="020B0604030504040204" pitchFamily="34" charset="0"/>
              </a:rPr>
              <a:t>ords </a:t>
            </a:r>
            <a:endParaRPr lang="en-US" sz="2800" b="1" dirty="0">
              <a:latin typeface="Helvetica" pitchFamily="2" charset="0"/>
              <a:ea typeface="Tahoma" panose="020B0604030504040204" pitchFamily="34" charset="0"/>
              <a:cs typeface="Tahoma" panose="020B0604030504040204" pitchFamily="34" charset="0"/>
            </a:endParaRPr>
          </a:p>
        </p:txBody>
      </p:sp>
      <p:sp>
        <p:nvSpPr>
          <p:cNvPr id="3" name="Content Placeholder 2">
            <a:extLst>
              <a:ext uri="{FF2B5EF4-FFF2-40B4-BE49-F238E27FC236}">
                <a16:creationId xmlns:a16="http://schemas.microsoft.com/office/drawing/2014/main" id="{A6547317-1B0A-696F-F20B-984483652D20}"/>
              </a:ext>
            </a:extLst>
          </p:cNvPr>
          <p:cNvSpPr>
            <a:spLocks noGrp="1"/>
          </p:cNvSpPr>
          <p:nvPr>
            <p:ph idx="1"/>
          </p:nvPr>
        </p:nvSpPr>
        <p:spPr/>
        <p:style>
          <a:lnRef idx="2">
            <a:schemeClr val="dk1"/>
          </a:lnRef>
          <a:fillRef idx="1">
            <a:schemeClr val="lt1"/>
          </a:fillRef>
          <a:effectRef idx="0">
            <a:schemeClr val="dk1"/>
          </a:effectRef>
          <a:fontRef idx="minor">
            <a:schemeClr val="dk1"/>
          </a:fontRef>
        </p:style>
        <p:txBody>
          <a:bodyPr>
            <a:normAutofit fontScale="85000" lnSpcReduction="20000"/>
          </a:bodyPr>
          <a:lstStyle/>
          <a:p>
            <a:pPr>
              <a:buFont typeface="Wingdings" pitchFamily="2" charset="2"/>
              <a:buChar char="v"/>
            </a:pPr>
            <a:r>
              <a:rPr lang="en-US" b="1" i="0" u="none" strike="noStrike" dirty="0">
                <a:effectLst/>
                <a:latin typeface="Century Gothic" panose="020B0502020202020204" pitchFamily="34" charset="0"/>
              </a:rPr>
              <a:t>3 how that </a:t>
            </a:r>
            <a:r>
              <a:rPr lang="en-US" b="1" i="0" u="none" strike="noStrike" dirty="0">
                <a:effectLst/>
                <a:highlight>
                  <a:srgbClr val="FFFF00"/>
                </a:highlight>
                <a:latin typeface="Century Gothic" panose="020B0502020202020204" pitchFamily="34" charset="0"/>
              </a:rPr>
              <a:t>by revelation He made known to me the mystery </a:t>
            </a:r>
            <a:r>
              <a:rPr lang="en-US" b="1" i="0" u="none" strike="noStrike" dirty="0">
                <a:effectLst/>
                <a:latin typeface="Century Gothic" panose="020B0502020202020204" pitchFamily="34" charset="0"/>
              </a:rPr>
              <a:t>(as I have briefly written already, 4 by which, </a:t>
            </a:r>
            <a:r>
              <a:rPr lang="en-US" b="1" i="0" u="none" strike="noStrike" dirty="0">
                <a:effectLst/>
                <a:highlight>
                  <a:srgbClr val="FFFF00"/>
                </a:highlight>
                <a:latin typeface="Century Gothic" panose="020B0502020202020204" pitchFamily="34" charset="0"/>
              </a:rPr>
              <a:t>when you read, you may understand my knowledge</a:t>
            </a:r>
            <a:r>
              <a:rPr lang="en-US" b="1" i="0" u="none" strike="noStrike" dirty="0">
                <a:effectLst/>
                <a:latin typeface="Century Gothic" panose="020B0502020202020204" pitchFamily="34" charset="0"/>
              </a:rPr>
              <a:t> in the mystery of Christ), 5 which in other ages was not made known to the sons of men, as </a:t>
            </a:r>
            <a:r>
              <a:rPr lang="en-US" b="1" i="0" u="none" strike="noStrike" dirty="0">
                <a:effectLst/>
                <a:highlight>
                  <a:srgbClr val="FFFF00"/>
                </a:highlight>
                <a:latin typeface="Century Gothic" panose="020B0502020202020204" pitchFamily="34" charset="0"/>
              </a:rPr>
              <a:t>it has now been revealed by the Spirit to His holy apostles and prophets</a:t>
            </a:r>
            <a:r>
              <a:rPr lang="en-US" b="1" i="0" u="none" strike="noStrike" dirty="0">
                <a:effectLst/>
                <a:latin typeface="Century Gothic" panose="020B0502020202020204" pitchFamily="34" charset="0"/>
              </a:rPr>
              <a:t>: (Eph. 3:3-5)</a:t>
            </a:r>
          </a:p>
          <a:p>
            <a:pPr>
              <a:buFont typeface="Wingdings" pitchFamily="2" charset="2"/>
              <a:buChar char="v"/>
            </a:pPr>
            <a:r>
              <a:rPr lang="en-US" b="1" i="0" u="none" strike="noStrike" dirty="0">
                <a:effectLst/>
                <a:latin typeface="Century Gothic" panose="020B0502020202020204" pitchFamily="34" charset="0"/>
              </a:rPr>
              <a:t>14 Now when </a:t>
            </a:r>
            <a:r>
              <a:rPr lang="en-US" b="1" i="0" u="none" strike="noStrike" dirty="0">
                <a:effectLst/>
                <a:highlight>
                  <a:srgbClr val="FFFF00"/>
                </a:highlight>
                <a:latin typeface="Century Gothic" panose="020B0502020202020204" pitchFamily="34" charset="0"/>
              </a:rPr>
              <a:t>the apostles </a:t>
            </a:r>
            <a:r>
              <a:rPr lang="en-US" b="1" i="0" u="none" strike="noStrike" dirty="0">
                <a:effectLst/>
                <a:latin typeface="Century Gothic" panose="020B0502020202020204" pitchFamily="34" charset="0"/>
              </a:rPr>
              <a:t>who were at Jerusalem heard that Samaria had received the word of God, they sent </a:t>
            </a:r>
            <a:r>
              <a:rPr lang="en-US" b="1" i="0" u="none" strike="noStrike" dirty="0">
                <a:effectLst/>
                <a:highlight>
                  <a:srgbClr val="FFFF00"/>
                </a:highlight>
                <a:latin typeface="Century Gothic" panose="020B0502020202020204" pitchFamily="34" charset="0"/>
              </a:rPr>
              <a:t>Peter and John </a:t>
            </a:r>
            <a:r>
              <a:rPr lang="en-US" b="1" i="0" u="none" strike="noStrike" dirty="0">
                <a:effectLst/>
                <a:latin typeface="Century Gothic" panose="020B0502020202020204" pitchFamily="34" charset="0"/>
              </a:rPr>
              <a:t>to them, 15 who, when they had come down, prayed for them that they might receive the Holy Spirit. 16 For as yet He had fallen upon none of them. They had only been baptized in the name of the Lord Jesus. 17 </a:t>
            </a:r>
            <a:r>
              <a:rPr lang="en-US" b="1" i="0" u="none" strike="noStrike" dirty="0">
                <a:effectLst/>
                <a:highlight>
                  <a:srgbClr val="FFFF00"/>
                </a:highlight>
                <a:latin typeface="Century Gothic" panose="020B0502020202020204" pitchFamily="34" charset="0"/>
              </a:rPr>
              <a:t>Then they laid hands on them, and they received the Holy Spirit. </a:t>
            </a:r>
            <a:r>
              <a:rPr lang="en-US" b="1" i="0" u="none" strike="noStrike" dirty="0">
                <a:effectLst/>
                <a:latin typeface="Century Gothic" panose="020B0502020202020204" pitchFamily="34" charset="0"/>
              </a:rPr>
              <a:t>(Acts 8:14-17)</a:t>
            </a:r>
          </a:p>
          <a:p>
            <a:endParaRPr lang="en-US" dirty="0"/>
          </a:p>
        </p:txBody>
      </p:sp>
    </p:spTree>
    <p:extLst>
      <p:ext uri="{BB962C8B-B14F-4D97-AF65-F5344CB8AC3E}">
        <p14:creationId xmlns:p14="http://schemas.microsoft.com/office/powerpoint/2010/main" val="805698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ree PPT background design for aesthetic slides">
            <a:extLst>
              <a:ext uri="{FF2B5EF4-FFF2-40B4-BE49-F238E27FC236}">
                <a16:creationId xmlns:a16="http://schemas.microsoft.com/office/drawing/2014/main" id="{F1C5C754-52FA-6053-E75F-D320EC124A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4355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ree PPT background design for aesthetic slides">
            <a:extLst>
              <a:ext uri="{FF2B5EF4-FFF2-40B4-BE49-F238E27FC236}">
                <a16:creationId xmlns:a16="http://schemas.microsoft.com/office/drawing/2014/main" id="{F1C5C754-52FA-6053-E75F-D320EC124A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006B3293-EA0D-0110-E33F-09F1DCA0C0D0}"/>
              </a:ext>
            </a:extLst>
          </p:cNvPr>
          <p:cNvSpPr>
            <a:spLocks noGrp="1"/>
          </p:cNvSpPr>
          <p:nvPr>
            <p:ph idx="1"/>
          </p:nvPr>
        </p:nvSpPr>
        <p:spPr>
          <a:xfrm>
            <a:off x="628650" y="661012"/>
            <a:ext cx="7886700" cy="5515951"/>
          </a:xfrm>
        </p:spPr>
        <p:txBody>
          <a:bodyPr>
            <a:normAutofit lnSpcReduction="10000"/>
          </a:bodyPr>
          <a:lstStyle/>
          <a:p>
            <a:pPr marL="0" indent="0" algn="ctr">
              <a:buNone/>
            </a:pPr>
            <a:r>
              <a:rPr lang="en-US" b="1" i="0" u="none" strike="noStrike" dirty="0">
                <a:effectLst/>
                <a:latin typeface="Helvetica" pitchFamily="2" charset="0"/>
              </a:rPr>
              <a:t>	7 But the manifestation of the Spirit is given to each one for the profit </a:t>
            </a:r>
            <a:r>
              <a:rPr lang="en-US" b="1" i="1" u="none" strike="noStrike" dirty="0">
                <a:effectLst/>
                <a:latin typeface="Helvetica" pitchFamily="2" charset="0"/>
              </a:rPr>
              <a:t>of</a:t>
            </a:r>
            <a:r>
              <a:rPr lang="en-US" b="1" i="0" u="none" strike="noStrike" dirty="0">
                <a:effectLst/>
                <a:latin typeface="Helvetica" pitchFamily="2" charset="0"/>
              </a:rPr>
              <a:t> </a:t>
            </a:r>
            <a:r>
              <a:rPr lang="en-US" b="1" i="1" u="none" strike="noStrike" dirty="0">
                <a:effectLst/>
                <a:latin typeface="Helvetica" pitchFamily="2" charset="0"/>
              </a:rPr>
              <a:t>all:</a:t>
            </a:r>
            <a:r>
              <a:rPr lang="en-US" b="1" i="0" u="none" strike="noStrike" dirty="0">
                <a:effectLst/>
                <a:latin typeface="Helvetica" pitchFamily="2" charset="0"/>
              </a:rPr>
              <a:t> 8 for to one is given the word of wisdom through the Spirit, to another the word of knowledge through the same Spirit, 9 to another faith by the same Spirit, to another gifts of healings by the same Spirit, 10 to another the working of miracles, to another prophecy, to another discerning of spirits, to another </a:t>
            </a:r>
            <a:r>
              <a:rPr lang="en-US" b="1" i="1" u="none" strike="noStrike" dirty="0">
                <a:effectLst/>
                <a:latin typeface="Helvetica" pitchFamily="2" charset="0"/>
              </a:rPr>
              <a:t>different</a:t>
            </a:r>
            <a:r>
              <a:rPr lang="en-US" b="1" dirty="0">
                <a:latin typeface="Helvetica" pitchFamily="2" charset="0"/>
              </a:rPr>
              <a:t> </a:t>
            </a:r>
            <a:r>
              <a:rPr lang="en-US" b="1" i="0" u="none" strike="noStrike" dirty="0">
                <a:effectLst/>
                <a:latin typeface="Helvetica" pitchFamily="2" charset="0"/>
              </a:rPr>
              <a:t>kinds of tongues, to another the interpretation of tongues. 11 But one and the same Spirit works all these things, distributing to each one individually as He wills.</a:t>
            </a:r>
          </a:p>
          <a:p>
            <a:pPr marL="0" indent="0" algn="ctr">
              <a:buNone/>
            </a:pPr>
            <a:r>
              <a:rPr lang="en-US" b="1" dirty="0">
                <a:latin typeface="Helvetica" pitchFamily="2" charset="0"/>
              </a:rPr>
              <a:t>~ 1 Corinthians 12:7-11</a:t>
            </a:r>
          </a:p>
        </p:txBody>
      </p:sp>
    </p:spTree>
    <p:extLst>
      <p:ext uri="{BB962C8B-B14F-4D97-AF65-F5344CB8AC3E}">
        <p14:creationId xmlns:p14="http://schemas.microsoft.com/office/powerpoint/2010/main" val="1890933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ree PPT background design for aesthetic slides">
            <a:extLst>
              <a:ext uri="{FF2B5EF4-FFF2-40B4-BE49-F238E27FC236}">
                <a16:creationId xmlns:a16="http://schemas.microsoft.com/office/drawing/2014/main" id="{F1C5C754-52FA-6053-E75F-D320EC124A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006B3293-EA0D-0110-E33F-09F1DCA0C0D0}"/>
              </a:ext>
            </a:extLst>
          </p:cNvPr>
          <p:cNvSpPr>
            <a:spLocks noGrp="1"/>
          </p:cNvSpPr>
          <p:nvPr>
            <p:ph idx="1"/>
          </p:nvPr>
        </p:nvSpPr>
        <p:spPr>
          <a:xfrm>
            <a:off x="628650" y="661012"/>
            <a:ext cx="7886700" cy="5515951"/>
          </a:xfrm>
        </p:spPr>
        <p:txBody>
          <a:bodyPr>
            <a:normAutofit lnSpcReduction="10000"/>
          </a:bodyPr>
          <a:lstStyle/>
          <a:p>
            <a:pPr marL="0" indent="0" algn="ctr">
              <a:buNone/>
            </a:pPr>
            <a:r>
              <a:rPr lang="en-US" b="1" i="0" u="none" strike="noStrike" dirty="0">
                <a:effectLst/>
                <a:latin typeface="Helvetica" pitchFamily="2" charset="0"/>
              </a:rPr>
              <a:t>	7 But the manifestation of the Spirit is given to each one for the profit </a:t>
            </a:r>
            <a:r>
              <a:rPr lang="en-US" b="1" i="1" u="none" strike="noStrike" dirty="0">
                <a:effectLst/>
                <a:latin typeface="Helvetica" pitchFamily="2" charset="0"/>
              </a:rPr>
              <a:t>of</a:t>
            </a:r>
            <a:r>
              <a:rPr lang="en-US" b="1" i="0" u="none" strike="noStrike" dirty="0">
                <a:effectLst/>
                <a:latin typeface="Helvetica" pitchFamily="2" charset="0"/>
              </a:rPr>
              <a:t> </a:t>
            </a:r>
            <a:r>
              <a:rPr lang="en-US" b="1" i="1" u="none" strike="noStrike" dirty="0">
                <a:effectLst/>
                <a:latin typeface="Helvetica" pitchFamily="2" charset="0"/>
              </a:rPr>
              <a:t>all:</a:t>
            </a:r>
            <a:r>
              <a:rPr lang="en-US" b="1" i="0" u="none" strike="noStrike" dirty="0">
                <a:effectLst/>
                <a:latin typeface="Helvetica" pitchFamily="2" charset="0"/>
              </a:rPr>
              <a:t> 8 for to one is given the </a:t>
            </a:r>
            <a:r>
              <a:rPr lang="en-US" b="1" i="0" u="none" strike="noStrike" dirty="0">
                <a:effectLst/>
                <a:highlight>
                  <a:srgbClr val="FFFF00"/>
                </a:highlight>
                <a:latin typeface="Helvetica" pitchFamily="2" charset="0"/>
              </a:rPr>
              <a:t>word of wisdom</a:t>
            </a:r>
            <a:r>
              <a:rPr lang="en-US" b="1" i="0" u="none" strike="noStrike" dirty="0">
                <a:effectLst/>
                <a:latin typeface="Helvetica" pitchFamily="2" charset="0"/>
              </a:rPr>
              <a:t> through the Spirit, to another the </a:t>
            </a:r>
            <a:r>
              <a:rPr lang="en-US" b="1" i="0" u="none" strike="noStrike" dirty="0">
                <a:effectLst/>
                <a:highlight>
                  <a:srgbClr val="FFFF00"/>
                </a:highlight>
                <a:latin typeface="Helvetica" pitchFamily="2" charset="0"/>
              </a:rPr>
              <a:t>word of knowledge </a:t>
            </a:r>
            <a:r>
              <a:rPr lang="en-US" b="1" i="0" u="none" strike="noStrike" dirty="0">
                <a:effectLst/>
                <a:latin typeface="Helvetica" pitchFamily="2" charset="0"/>
              </a:rPr>
              <a:t>through the same Spirit, 9 to another faith by the same Spirit, to another gifts of healings by the same Spirit, 10 to another the working of miracles, to another </a:t>
            </a:r>
            <a:r>
              <a:rPr lang="en-US" b="1" i="0" u="none" strike="noStrike" dirty="0">
                <a:effectLst/>
                <a:highlight>
                  <a:srgbClr val="FFFF00"/>
                </a:highlight>
                <a:latin typeface="Helvetica" pitchFamily="2" charset="0"/>
              </a:rPr>
              <a:t>prophecy</a:t>
            </a:r>
            <a:r>
              <a:rPr lang="en-US" b="1" i="0" u="none" strike="noStrike" dirty="0">
                <a:effectLst/>
                <a:latin typeface="Helvetica" pitchFamily="2" charset="0"/>
              </a:rPr>
              <a:t>, to another </a:t>
            </a:r>
            <a:r>
              <a:rPr lang="en-US" b="1" i="0" u="none" strike="noStrike" dirty="0">
                <a:effectLst/>
                <a:highlight>
                  <a:srgbClr val="FFFF00"/>
                </a:highlight>
                <a:latin typeface="Helvetica" pitchFamily="2" charset="0"/>
              </a:rPr>
              <a:t>discerning of spirits</a:t>
            </a:r>
            <a:r>
              <a:rPr lang="en-US" b="1" i="0" u="none" strike="noStrike" dirty="0">
                <a:effectLst/>
                <a:latin typeface="Helvetica" pitchFamily="2" charset="0"/>
              </a:rPr>
              <a:t>, to another </a:t>
            </a:r>
            <a:r>
              <a:rPr lang="en-US" b="1" i="1" u="none" strike="noStrike" dirty="0">
                <a:effectLst/>
                <a:highlight>
                  <a:srgbClr val="FFFF00"/>
                </a:highlight>
                <a:latin typeface="Helvetica" pitchFamily="2" charset="0"/>
              </a:rPr>
              <a:t>different</a:t>
            </a:r>
            <a:r>
              <a:rPr lang="en-US" b="1" dirty="0">
                <a:highlight>
                  <a:srgbClr val="FFFF00"/>
                </a:highlight>
                <a:latin typeface="Helvetica" pitchFamily="2" charset="0"/>
              </a:rPr>
              <a:t> </a:t>
            </a:r>
            <a:r>
              <a:rPr lang="en-US" b="1" i="0" u="none" strike="noStrike" dirty="0">
                <a:effectLst/>
                <a:highlight>
                  <a:srgbClr val="FFFF00"/>
                </a:highlight>
                <a:latin typeface="Helvetica" pitchFamily="2" charset="0"/>
              </a:rPr>
              <a:t>kinds of tongues</a:t>
            </a:r>
            <a:r>
              <a:rPr lang="en-US" b="1" i="0" u="none" strike="noStrike" dirty="0">
                <a:effectLst/>
                <a:latin typeface="Helvetica" pitchFamily="2" charset="0"/>
              </a:rPr>
              <a:t>, to another the </a:t>
            </a:r>
            <a:r>
              <a:rPr lang="en-US" b="1" i="0" u="none" strike="noStrike" dirty="0">
                <a:effectLst/>
                <a:highlight>
                  <a:srgbClr val="FFFF00"/>
                </a:highlight>
                <a:latin typeface="Helvetica" pitchFamily="2" charset="0"/>
              </a:rPr>
              <a:t>interpretation of tongues</a:t>
            </a:r>
            <a:r>
              <a:rPr lang="en-US" b="1" i="0" u="none" strike="noStrike" dirty="0">
                <a:effectLst/>
                <a:latin typeface="Helvetica" pitchFamily="2" charset="0"/>
              </a:rPr>
              <a:t>. 11 But one and the same Spirit works all these things, distributing to each one individually as He wills.</a:t>
            </a:r>
          </a:p>
          <a:p>
            <a:pPr marL="0" indent="0" algn="ctr">
              <a:buNone/>
            </a:pPr>
            <a:r>
              <a:rPr lang="en-US" b="1" dirty="0">
                <a:latin typeface="Helvetica" pitchFamily="2" charset="0"/>
              </a:rPr>
              <a:t>~ 1 Corinthians 12:7-11</a:t>
            </a:r>
          </a:p>
        </p:txBody>
      </p:sp>
    </p:spTree>
    <p:extLst>
      <p:ext uri="{BB962C8B-B14F-4D97-AF65-F5344CB8AC3E}">
        <p14:creationId xmlns:p14="http://schemas.microsoft.com/office/powerpoint/2010/main" val="4064761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Light Blue Background Free Ppt Backgrounds Light Blue - SlideBackground">
            <a:extLst>
              <a:ext uri="{FF2B5EF4-FFF2-40B4-BE49-F238E27FC236}">
                <a16:creationId xmlns:a16="http://schemas.microsoft.com/office/drawing/2014/main" id="{F640E7E5-F5AF-9279-0664-8BAE5C307B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0980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Light Blue Background Free Ppt Backgrounds Light Blue - SlideBackground">
            <a:extLst>
              <a:ext uri="{FF2B5EF4-FFF2-40B4-BE49-F238E27FC236}">
                <a16:creationId xmlns:a16="http://schemas.microsoft.com/office/drawing/2014/main" id="{F640E7E5-F5AF-9279-0664-8BAE5C307B48}"/>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7C07D9F-B359-A148-71E5-4F334223FA1B}"/>
              </a:ext>
            </a:extLst>
          </p:cNvPr>
          <p:cNvSpPr>
            <a:spLocks noGrp="1"/>
          </p:cNvSpPr>
          <p:nvPr>
            <p:ph idx="1"/>
          </p:nvPr>
        </p:nvSpPr>
        <p:spPr>
          <a:xfrm>
            <a:off x="429657" y="495759"/>
            <a:ext cx="8372819" cy="6092328"/>
          </a:xfrm>
        </p:spPr>
        <p:txBody>
          <a:bodyPr>
            <a:normAutofit lnSpcReduction="10000"/>
          </a:bodyPr>
          <a:lstStyle/>
          <a:p>
            <a:pPr marL="0" indent="0">
              <a:buNone/>
            </a:pPr>
            <a:r>
              <a:rPr lang="en-US" b="1" dirty="0">
                <a:latin typeface="Helvetica" pitchFamily="2" charset="0"/>
              </a:rPr>
              <a:t>     </a:t>
            </a:r>
            <a:r>
              <a:rPr lang="en-US" b="1" i="0" u="none" strike="noStrike" dirty="0">
                <a:effectLst/>
                <a:latin typeface="Helvetica" pitchFamily="2" charset="0"/>
              </a:rPr>
              <a:t>8 Love never fails. But whether </a:t>
            </a:r>
            <a:r>
              <a:rPr lang="en-US" b="1" i="1" u="none" strike="noStrike" dirty="0">
                <a:effectLst/>
                <a:latin typeface="Helvetica" pitchFamily="2" charset="0"/>
              </a:rPr>
              <a:t>there</a:t>
            </a:r>
            <a:r>
              <a:rPr lang="en-US" b="1" i="0" u="none" strike="noStrike" dirty="0">
                <a:effectLst/>
                <a:latin typeface="Helvetica" pitchFamily="2" charset="0"/>
              </a:rPr>
              <a:t> </a:t>
            </a:r>
            <a:r>
              <a:rPr lang="en-US" b="1" i="1" u="none" strike="noStrike" dirty="0">
                <a:effectLst/>
                <a:latin typeface="Helvetica" pitchFamily="2" charset="0"/>
              </a:rPr>
              <a:t>are</a:t>
            </a:r>
            <a:r>
              <a:rPr lang="en-US" b="1" i="0" u="none" strike="noStrike" dirty="0">
                <a:effectLst/>
                <a:latin typeface="Helvetica" pitchFamily="2" charset="0"/>
              </a:rPr>
              <a:t> prophecies, they will fail; whether </a:t>
            </a:r>
            <a:r>
              <a:rPr lang="en-US" b="1" i="1" u="none" strike="noStrike" dirty="0">
                <a:effectLst/>
                <a:latin typeface="Helvetica" pitchFamily="2" charset="0"/>
              </a:rPr>
              <a:t>there</a:t>
            </a:r>
            <a:r>
              <a:rPr lang="en-US" b="1" i="0" u="none" strike="noStrike" dirty="0">
                <a:effectLst/>
                <a:latin typeface="Helvetica" pitchFamily="2" charset="0"/>
              </a:rPr>
              <a:t> </a:t>
            </a:r>
            <a:r>
              <a:rPr lang="en-US" b="1" i="1" u="none" strike="noStrike" dirty="0">
                <a:effectLst/>
                <a:latin typeface="Helvetica" pitchFamily="2" charset="0"/>
              </a:rPr>
              <a:t>are</a:t>
            </a:r>
            <a:r>
              <a:rPr lang="en-US" b="1" i="0" u="none" strike="noStrike" dirty="0">
                <a:effectLst/>
                <a:latin typeface="Helvetica" pitchFamily="2" charset="0"/>
              </a:rPr>
              <a:t> tongues, they will cease; whether </a:t>
            </a:r>
            <a:r>
              <a:rPr lang="en-US" b="1" i="1" u="none" strike="noStrike" dirty="0">
                <a:effectLst/>
                <a:latin typeface="Helvetica" pitchFamily="2" charset="0"/>
              </a:rPr>
              <a:t>there</a:t>
            </a:r>
            <a:r>
              <a:rPr lang="en-US" b="1" i="0" u="none" strike="noStrike" dirty="0">
                <a:effectLst/>
                <a:latin typeface="Helvetica" pitchFamily="2" charset="0"/>
              </a:rPr>
              <a:t> </a:t>
            </a:r>
            <a:r>
              <a:rPr lang="en-US" b="1" i="1" u="none" strike="noStrike" dirty="0">
                <a:effectLst/>
                <a:latin typeface="Helvetica" pitchFamily="2" charset="0"/>
              </a:rPr>
              <a:t>is</a:t>
            </a:r>
            <a:r>
              <a:rPr lang="en-US" b="1" i="0" u="none" strike="noStrike" dirty="0">
                <a:effectLst/>
                <a:latin typeface="Helvetica" pitchFamily="2" charset="0"/>
              </a:rPr>
              <a:t> knowledge, it will vanish away. 9 For we know in part and we prophesy in part. 10 But when that which is perfect has come, then that which is in part will be done away. </a:t>
            </a:r>
          </a:p>
          <a:p>
            <a:pPr marL="0" indent="0" algn="r">
              <a:buNone/>
            </a:pPr>
            <a:r>
              <a:rPr lang="en-US" b="1" dirty="0">
                <a:latin typeface="Helvetica" pitchFamily="2" charset="0"/>
              </a:rPr>
              <a:t>~ </a:t>
            </a:r>
            <a:r>
              <a:rPr lang="en-US" b="1" i="0" u="none" strike="noStrike" dirty="0">
                <a:effectLst/>
                <a:latin typeface="Helvetica" pitchFamily="2" charset="0"/>
              </a:rPr>
              <a:t>1 Corinthians 13:8-10</a:t>
            </a:r>
          </a:p>
          <a:p>
            <a:pPr marL="0" indent="0">
              <a:buNone/>
            </a:pPr>
            <a:r>
              <a:rPr lang="en-US" b="1" i="0" u="none" strike="noStrike" dirty="0">
                <a:effectLst/>
                <a:latin typeface="Helvetica" pitchFamily="2" charset="0"/>
              </a:rPr>
              <a:t>	</a:t>
            </a:r>
          </a:p>
          <a:p>
            <a:pPr marL="0" indent="0">
              <a:buNone/>
            </a:pPr>
            <a:r>
              <a:rPr lang="en-US" b="1" dirty="0">
                <a:latin typeface="Helvetica" pitchFamily="2" charset="0"/>
              </a:rPr>
              <a:t>     </a:t>
            </a:r>
            <a:r>
              <a:rPr lang="en-US" b="1" i="0" u="none" strike="noStrike" dirty="0">
                <a:effectLst/>
                <a:latin typeface="Helvetica" pitchFamily="2" charset="0"/>
              </a:rPr>
              <a:t>3 Beloved, while I was very diligent to write to you concerning our common salvation, I found it necessary to write to you exhorting you to contend earnestly for the faith which was once for all delivered to the saints. </a:t>
            </a:r>
          </a:p>
          <a:p>
            <a:pPr marL="0" indent="0" algn="r">
              <a:buNone/>
            </a:pPr>
            <a:r>
              <a:rPr lang="en-US" b="1" i="0" u="none" strike="noStrike" dirty="0">
                <a:effectLst/>
                <a:latin typeface="Helvetica" pitchFamily="2" charset="0"/>
              </a:rPr>
              <a:t>~ Jude 3</a:t>
            </a:r>
            <a:endParaRPr lang="en-US" b="1" dirty="0">
              <a:latin typeface="Helvetica" pitchFamily="2" charset="0"/>
            </a:endParaRPr>
          </a:p>
        </p:txBody>
      </p:sp>
    </p:spTree>
    <p:extLst>
      <p:ext uri="{BB962C8B-B14F-4D97-AF65-F5344CB8AC3E}">
        <p14:creationId xmlns:p14="http://schemas.microsoft.com/office/powerpoint/2010/main" val="1889473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Light Blue Background Free Ppt Backgrounds Light Blue - SlideBackground">
            <a:extLst>
              <a:ext uri="{FF2B5EF4-FFF2-40B4-BE49-F238E27FC236}">
                <a16:creationId xmlns:a16="http://schemas.microsoft.com/office/drawing/2014/main" id="{F640E7E5-F5AF-9279-0664-8BAE5C307B48}"/>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7C07D9F-B359-A148-71E5-4F334223FA1B}"/>
              </a:ext>
            </a:extLst>
          </p:cNvPr>
          <p:cNvSpPr>
            <a:spLocks noGrp="1"/>
          </p:cNvSpPr>
          <p:nvPr>
            <p:ph idx="1"/>
          </p:nvPr>
        </p:nvSpPr>
        <p:spPr>
          <a:xfrm>
            <a:off x="429657" y="495759"/>
            <a:ext cx="8372819" cy="6092328"/>
          </a:xfrm>
        </p:spPr>
        <p:txBody>
          <a:bodyPr>
            <a:normAutofit lnSpcReduction="10000"/>
          </a:bodyPr>
          <a:lstStyle/>
          <a:p>
            <a:pPr marL="0" indent="0">
              <a:buNone/>
            </a:pPr>
            <a:r>
              <a:rPr lang="en-US" b="1" dirty="0">
                <a:latin typeface="Helvetica" pitchFamily="2" charset="0"/>
              </a:rPr>
              <a:t>     </a:t>
            </a:r>
            <a:r>
              <a:rPr lang="en-US" b="1" i="0" u="none" strike="noStrike" dirty="0">
                <a:effectLst/>
                <a:latin typeface="Helvetica" pitchFamily="2" charset="0"/>
              </a:rPr>
              <a:t>8 Love never fails. But whether </a:t>
            </a:r>
            <a:r>
              <a:rPr lang="en-US" b="1" i="1" u="none" strike="noStrike" dirty="0">
                <a:effectLst/>
                <a:latin typeface="Helvetica" pitchFamily="2" charset="0"/>
              </a:rPr>
              <a:t>there</a:t>
            </a:r>
            <a:r>
              <a:rPr lang="en-US" b="1" i="0" u="none" strike="noStrike" dirty="0">
                <a:effectLst/>
                <a:latin typeface="Helvetica" pitchFamily="2" charset="0"/>
              </a:rPr>
              <a:t> </a:t>
            </a:r>
            <a:r>
              <a:rPr lang="en-US" b="1" i="1" u="none" strike="noStrike" dirty="0">
                <a:effectLst/>
                <a:latin typeface="Helvetica" pitchFamily="2" charset="0"/>
              </a:rPr>
              <a:t>are</a:t>
            </a:r>
            <a:r>
              <a:rPr lang="en-US" b="1" i="0" u="none" strike="noStrike" dirty="0">
                <a:effectLst/>
                <a:latin typeface="Helvetica" pitchFamily="2" charset="0"/>
              </a:rPr>
              <a:t> </a:t>
            </a:r>
            <a:r>
              <a:rPr lang="en-US" b="1" i="0" u="none" strike="noStrike" dirty="0">
                <a:effectLst/>
                <a:highlight>
                  <a:srgbClr val="FFFF00"/>
                </a:highlight>
                <a:latin typeface="Helvetica" pitchFamily="2" charset="0"/>
              </a:rPr>
              <a:t>prophecies</a:t>
            </a:r>
            <a:r>
              <a:rPr lang="en-US" b="1" i="0" u="none" strike="noStrike" dirty="0">
                <a:effectLst/>
                <a:latin typeface="Helvetica" pitchFamily="2" charset="0"/>
              </a:rPr>
              <a:t>, they will fail; whether </a:t>
            </a:r>
            <a:r>
              <a:rPr lang="en-US" b="1" i="1" u="none" strike="noStrike" dirty="0">
                <a:effectLst/>
                <a:latin typeface="Helvetica" pitchFamily="2" charset="0"/>
              </a:rPr>
              <a:t>there</a:t>
            </a:r>
            <a:r>
              <a:rPr lang="en-US" b="1" i="0" u="none" strike="noStrike" dirty="0">
                <a:effectLst/>
                <a:latin typeface="Helvetica" pitchFamily="2" charset="0"/>
              </a:rPr>
              <a:t> </a:t>
            </a:r>
            <a:r>
              <a:rPr lang="en-US" b="1" i="1" u="none" strike="noStrike" dirty="0">
                <a:effectLst/>
                <a:latin typeface="Helvetica" pitchFamily="2" charset="0"/>
              </a:rPr>
              <a:t>are</a:t>
            </a:r>
            <a:r>
              <a:rPr lang="en-US" b="1" i="0" u="none" strike="noStrike" dirty="0">
                <a:effectLst/>
                <a:latin typeface="Helvetica" pitchFamily="2" charset="0"/>
              </a:rPr>
              <a:t> </a:t>
            </a:r>
            <a:r>
              <a:rPr lang="en-US" b="1" i="0" u="none" strike="noStrike" dirty="0">
                <a:effectLst/>
                <a:highlight>
                  <a:srgbClr val="FFFF00"/>
                </a:highlight>
                <a:latin typeface="Helvetica" pitchFamily="2" charset="0"/>
              </a:rPr>
              <a:t>tongues</a:t>
            </a:r>
            <a:r>
              <a:rPr lang="en-US" b="1" i="0" u="none" strike="noStrike" dirty="0">
                <a:effectLst/>
                <a:latin typeface="Helvetica" pitchFamily="2" charset="0"/>
              </a:rPr>
              <a:t>, they will cease; whether </a:t>
            </a:r>
            <a:r>
              <a:rPr lang="en-US" b="1" i="1" u="none" strike="noStrike" dirty="0">
                <a:effectLst/>
                <a:latin typeface="Helvetica" pitchFamily="2" charset="0"/>
              </a:rPr>
              <a:t>there</a:t>
            </a:r>
            <a:r>
              <a:rPr lang="en-US" b="1" i="0" u="none" strike="noStrike" dirty="0">
                <a:effectLst/>
                <a:latin typeface="Helvetica" pitchFamily="2" charset="0"/>
              </a:rPr>
              <a:t> </a:t>
            </a:r>
            <a:r>
              <a:rPr lang="en-US" b="1" i="1" u="none" strike="noStrike" dirty="0">
                <a:effectLst/>
                <a:latin typeface="Helvetica" pitchFamily="2" charset="0"/>
              </a:rPr>
              <a:t>is</a:t>
            </a:r>
            <a:r>
              <a:rPr lang="en-US" b="1" i="0" u="none" strike="noStrike" dirty="0">
                <a:effectLst/>
                <a:latin typeface="Helvetica" pitchFamily="2" charset="0"/>
              </a:rPr>
              <a:t> </a:t>
            </a:r>
            <a:r>
              <a:rPr lang="en-US" b="1" i="0" u="none" strike="noStrike" dirty="0">
                <a:effectLst/>
                <a:highlight>
                  <a:srgbClr val="FFFF00"/>
                </a:highlight>
                <a:latin typeface="Helvetica" pitchFamily="2" charset="0"/>
              </a:rPr>
              <a:t>knowledge</a:t>
            </a:r>
            <a:r>
              <a:rPr lang="en-US" b="1" i="0" u="none" strike="noStrike" dirty="0">
                <a:effectLst/>
                <a:latin typeface="Helvetica" pitchFamily="2" charset="0"/>
              </a:rPr>
              <a:t>, it will vanish away. 9 For we know in part and we prophesy in part. 10 But when that which is perfect has come, then that which is in part will be done away. </a:t>
            </a:r>
          </a:p>
          <a:p>
            <a:pPr marL="0" indent="0" algn="r">
              <a:buNone/>
            </a:pPr>
            <a:r>
              <a:rPr lang="en-US" b="1" dirty="0">
                <a:latin typeface="Helvetica" pitchFamily="2" charset="0"/>
              </a:rPr>
              <a:t>~ </a:t>
            </a:r>
            <a:r>
              <a:rPr lang="en-US" b="1" i="0" u="none" strike="noStrike" dirty="0">
                <a:effectLst/>
                <a:latin typeface="Helvetica" pitchFamily="2" charset="0"/>
              </a:rPr>
              <a:t>1 Corinthians 13:8-10</a:t>
            </a:r>
          </a:p>
          <a:p>
            <a:pPr marL="0" indent="0">
              <a:buNone/>
            </a:pPr>
            <a:r>
              <a:rPr lang="en-US" b="1" i="0" u="none" strike="noStrike" dirty="0">
                <a:effectLst/>
                <a:latin typeface="Helvetica" pitchFamily="2" charset="0"/>
              </a:rPr>
              <a:t>	</a:t>
            </a:r>
          </a:p>
          <a:p>
            <a:pPr marL="0" indent="0">
              <a:buNone/>
            </a:pPr>
            <a:r>
              <a:rPr lang="en-US" b="1" dirty="0">
                <a:latin typeface="Helvetica" pitchFamily="2" charset="0"/>
              </a:rPr>
              <a:t>     </a:t>
            </a:r>
            <a:r>
              <a:rPr lang="en-US" b="1" i="0" u="none" strike="noStrike" dirty="0">
                <a:effectLst/>
                <a:latin typeface="Helvetica" pitchFamily="2" charset="0"/>
              </a:rPr>
              <a:t>3 Beloved, while I was very diligent to write to you concerning our common salvation, I found it necessary to write to you exhorting you to contend earnestly for </a:t>
            </a:r>
            <a:r>
              <a:rPr lang="en-US" b="1" i="0" u="none" strike="noStrike" dirty="0">
                <a:effectLst/>
                <a:highlight>
                  <a:srgbClr val="FFFF00"/>
                </a:highlight>
                <a:latin typeface="Helvetica" pitchFamily="2" charset="0"/>
              </a:rPr>
              <a:t>the faith </a:t>
            </a:r>
            <a:r>
              <a:rPr lang="en-US" b="1" i="0" u="none" strike="noStrike" dirty="0">
                <a:effectLst/>
                <a:latin typeface="Helvetica" pitchFamily="2" charset="0"/>
              </a:rPr>
              <a:t>which was </a:t>
            </a:r>
            <a:r>
              <a:rPr lang="en-US" b="1" i="0" u="none" strike="noStrike" dirty="0">
                <a:effectLst/>
                <a:highlight>
                  <a:srgbClr val="FFFF00"/>
                </a:highlight>
                <a:latin typeface="Helvetica" pitchFamily="2" charset="0"/>
              </a:rPr>
              <a:t>once for all delivered </a:t>
            </a:r>
            <a:r>
              <a:rPr lang="en-US" b="1" i="0" u="none" strike="noStrike" dirty="0">
                <a:effectLst/>
                <a:latin typeface="Helvetica" pitchFamily="2" charset="0"/>
              </a:rPr>
              <a:t>to the saints. </a:t>
            </a:r>
          </a:p>
          <a:p>
            <a:pPr marL="0" indent="0" algn="r">
              <a:buNone/>
            </a:pPr>
            <a:r>
              <a:rPr lang="en-US" b="1" i="0" u="none" strike="noStrike" dirty="0">
                <a:effectLst/>
                <a:latin typeface="Helvetica" pitchFamily="2" charset="0"/>
              </a:rPr>
              <a:t>~ Jude 3</a:t>
            </a:r>
            <a:endParaRPr lang="en-US" b="1" dirty="0">
              <a:latin typeface="Helvetica" pitchFamily="2" charset="0"/>
            </a:endParaRPr>
          </a:p>
        </p:txBody>
      </p:sp>
    </p:spTree>
    <p:extLst>
      <p:ext uri="{BB962C8B-B14F-4D97-AF65-F5344CB8AC3E}">
        <p14:creationId xmlns:p14="http://schemas.microsoft.com/office/powerpoint/2010/main" val="2184782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DC716-38F9-08E3-DAC5-0EE835A34E7E}"/>
              </a:ext>
            </a:extLst>
          </p:cNvPr>
          <p:cNvSpPr>
            <a:spLocks noGrp="1"/>
          </p:cNvSpPr>
          <p:nvPr>
            <p:ph type="title"/>
          </p:nvPr>
        </p:nvSpPr>
        <p:spPr/>
        <p:txBody>
          <a:bodyPr/>
          <a:lstStyle/>
          <a:p>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The Holy Spirit</a:t>
            </a:r>
          </a:p>
        </p:txBody>
      </p:sp>
      <p:sp>
        <p:nvSpPr>
          <p:cNvPr id="3" name="Content Placeholder 2">
            <a:extLst>
              <a:ext uri="{FF2B5EF4-FFF2-40B4-BE49-F238E27FC236}">
                <a16:creationId xmlns:a16="http://schemas.microsoft.com/office/drawing/2014/main" id="{71A7D09B-5388-54F2-814D-9B5ACF7C8483}"/>
              </a:ext>
            </a:extLst>
          </p:cNvPr>
          <p:cNvSpPr>
            <a:spLocks noGrp="1"/>
          </p:cNvSpPr>
          <p:nvPr>
            <p:ph idx="1"/>
          </p:nvPr>
        </p:nvSpPr>
        <p:spPr/>
        <p:txBody>
          <a:bodyPr>
            <a:normAutofit lnSpcReduction="10000"/>
          </a:bodyPr>
          <a:lstStyle/>
          <a:p>
            <a:r>
              <a:rPr lang="en-US" b="1" dirty="0">
                <a:solidFill>
                  <a:srgbClr val="FFFF00"/>
                </a:solidFill>
                <a:latin typeface="Tahoma" panose="020B0604030504040204" pitchFamily="34" charset="0"/>
                <a:ea typeface="Tahoma" panose="020B0604030504040204" pitchFamily="34" charset="0"/>
                <a:cs typeface="Tahoma" panose="020B0604030504040204" pitchFamily="34" charset="0"/>
              </a:rPr>
              <a:t>Peter preached the pouring out, baptism of, and promise of the Holy Spirit. </a:t>
            </a:r>
          </a:p>
          <a:p>
            <a:pPr lvl="1"/>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Terms are used synonymously within context.</a:t>
            </a:r>
          </a:p>
          <a:p>
            <a:pPr lvl="1"/>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Receive forgiveness of sins and entrance into kingdom!</a:t>
            </a:r>
          </a:p>
          <a:p>
            <a:r>
              <a:rPr lang="en-US" b="1" dirty="0">
                <a:solidFill>
                  <a:srgbClr val="FFFF00"/>
                </a:solidFill>
                <a:latin typeface="Tahoma" panose="020B0604030504040204" pitchFamily="34" charset="0"/>
                <a:ea typeface="Tahoma" panose="020B0604030504040204" pitchFamily="34" charset="0"/>
                <a:cs typeface="Tahoma" panose="020B0604030504040204" pitchFamily="34" charset="0"/>
              </a:rPr>
              <a:t>Purpose of miracles:</a:t>
            </a:r>
          </a:p>
          <a:p>
            <a:pPr lvl="1"/>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Proof of the arrival of the kingdom &amp; the resurrected Christ.</a:t>
            </a:r>
          </a:p>
          <a:p>
            <a:pPr lvl="1"/>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Guide Apostles into all truth.</a:t>
            </a:r>
          </a:p>
          <a:p>
            <a:pPr lvl="1"/>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Prove that the words of the speaker were truly from God.</a:t>
            </a:r>
          </a:p>
        </p:txBody>
      </p:sp>
    </p:spTree>
    <p:extLst>
      <p:ext uri="{BB962C8B-B14F-4D97-AF65-F5344CB8AC3E}">
        <p14:creationId xmlns:p14="http://schemas.microsoft.com/office/powerpoint/2010/main" val="2133150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A2AA33-D5C1-4C2E-BAA5-2AAF0E63EF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9657E063-AC92-4DBF-9A8C-429C5E2F22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41494"/>
            <a:ext cx="9144000" cy="4316506"/>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1FC90C7F-C82F-4383-8E86-8F056BBA8E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520" y="573130"/>
            <a:ext cx="6858000" cy="5711741"/>
          </a:xfrm>
          <a:custGeom>
            <a:avLst/>
            <a:gdLst>
              <a:gd name="connsiteX0" fmla="*/ 0 w 6858000"/>
              <a:gd name="connsiteY0" fmla="*/ 7615655 h 7615655"/>
              <a:gd name="connsiteX1" fmla="*/ 0 w 6858000"/>
              <a:gd name="connsiteY1" fmla="*/ 7533862 h 7615655"/>
              <a:gd name="connsiteX2" fmla="*/ 1092812 w 6858000"/>
              <a:gd name="connsiteY2" fmla="*/ 7533862 h 7615655"/>
              <a:gd name="connsiteX3" fmla="*/ 1092812 w 6858000"/>
              <a:gd name="connsiteY3" fmla="*/ 81793 h 7615655"/>
              <a:gd name="connsiteX4" fmla="*/ 0 w 6858000"/>
              <a:gd name="connsiteY4" fmla="*/ 81793 h 7615655"/>
              <a:gd name="connsiteX5" fmla="*/ 0 w 6858000"/>
              <a:gd name="connsiteY5" fmla="*/ 0 h 7615655"/>
              <a:gd name="connsiteX6" fmla="*/ 1092812 w 6858000"/>
              <a:gd name="connsiteY6" fmla="*/ 0 h 7615655"/>
              <a:gd name="connsiteX7" fmla="*/ 5779244 w 6858000"/>
              <a:gd name="connsiteY7" fmla="*/ 0 h 7615655"/>
              <a:gd name="connsiteX8" fmla="*/ 6858000 w 6858000"/>
              <a:gd name="connsiteY8" fmla="*/ 0 h 7615655"/>
              <a:gd name="connsiteX9" fmla="*/ 6858000 w 6858000"/>
              <a:gd name="connsiteY9" fmla="*/ 81793 h 7615655"/>
              <a:gd name="connsiteX10" fmla="*/ 5779244 w 6858000"/>
              <a:gd name="connsiteY10" fmla="*/ 81793 h 7615655"/>
              <a:gd name="connsiteX11" fmla="*/ 5779244 w 6858000"/>
              <a:gd name="connsiteY11" fmla="*/ 7533862 h 7615655"/>
              <a:gd name="connsiteX12" fmla="*/ 6858000 w 6858000"/>
              <a:gd name="connsiteY12" fmla="*/ 7533862 h 7615655"/>
              <a:gd name="connsiteX13" fmla="*/ 6858000 w 6858000"/>
              <a:gd name="connsiteY13" fmla="*/ 7615655 h 7615655"/>
              <a:gd name="connsiteX14" fmla="*/ 5779244 w 6858000"/>
              <a:gd name="connsiteY14" fmla="*/ 7615655 h 7615655"/>
              <a:gd name="connsiteX15" fmla="*/ 1092812 w 6858000"/>
              <a:gd name="connsiteY15" fmla="*/ 7615655 h 7615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0" h="7615655">
                <a:moveTo>
                  <a:pt x="0" y="7615655"/>
                </a:moveTo>
                <a:lnTo>
                  <a:pt x="0" y="7533862"/>
                </a:lnTo>
                <a:lnTo>
                  <a:pt x="1092812" y="7533862"/>
                </a:lnTo>
                <a:lnTo>
                  <a:pt x="1092812" y="81793"/>
                </a:lnTo>
                <a:lnTo>
                  <a:pt x="0" y="81793"/>
                </a:lnTo>
                <a:lnTo>
                  <a:pt x="0" y="0"/>
                </a:lnTo>
                <a:lnTo>
                  <a:pt x="1092812" y="0"/>
                </a:lnTo>
                <a:lnTo>
                  <a:pt x="5779244" y="0"/>
                </a:lnTo>
                <a:lnTo>
                  <a:pt x="6858000" y="0"/>
                </a:lnTo>
                <a:lnTo>
                  <a:pt x="6858000" y="81793"/>
                </a:lnTo>
                <a:lnTo>
                  <a:pt x="5779244" y="81793"/>
                </a:lnTo>
                <a:lnTo>
                  <a:pt x="5779244" y="7533862"/>
                </a:lnTo>
                <a:lnTo>
                  <a:pt x="6858000" y="7533862"/>
                </a:lnTo>
                <a:lnTo>
                  <a:pt x="6858000" y="7615655"/>
                </a:lnTo>
                <a:lnTo>
                  <a:pt x="5779244" y="7615655"/>
                </a:lnTo>
                <a:lnTo>
                  <a:pt x="1092812" y="7615655"/>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06BC8DA-2932-C723-5A68-91FA927888ED}"/>
              </a:ext>
            </a:extLst>
          </p:cNvPr>
          <p:cNvSpPr>
            <a:spLocks noGrp="1"/>
          </p:cNvSpPr>
          <p:nvPr>
            <p:ph type="ctrTitle"/>
          </p:nvPr>
        </p:nvSpPr>
        <p:spPr>
          <a:xfrm>
            <a:off x="1332300" y="2043953"/>
            <a:ext cx="4335635" cy="1765198"/>
          </a:xfrm>
        </p:spPr>
        <p:txBody>
          <a:bodyPr>
            <a:normAutofit/>
          </a:bodyPr>
          <a:lstStyle/>
          <a:p>
            <a:r>
              <a:rPr lang="en-US" sz="3200" b="1" dirty="0">
                <a:solidFill>
                  <a:schemeClr val="bg1"/>
                </a:solidFill>
                <a:latin typeface="Verdana" panose="020B0604030504040204" pitchFamily="34" charset="0"/>
                <a:ea typeface="Verdana" panose="020B0604030504040204" pitchFamily="34" charset="0"/>
                <a:cs typeface="Verdana" panose="020B0604030504040204" pitchFamily="34" charset="0"/>
              </a:rPr>
              <a:t>The Holy Spirit</a:t>
            </a:r>
          </a:p>
        </p:txBody>
      </p:sp>
      <p:sp>
        <p:nvSpPr>
          <p:cNvPr id="3" name="Subtitle 2">
            <a:extLst>
              <a:ext uri="{FF2B5EF4-FFF2-40B4-BE49-F238E27FC236}">
                <a16:creationId xmlns:a16="http://schemas.microsoft.com/office/drawing/2014/main" id="{3B7F6FAC-B23C-6FE0-F866-E68D53AC71E0}"/>
              </a:ext>
            </a:extLst>
          </p:cNvPr>
          <p:cNvSpPr>
            <a:spLocks noGrp="1"/>
          </p:cNvSpPr>
          <p:nvPr>
            <p:ph type="subTitle" idx="1"/>
          </p:nvPr>
        </p:nvSpPr>
        <p:spPr>
          <a:xfrm>
            <a:off x="1332300" y="3901226"/>
            <a:ext cx="4335635" cy="1020397"/>
          </a:xfrm>
        </p:spPr>
        <p:txBody>
          <a:bodyPr>
            <a:normAutofit/>
          </a:bodyPr>
          <a:lstStyle/>
          <a:p>
            <a:r>
              <a:rPr lang="en-US" dirty="0">
                <a:solidFill>
                  <a:schemeClr val="bg1"/>
                </a:solidFill>
                <a:latin typeface="Verdana" panose="020B0604030504040204" pitchFamily="34" charset="0"/>
                <a:ea typeface="Verdana" panose="020B0604030504040204" pitchFamily="34" charset="0"/>
                <a:cs typeface="Verdana" panose="020B0604030504040204" pitchFamily="34" charset="0"/>
              </a:rPr>
              <a:t>In The Early Church</a:t>
            </a:r>
          </a:p>
        </p:txBody>
      </p:sp>
    </p:spTree>
    <p:extLst>
      <p:ext uri="{BB962C8B-B14F-4D97-AF65-F5344CB8AC3E}">
        <p14:creationId xmlns:p14="http://schemas.microsoft.com/office/powerpoint/2010/main" val="1766023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344</TotalTime>
  <Words>3142</Words>
  <Application>Microsoft Macintosh PowerPoint</Application>
  <PresentationFormat>On-screen Show (4:3)</PresentationFormat>
  <Paragraphs>66</Paragraphs>
  <Slides>28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Arial</vt:lpstr>
      <vt:lpstr>Calibri</vt:lpstr>
      <vt:lpstr>Calibri Light</vt:lpstr>
      <vt:lpstr>Century Gothic</vt:lpstr>
      <vt:lpstr>Helvetica</vt:lpstr>
      <vt:lpstr>Tahoma</vt:lpstr>
      <vt:lpstr>Verdana</vt:lpstr>
      <vt:lpstr>Wingdings</vt:lpstr>
      <vt:lpstr>Office Theme</vt:lpstr>
      <vt:lpstr>The Holy Spirit</vt:lpstr>
      <vt:lpstr>The Holy Spirit: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Another Work of the Holy Spirit Promised by Jesus </vt:lpstr>
      <vt:lpstr>Another Work of the Holy Spirit Promised by Jesus </vt:lpstr>
      <vt:lpstr>Apostles Taught the New Covenant &amp; Restoration of the Kingdom; Miracles Verified Their Words </vt:lpstr>
      <vt:lpstr>Apostles Taught the New Covenant &amp; Restoration of the Kingdom; Miracles Verified Their Words </vt:lpstr>
      <vt:lpstr>PowerPoint Presentation</vt:lpstr>
      <vt:lpstr>PowerPoint Presentation</vt:lpstr>
      <vt:lpstr>PowerPoint Presentation</vt:lpstr>
      <vt:lpstr>PowerPoint Presentation</vt:lpstr>
      <vt:lpstr>PowerPoint Presentation</vt:lpstr>
      <vt:lpstr>PowerPoint Presentation</vt:lpstr>
      <vt:lpstr>The Holy Spirit</vt:lpstr>
      <vt:lpstr>The Holy Spirit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Ian Rice</dc:creator>
  <cp:lastModifiedBy>Ian Rice</cp:lastModifiedBy>
  <cp:revision>11</cp:revision>
  <dcterms:created xsi:type="dcterms:W3CDTF">2023-06-13T15:25:20Z</dcterms:created>
  <dcterms:modified xsi:type="dcterms:W3CDTF">2023-06-18T13:22:06Z</dcterms:modified>
</cp:coreProperties>
</file>