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4" r:id="rId2"/>
    <p:sldId id="280" r:id="rId3"/>
    <p:sldId id="265" r:id="rId4"/>
    <p:sldId id="257" r:id="rId5"/>
    <p:sldId id="279" r:id="rId6"/>
    <p:sldId id="267" r:id="rId7"/>
    <p:sldId id="258" r:id="rId8"/>
    <p:sldId id="268" r:id="rId9"/>
    <p:sldId id="269" r:id="rId10"/>
    <p:sldId id="259" r:id="rId11"/>
    <p:sldId id="270" r:id="rId12"/>
    <p:sldId id="271" r:id="rId13"/>
    <p:sldId id="260" r:id="rId14"/>
    <p:sldId id="272" r:id="rId15"/>
    <p:sldId id="273" r:id="rId16"/>
    <p:sldId id="261" r:id="rId17"/>
    <p:sldId id="274" r:id="rId18"/>
    <p:sldId id="275" r:id="rId19"/>
    <p:sldId id="262" r:id="rId20"/>
    <p:sldId id="276" r:id="rId21"/>
    <p:sldId id="278" r:id="rId22"/>
    <p:sldId id="281" r:id="rId23"/>
    <p:sldId id="277"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0"/>
  </p:normalViewPr>
  <p:slideViewPr>
    <p:cSldViewPr snapToGrid="0">
      <p:cViewPr varScale="1">
        <p:scale>
          <a:sx n="116" d="100"/>
          <a:sy n="116" d="100"/>
        </p:scale>
        <p:origin x="1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38D3C0-9123-1246-8F25-419F71AC0AA2}" type="datetimeFigureOut">
              <a:rPr lang="en-US" smtClean="0"/>
              <a:t>6/6/23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103696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38D3C0-9123-1246-8F25-419F71AC0AA2}" type="datetimeFigureOut">
              <a:rPr lang="en-US" smtClean="0"/>
              <a:t>6/6/23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2992537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38D3C0-9123-1246-8F25-419F71AC0AA2}" type="datetimeFigureOut">
              <a:rPr lang="en-US" smtClean="0"/>
              <a:t>6/6/23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263081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38D3C0-9123-1246-8F25-419F71AC0AA2}" type="datetimeFigureOut">
              <a:rPr lang="en-US" smtClean="0"/>
              <a:t>6/6/23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183755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38D3C0-9123-1246-8F25-419F71AC0AA2}" type="datetimeFigureOut">
              <a:rPr lang="en-US" smtClean="0"/>
              <a:t>6/6/23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1492872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38D3C0-9123-1246-8F25-419F71AC0AA2}" type="datetimeFigureOut">
              <a:rPr lang="en-US" smtClean="0"/>
              <a:t>6/6/23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81810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38D3C0-9123-1246-8F25-419F71AC0AA2}" type="datetimeFigureOut">
              <a:rPr lang="en-US" smtClean="0"/>
              <a:t>6/6/23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372148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38D3C0-9123-1246-8F25-419F71AC0AA2}" type="datetimeFigureOut">
              <a:rPr lang="en-US" smtClean="0"/>
              <a:t>6/6/23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361592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38D3C0-9123-1246-8F25-419F71AC0AA2}" type="datetimeFigureOut">
              <a:rPr lang="en-US" smtClean="0"/>
              <a:t>6/6/23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2385424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38D3C0-9123-1246-8F25-419F71AC0AA2}" type="datetimeFigureOut">
              <a:rPr lang="en-US" smtClean="0"/>
              <a:t>6/6/23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201241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38D3C0-9123-1246-8F25-419F71AC0AA2}" type="datetimeFigureOut">
              <a:rPr lang="en-US" smtClean="0"/>
              <a:t>6/6/23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48DBB7-398E-5D4B-BB88-4AA341963F99}" type="slidenum">
              <a:rPr lang="en-US" smtClean="0"/>
              <a:t>‹#›</a:t>
            </a:fld>
            <a:endParaRPr lang="en-US"/>
          </a:p>
        </p:txBody>
      </p:sp>
    </p:spTree>
    <p:extLst>
      <p:ext uri="{BB962C8B-B14F-4D97-AF65-F5344CB8AC3E}">
        <p14:creationId xmlns:p14="http://schemas.microsoft.com/office/powerpoint/2010/main" val="21809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38D3C0-9123-1246-8F25-419F71AC0AA2}" type="datetimeFigureOut">
              <a:rPr lang="en-US" smtClean="0"/>
              <a:t>6/6/23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48DBB7-398E-5D4B-BB88-4AA341963F99}" type="slidenum">
              <a:rPr lang="en-US" smtClean="0"/>
              <a:t>‹#›</a:t>
            </a:fld>
            <a:endParaRPr lang="en-US"/>
          </a:p>
        </p:txBody>
      </p:sp>
    </p:spTree>
    <p:extLst>
      <p:ext uri="{BB962C8B-B14F-4D97-AF65-F5344CB8AC3E}">
        <p14:creationId xmlns:p14="http://schemas.microsoft.com/office/powerpoint/2010/main" val="3502062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I will Pour Out My Spirit On All Flesh">
            <a:extLst>
              <a:ext uri="{FF2B5EF4-FFF2-40B4-BE49-F238E27FC236}">
                <a16:creationId xmlns:a16="http://schemas.microsoft.com/office/drawing/2014/main" id="{AD367B85-935A-55D0-BDB1-4835C770AA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16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C9FEE-9B6B-9D75-C249-7D9FDC5A3A08}"/>
              </a:ext>
            </a:extLst>
          </p:cNvPr>
          <p:cNvSpPr>
            <a:spLocks noGrp="1"/>
          </p:cNvSpPr>
          <p:nvPr>
            <p:ph type="title"/>
          </p:nvPr>
        </p:nvSpPr>
        <p:spPr>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a:lstStyle/>
          <a:p>
            <a:r>
              <a:rPr lang="en-US" b="1" dirty="0">
                <a:solidFill>
                  <a:schemeClr val="bg1"/>
                </a:solidFill>
                <a:latin typeface="Century Gothic" panose="020B0502020202020204" pitchFamily="34" charset="0"/>
                <a:ea typeface="Verdana" panose="020B0604030504040204" pitchFamily="34" charset="0"/>
                <a:cs typeface="Verdana" panose="020B0604030504040204" pitchFamily="34" charset="0"/>
              </a:rPr>
              <a:t>The </a:t>
            </a:r>
            <a:r>
              <a:rPr lang="en-US" b="1" dirty="0">
                <a:solidFill>
                  <a:srgbClr val="FFFF00"/>
                </a:solidFill>
                <a:latin typeface="Century Gothic" panose="020B0502020202020204" pitchFamily="34" charset="0"/>
                <a:ea typeface="Verdana" panose="020B0604030504040204" pitchFamily="34" charset="0"/>
                <a:cs typeface="Verdana" panose="020B0604030504040204" pitchFamily="34" charset="0"/>
              </a:rPr>
              <a:t>Holy Spirit </a:t>
            </a:r>
            <a:r>
              <a:rPr lang="en-US" b="1" dirty="0">
                <a:solidFill>
                  <a:schemeClr val="bg1"/>
                </a:solidFill>
                <a:latin typeface="Century Gothic" panose="020B0502020202020204" pitchFamily="34" charset="0"/>
                <a:ea typeface="Verdana" panose="020B0604030504040204" pitchFamily="34" charset="0"/>
                <a:cs typeface="Verdana" panose="020B0604030504040204" pitchFamily="34" charset="0"/>
              </a:rPr>
              <a:t>in The OT:</a:t>
            </a:r>
          </a:p>
        </p:txBody>
      </p:sp>
      <p:sp>
        <p:nvSpPr>
          <p:cNvPr id="3" name="Content Placeholder 2">
            <a:extLst>
              <a:ext uri="{FF2B5EF4-FFF2-40B4-BE49-F238E27FC236}">
                <a16:creationId xmlns:a16="http://schemas.microsoft.com/office/drawing/2014/main" id="{708FB480-E64D-1FE3-2CD0-9A9A95569E70}"/>
              </a:ext>
            </a:extLst>
          </p:cNvPr>
          <p:cNvSpPr>
            <a:spLocks noGrp="1"/>
          </p:cNvSpPr>
          <p:nvPr>
            <p:ph idx="1"/>
          </p:nvPr>
        </p:nvSpPr>
        <p:spPr>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r>
              <a:rPr lang="en-US" b="1" dirty="0">
                <a:solidFill>
                  <a:srgbClr val="FFFF00"/>
                </a:solidFill>
                <a:latin typeface="Century Gothic" panose="020B0502020202020204" pitchFamily="34" charset="0"/>
              </a:rPr>
              <a:t>A foundational lesson:</a:t>
            </a:r>
          </a:p>
          <a:p>
            <a:pPr lvl="1"/>
            <a:r>
              <a:rPr lang="en-US" b="1" dirty="0">
                <a:solidFill>
                  <a:schemeClr val="bg1"/>
                </a:solidFill>
                <a:latin typeface="Century Gothic" panose="020B0502020202020204" pitchFamily="34" charset="0"/>
              </a:rPr>
              <a:t>Not an easy topic.</a:t>
            </a:r>
          </a:p>
          <a:p>
            <a:pPr lvl="1"/>
            <a:r>
              <a:rPr lang="en-US" b="1" dirty="0">
                <a:solidFill>
                  <a:schemeClr val="bg1"/>
                </a:solidFill>
                <a:latin typeface="Century Gothic" panose="020B0502020202020204" pitchFamily="34" charset="0"/>
              </a:rPr>
              <a:t>Different from the norm.</a:t>
            </a:r>
          </a:p>
          <a:p>
            <a:r>
              <a:rPr lang="en-US" b="1" dirty="0">
                <a:solidFill>
                  <a:srgbClr val="FFFF00"/>
                </a:solidFill>
                <a:latin typeface="Century Gothic" panose="020B0502020202020204" pitchFamily="34" charset="0"/>
              </a:rPr>
              <a:t>Questions:</a:t>
            </a:r>
          </a:p>
          <a:p>
            <a:pPr lvl="1"/>
            <a:r>
              <a:rPr lang="en-US" b="1" dirty="0">
                <a:solidFill>
                  <a:schemeClr val="bg1"/>
                </a:solidFill>
                <a:latin typeface="Century Gothic" panose="020B0502020202020204" pitchFamily="34" charset="0"/>
              </a:rPr>
              <a:t>What is the Holy Spirit’s function?</a:t>
            </a:r>
          </a:p>
          <a:p>
            <a:pPr lvl="1"/>
            <a:r>
              <a:rPr lang="en-US" b="1" dirty="0">
                <a:solidFill>
                  <a:schemeClr val="bg1"/>
                </a:solidFill>
                <a:latin typeface="Century Gothic" panose="020B0502020202020204" pitchFamily="34" charset="0"/>
              </a:rPr>
              <a:t>How does that apply to me?</a:t>
            </a:r>
          </a:p>
          <a:p>
            <a:r>
              <a:rPr lang="en-US" b="1" dirty="0">
                <a:solidFill>
                  <a:srgbClr val="FFFF00"/>
                </a:solidFill>
                <a:latin typeface="Century Gothic" panose="020B0502020202020204" pitchFamily="34" charset="0"/>
              </a:rPr>
              <a:t>Things done wrong:</a:t>
            </a:r>
          </a:p>
          <a:p>
            <a:pPr lvl="1"/>
            <a:r>
              <a:rPr lang="en-US" b="1" dirty="0">
                <a:solidFill>
                  <a:schemeClr val="bg1"/>
                </a:solidFill>
                <a:latin typeface="Century Gothic" panose="020B0502020202020204" pitchFamily="34" charset="0"/>
              </a:rPr>
              <a:t>Beginning in Acts 2 &amp; assuming the audience knew nothing of the Holy Spirit.</a:t>
            </a:r>
          </a:p>
          <a:p>
            <a:pPr lvl="1"/>
            <a:r>
              <a:rPr lang="en-US" b="1" dirty="0">
                <a:solidFill>
                  <a:schemeClr val="bg1"/>
                </a:solidFill>
                <a:latin typeface="Century Gothic" panose="020B0502020202020204" pitchFamily="34" charset="0"/>
              </a:rPr>
              <a:t>Assuming that whatever we learn in Acts 2, is what/when audience began to learn the OT. </a:t>
            </a:r>
          </a:p>
          <a:p>
            <a:pPr lvl="1"/>
            <a:endParaRPr lang="en-US"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25847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PT background Red Bible">
            <a:extLst>
              <a:ext uri="{FF2B5EF4-FFF2-40B4-BE49-F238E27FC236}">
                <a16:creationId xmlns:a16="http://schemas.microsoft.com/office/drawing/2014/main" id="{CD4E46C3-2AE5-CDD6-D80C-930E9767F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84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PT background Red Bible">
            <a:extLst>
              <a:ext uri="{FF2B5EF4-FFF2-40B4-BE49-F238E27FC236}">
                <a16:creationId xmlns:a16="http://schemas.microsoft.com/office/drawing/2014/main" id="{CD4E46C3-2AE5-CDD6-D80C-930E9767F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C1C72CA-0F76-A69D-E274-1681DE005F88}"/>
              </a:ext>
            </a:extLst>
          </p:cNvPr>
          <p:cNvSpPr>
            <a:spLocks noGrp="1"/>
          </p:cNvSpPr>
          <p:nvPr>
            <p:ph idx="1"/>
          </p:nvPr>
        </p:nvSpPr>
        <p:spPr>
          <a:xfrm>
            <a:off x="870334" y="330507"/>
            <a:ext cx="8141466" cy="6858000"/>
          </a:xfrm>
        </p:spPr>
        <p:txBody>
          <a:bodyPr>
            <a:noAutofit/>
          </a:bodyPr>
          <a:lstStyle/>
          <a:p>
            <a:pPr marL="0" indent="0" algn="ctr">
              <a:buNone/>
            </a:pPr>
            <a:r>
              <a:rPr lang="en-US" sz="19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16 So the Lord said to Moses: “Gather to Me seventy men of the elders of Israel, whom you know to be the elders of the people and officers over them; bring them to the tabernacle of meeting, that they may stand there with you. 17 Then I will come down and talk with you there. I will take of the Spirit that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is</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upon you and will put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the</a:t>
            </a:r>
            <a:r>
              <a:rPr lang="en-US" sz="2000" b="1" dirty="0">
                <a:solidFill>
                  <a:schemeClr val="bg1"/>
                </a:solidFill>
                <a:latin typeface="Lucida Sans" panose="020B0602030504020204" pitchFamily="34" charset="77"/>
                <a:ea typeface="Tahoma" panose="020B0604030504040204" pitchFamily="34" charset="0"/>
                <a:cs typeface="Tahoma" panose="020B0604030504040204" pitchFamily="34" charset="0"/>
              </a:rPr>
              <a:t>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same </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upon them; and they shall bear the burden of the people with you, that you may not bear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it</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yourself alone. </a:t>
            </a:r>
          </a:p>
          <a:p>
            <a:pPr marL="0" indent="0" algn="ctr">
              <a:buNone/>
            </a:pP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24 So Moses went out and told the people the words of the Lord, and he gathered the seventy men of the elders of the people and placed them around the tabernacle. 25 Then the Lord came down in the cloud, and spoke to him, and took of the Spirit that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was</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upon him, and placed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the</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same</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upon the seventy elders; and it happened, when the Spirit rested upon them, that they prophesied, although they never did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so</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again. 26 But two men had remained in the camp: the name of one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was</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Eldad, and the name of the other Medad. And the Spirit rested upon them. Now they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were</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among those listed, but who had not gone out to the tabernacle; yet they prophesied in the camp. </a:t>
            </a:r>
          </a:p>
          <a:p>
            <a:pPr marL="0" indent="0" algn="r">
              <a:buNone/>
            </a:pPr>
            <a:r>
              <a:rPr lang="en-US" sz="2000" b="1" dirty="0">
                <a:solidFill>
                  <a:schemeClr val="bg1"/>
                </a:solidFill>
                <a:latin typeface="Lucida Sans" panose="020B0602030504020204" pitchFamily="34" charset="77"/>
                <a:ea typeface="Tahoma" panose="020B0604030504040204" pitchFamily="34" charset="0"/>
                <a:cs typeface="Tahoma" panose="020B0604030504040204" pitchFamily="34" charset="0"/>
              </a:rPr>
              <a:t>~ Numbers 11:16-17, 24-26</a:t>
            </a:r>
            <a:endPar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4333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PT background Red Bible">
            <a:extLst>
              <a:ext uri="{FF2B5EF4-FFF2-40B4-BE49-F238E27FC236}">
                <a16:creationId xmlns:a16="http://schemas.microsoft.com/office/drawing/2014/main" id="{CD4E46C3-2AE5-CDD6-D80C-930E9767F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C1C72CA-0F76-A69D-E274-1681DE005F88}"/>
              </a:ext>
            </a:extLst>
          </p:cNvPr>
          <p:cNvSpPr>
            <a:spLocks noGrp="1"/>
          </p:cNvSpPr>
          <p:nvPr>
            <p:ph idx="1"/>
          </p:nvPr>
        </p:nvSpPr>
        <p:spPr>
          <a:xfrm>
            <a:off x="870334" y="330507"/>
            <a:ext cx="8141466" cy="6858000"/>
          </a:xfrm>
        </p:spPr>
        <p:txBody>
          <a:bodyPr>
            <a:noAutofit/>
          </a:bodyPr>
          <a:lstStyle/>
          <a:p>
            <a:pPr marL="0" indent="0" algn="ctr">
              <a:buNone/>
            </a:pPr>
            <a:r>
              <a:rPr lang="en-US" sz="19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16 So the Lord said to Moses: “Gather to Me seventy men of the elders of Israel, whom you know to be the elders of the people and officers over them; bring them to the tabernacle of meeting, that they may stand there with you. 17 Then I will come down and talk with you there. </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I will take of the Spirit that </a:t>
            </a:r>
            <a:r>
              <a:rPr lang="en-US" sz="2000" b="1" i="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is</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 upon you and will put </a:t>
            </a:r>
            <a:r>
              <a:rPr lang="en-US" sz="2000" b="1" i="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the</a:t>
            </a:r>
            <a:r>
              <a:rPr lang="en-US" sz="2000" b="1" dirty="0">
                <a:solidFill>
                  <a:srgbClr val="FFFF00"/>
                </a:solidFill>
                <a:latin typeface="Lucida Sans" panose="020B0602030504020204" pitchFamily="34" charset="77"/>
                <a:ea typeface="Tahoma" panose="020B0604030504040204" pitchFamily="34" charset="0"/>
                <a:cs typeface="Tahoma" panose="020B0604030504040204" pitchFamily="34" charset="0"/>
              </a:rPr>
              <a:t> </a:t>
            </a:r>
            <a:r>
              <a:rPr lang="en-US" sz="2000" b="1" i="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same </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upon them; and they shall bear the burden of the people with you, </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that you may not bear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it</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yourself alone. </a:t>
            </a:r>
          </a:p>
          <a:p>
            <a:pPr marL="0" indent="0" algn="ctr">
              <a:buNone/>
            </a:pP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24 So Moses went out and told the people the words of the Lord, and he gathered the seventy men of the elders of the people and placed them around the tabernacle. </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25</a:t>
            </a:r>
            <a:r>
              <a:rPr lang="en-US" sz="2000" b="1" i="0" u="none" strike="noStrike" dirty="0">
                <a:solidFill>
                  <a:srgbClr val="FFC000"/>
                </a:solidFill>
                <a:effectLst/>
                <a:latin typeface="Lucida Sans" panose="020B0602030504020204" pitchFamily="34" charset="77"/>
                <a:ea typeface="Tahoma" panose="020B0604030504040204" pitchFamily="34" charset="0"/>
                <a:cs typeface="Tahoma" panose="020B0604030504040204" pitchFamily="34" charset="0"/>
              </a:rPr>
              <a:t> </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Then the Lord came down in the cloud, and spoke to him, and took of the Spirit that </a:t>
            </a:r>
            <a:r>
              <a:rPr lang="en-US" sz="2000" b="1" i="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was</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 upon him, and placed </a:t>
            </a:r>
            <a:r>
              <a:rPr lang="en-US" sz="2000" b="1" i="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the</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 </a:t>
            </a:r>
            <a:r>
              <a:rPr lang="en-US" sz="2000" b="1" i="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same</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 upon the seventy elders; and it happened, when the Spirit rested upon them, that they prophesied, although they never did </a:t>
            </a:r>
            <a:r>
              <a:rPr lang="en-US" sz="2000" b="1" i="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so</a:t>
            </a:r>
            <a:r>
              <a:rPr lang="en-US" sz="2000" b="1" i="0"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 again. </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26 But two men had remained in the camp: the name of one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was</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Eldad, and the name of the other Medad. And the Spirit rested upon them. Now they </a:t>
            </a:r>
            <a:r>
              <a:rPr lang="en-US" sz="2000" b="1" i="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were</a:t>
            </a:r>
            <a:r>
              <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among those listed, but who had not gone out to the tabernacle; yet they prophesied in the camp. </a:t>
            </a:r>
          </a:p>
          <a:p>
            <a:pPr marL="0" indent="0" algn="r">
              <a:buNone/>
            </a:pPr>
            <a:r>
              <a:rPr lang="en-US" sz="2000" b="1" dirty="0">
                <a:solidFill>
                  <a:schemeClr val="bg1"/>
                </a:solidFill>
                <a:latin typeface="Lucida Sans" panose="020B0602030504020204" pitchFamily="34" charset="77"/>
                <a:ea typeface="Tahoma" panose="020B0604030504040204" pitchFamily="34" charset="0"/>
                <a:cs typeface="Tahoma" panose="020B0604030504040204" pitchFamily="34" charset="0"/>
              </a:rPr>
              <a:t>~ Numbers 11:16-17, 24-26</a:t>
            </a:r>
            <a:endParaRPr lang="en-US" sz="2000" b="1" i="0"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4068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 Book Church PowerPoint PPT Background | CBEditz">
            <a:extLst>
              <a:ext uri="{FF2B5EF4-FFF2-40B4-BE49-F238E27FC236}">
                <a16:creationId xmlns:a16="http://schemas.microsoft.com/office/drawing/2014/main" id="{EDC09768-67D0-54F5-9440-56AF0071B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0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 Book Church PowerPoint PPT Background | CBEditz">
            <a:extLst>
              <a:ext uri="{FF2B5EF4-FFF2-40B4-BE49-F238E27FC236}">
                <a16:creationId xmlns:a16="http://schemas.microsoft.com/office/drawing/2014/main" id="{EDC09768-67D0-54F5-9440-56AF0071B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C54D8AB-EEB8-B79C-D4A7-B3C7178EB4F6}"/>
              </a:ext>
            </a:extLst>
          </p:cNvPr>
          <p:cNvSpPr>
            <a:spLocks noGrp="1"/>
          </p:cNvSpPr>
          <p:nvPr>
            <p:ph idx="1"/>
          </p:nvPr>
        </p:nvSpPr>
        <p:spPr>
          <a:xfrm>
            <a:off x="628650" y="319489"/>
            <a:ext cx="7886700" cy="5233012"/>
          </a:xfrm>
        </p:spPr>
        <p:txBody>
          <a:bodyPr>
            <a:normAutofit fontScale="85000" lnSpcReduction="20000"/>
          </a:bodyPr>
          <a:lstStyle/>
          <a:p>
            <a:pPr marL="0" indent="0" algn="ctr">
              <a:buNone/>
            </a:pPr>
            <a:r>
              <a:rPr lang="en-US" sz="3200" b="1" u="none" strike="noStrike" dirty="0">
                <a:solidFill>
                  <a:schemeClr val="bg1"/>
                </a:solidFill>
                <a:effectLst/>
                <a:latin typeface="Lucida Sans" panose="020B0602030504020204" pitchFamily="34" charset="77"/>
              </a:rPr>
              <a:t>14 Because the palaces will be forsaken, the bustling city will be deserted. The forts and towers will become lairs forever, a joy of wild donkeys, a pasture of flocks— 15 Until the Spirit is poured upon us from on high, and the wilderness becomes a fruitful field, and the fruitful field is counted as a forest. 16 Then justice will dwell in the wilderness, and righteousness remain in the fruitful field. 17 The work of righteousness will be peace, and the effect of righteousness, quietness and assurance forever. 18 My people will dwell in a peaceful habitation, in secure dwellings, and in quiet resting places…</a:t>
            </a:r>
          </a:p>
          <a:p>
            <a:pPr marL="0" indent="0" algn="ctr">
              <a:buNone/>
            </a:pPr>
            <a:r>
              <a:rPr lang="en-US" sz="3200" b="1" dirty="0">
                <a:solidFill>
                  <a:schemeClr val="bg1"/>
                </a:solidFill>
                <a:latin typeface="Lucida Sans" panose="020B0602030504020204" pitchFamily="34" charset="77"/>
              </a:rPr>
              <a:t>~ Isaiah 32:14-18</a:t>
            </a:r>
            <a:endParaRPr lang="en-US" sz="3200" b="1" u="none" strike="noStrike" dirty="0">
              <a:solidFill>
                <a:schemeClr val="bg1"/>
              </a:solidFill>
              <a:effectLst/>
              <a:latin typeface="Lucida Sans" panose="020B0602030504020204" pitchFamily="34" charset="77"/>
            </a:endParaRPr>
          </a:p>
          <a:p>
            <a:endParaRPr lang="en-US" dirty="0"/>
          </a:p>
        </p:txBody>
      </p:sp>
    </p:spTree>
    <p:extLst>
      <p:ext uri="{BB962C8B-B14F-4D97-AF65-F5344CB8AC3E}">
        <p14:creationId xmlns:p14="http://schemas.microsoft.com/office/powerpoint/2010/main" val="43692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 Book Church PowerPoint PPT Background | CBEditz">
            <a:extLst>
              <a:ext uri="{FF2B5EF4-FFF2-40B4-BE49-F238E27FC236}">
                <a16:creationId xmlns:a16="http://schemas.microsoft.com/office/drawing/2014/main" id="{EDC09768-67D0-54F5-9440-56AF0071B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C54D8AB-EEB8-B79C-D4A7-B3C7178EB4F6}"/>
              </a:ext>
            </a:extLst>
          </p:cNvPr>
          <p:cNvSpPr>
            <a:spLocks noGrp="1"/>
          </p:cNvSpPr>
          <p:nvPr>
            <p:ph idx="1"/>
          </p:nvPr>
        </p:nvSpPr>
        <p:spPr>
          <a:xfrm>
            <a:off x="628650" y="319489"/>
            <a:ext cx="7886700" cy="5233012"/>
          </a:xfrm>
        </p:spPr>
        <p:txBody>
          <a:bodyPr>
            <a:normAutofit fontScale="62500" lnSpcReduction="20000"/>
          </a:bodyPr>
          <a:lstStyle/>
          <a:p>
            <a:pPr marL="0" indent="0" algn="ctr">
              <a:buNone/>
            </a:pPr>
            <a:r>
              <a:rPr lang="en-US" sz="4300" b="1" u="none" strike="noStrike" dirty="0">
                <a:solidFill>
                  <a:schemeClr val="bg1"/>
                </a:solidFill>
                <a:effectLst/>
                <a:latin typeface="Lucida Sans" panose="020B0602030504020204" pitchFamily="34" charset="77"/>
              </a:rPr>
              <a:t>14 </a:t>
            </a:r>
            <a:r>
              <a:rPr lang="en-US" sz="4300" b="1" u="none" strike="noStrike" dirty="0">
                <a:solidFill>
                  <a:srgbClr val="FFFF00"/>
                </a:solidFill>
                <a:effectLst/>
                <a:latin typeface="Lucida Sans" panose="020B0602030504020204" pitchFamily="34" charset="77"/>
              </a:rPr>
              <a:t>Because the palaces will be forsaken, the bustling city will be deserted.</a:t>
            </a:r>
            <a:r>
              <a:rPr lang="en-US" sz="4300" b="1" u="none" strike="noStrike" dirty="0">
                <a:solidFill>
                  <a:schemeClr val="bg1"/>
                </a:solidFill>
                <a:effectLst/>
                <a:latin typeface="Lucida Sans" panose="020B0602030504020204" pitchFamily="34" charset="77"/>
              </a:rPr>
              <a:t> The forts and towers will become lairs forever, a joy of wild donkeys, a pasture of flocks— </a:t>
            </a:r>
            <a:r>
              <a:rPr lang="en-US" sz="4300" b="1" u="none" strike="noStrike" dirty="0">
                <a:solidFill>
                  <a:srgbClr val="FFFF00"/>
                </a:solidFill>
                <a:effectLst/>
                <a:latin typeface="Lucida Sans" panose="020B0602030504020204" pitchFamily="34" charset="77"/>
              </a:rPr>
              <a:t>15 Until the Spirit is poured upon us from on high, and the wilderness becomes a fruitful field, and the fruitful field is counted as a forest.</a:t>
            </a:r>
            <a:r>
              <a:rPr lang="en-US" sz="4300" b="1" u="none" strike="noStrike" dirty="0">
                <a:solidFill>
                  <a:schemeClr val="bg1"/>
                </a:solidFill>
                <a:effectLst/>
                <a:latin typeface="Lucida Sans" panose="020B0602030504020204" pitchFamily="34" charset="77"/>
              </a:rPr>
              <a:t> 16 Then justice will dwell in the wilderness, and righteousness remain in the fruitful field. 17 The work of righteousness will be peace, and the effect of righteousness, quietness and assurance forever. </a:t>
            </a:r>
            <a:r>
              <a:rPr lang="en-US" sz="4300" b="1" u="none" strike="noStrike" dirty="0">
                <a:solidFill>
                  <a:srgbClr val="FFFF00"/>
                </a:solidFill>
                <a:effectLst/>
                <a:latin typeface="Lucida Sans" panose="020B0602030504020204" pitchFamily="34" charset="77"/>
              </a:rPr>
              <a:t>18 My people will dwell in a peaceful habitation, in secure dwellings, and in quiet resting places…</a:t>
            </a:r>
          </a:p>
          <a:p>
            <a:pPr marL="0" indent="0" algn="ctr">
              <a:buNone/>
            </a:pPr>
            <a:r>
              <a:rPr lang="en-US" sz="4300" b="1" dirty="0">
                <a:solidFill>
                  <a:schemeClr val="bg1"/>
                </a:solidFill>
                <a:latin typeface="Lucida Sans" panose="020B0602030504020204" pitchFamily="34" charset="77"/>
              </a:rPr>
              <a:t>~ Isaiah 32:14-18</a:t>
            </a:r>
            <a:endParaRPr lang="en-US" sz="4300" b="1" u="none" strike="noStrike" dirty="0">
              <a:solidFill>
                <a:schemeClr val="bg1"/>
              </a:solidFill>
              <a:effectLst/>
              <a:latin typeface="Lucida Sans" panose="020B0602030504020204" pitchFamily="34" charset="77"/>
            </a:endParaRPr>
          </a:p>
          <a:p>
            <a:endParaRPr lang="en-US" dirty="0"/>
          </a:p>
        </p:txBody>
      </p:sp>
    </p:spTree>
    <p:extLst>
      <p:ext uri="{BB962C8B-B14F-4D97-AF65-F5344CB8AC3E}">
        <p14:creationId xmlns:p14="http://schemas.microsoft.com/office/powerpoint/2010/main" val="32603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werpoint background - Clip Art Library">
            <a:extLst>
              <a:ext uri="{FF2B5EF4-FFF2-40B4-BE49-F238E27FC236}">
                <a16:creationId xmlns:a16="http://schemas.microsoft.com/office/drawing/2014/main" id="{DC9DF04F-E0AB-93EB-928E-CFD0AF91B8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134669" cy="6865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11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werpoint background - Clip Art Library">
            <a:extLst>
              <a:ext uri="{FF2B5EF4-FFF2-40B4-BE49-F238E27FC236}">
                <a16:creationId xmlns:a16="http://schemas.microsoft.com/office/drawing/2014/main" id="{DC9DF04F-E0AB-93EB-928E-CFD0AF91B8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134669" cy="68650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C364E63-FD70-062A-95DD-5F11FD7A033F}"/>
              </a:ext>
            </a:extLst>
          </p:cNvPr>
          <p:cNvSpPr>
            <a:spLocks noGrp="1"/>
          </p:cNvSpPr>
          <p:nvPr>
            <p:ph idx="1"/>
          </p:nvPr>
        </p:nvSpPr>
        <p:spPr>
          <a:xfrm>
            <a:off x="628650" y="583894"/>
            <a:ext cx="7886700" cy="6004193"/>
          </a:xfrm>
        </p:spPr>
        <p:txBody>
          <a:bodyPr>
            <a:normAutofit/>
          </a:bodyPr>
          <a:lstStyle/>
          <a:p>
            <a:pPr marL="0" indent="0" algn="ctr">
              <a:buNone/>
            </a:pP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3 For I will pour water on him who is thirsty, and floods on the dry ground; I will pour My Spirit on your descendants, and My blessing on your offspring; 4 They will spring up among the grass like willows by the watercourses.’ 5 One will say, ‘I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am</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the Lord’s’; Another will call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himself</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by the name of Jacob; Another will write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with</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his hand, ‘The Lord’s,’ and name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himself</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by the name of Israel.</a:t>
            </a:r>
          </a:p>
          <a:p>
            <a:pPr marL="0" indent="0" algn="r">
              <a:buNone/>
            </a:pPr>
            <a:r>
              <a:rPr lang="en-US" sz="3200" b="1" dirty="0">
                <a:latin typeface="Tahoma" panose="020B0604030504040204" pitchFamily="34" charset="0"/>
                <a:ea typeface="Tahoma" panose="020B0604030504040204" pitchFamily="34" charset="0"/>
                <a:cs typeface="Tahoma" panose="020B0604030504040204" pitchFamily="34" charset="0"/>
              </a:rPr>
              <a:t>~ Isaiah 44:3-5</a:t>
            </a:r>
            <a:endParaRPr lang="en-US" sz="3200" b="1" i="0" u="none" strike="noStrike" dirty="0">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1362227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werpoint background - Clip Art Library">
            <a:extLst>
              <a:ext uri="{FF2B5EF4-FFF2-40B4-BE49-F238E27FC236}">
                <a16:creationId xmlns:a16="http://schemas.microsoft.com/office/drawing/2014/main" id="{DC9DF04F-E0AB-93EB-928E-CFD0AF91B8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012"/>
            <a:ext cx="9134669" cy="68650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C364E63-FD70-062A-95DD-5F11FD7A033F}"/>
              </a:ext>
            </a:extLst>
          </p:cNvPr>
          <p:cNvSpPr>
            <a:spLocks noGrp="1"/>
          </p:cNvSpPr>
          <p:nvPr>
            <p:ph idx="1"/>
          </p:nvPr>
        </p:nvSpPr>
        <p:spPr>
          <a:xfrm>
            <a:off x="628650" y="583894"/>
            <a:ext cx="7886700" cy="6004193"/>
          </a:xfrm>
        </p:spPr>
        <p:txBody>
          <a:bodyPr>
            <a:normAutofit/>
          </a:bodyPr>
          <a:lstStyle/>
          <a:p>
            <a:pPr marL="0" indent="0" algn="ctr">
              <a:buNone/>
            </a:pP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3 For I will pour water on him who is thirsty, and floods on the dry ground; </a:t>
            </a:r>
            <a:r>
              <a:rPr lang="en-US" sz="3200" b="1" i="0" strike="noStrike" dirty="0">
                <a:solidFill>
                  <a:schemeClr val="accent2">
                    <a:lumMod val="75000"/>
                  </a:schemeClr>
                </a:solidFill>
                <a:effectLst/>
                <a:latin typeface="Tahoma" panose="020B0604030504040204" pitchFamily="34" charset="0"/>
                <a:ea typeface="Tahoma" panose="020B0604030504040204" pitchFamily="34" charset="0"/>
                <a:cs typeface="Tahoma" panose="020B0604030504040204" pitchFamily="34" charset="0"/>
              </a:rPr>
              <a:t>I will pour My Spirit on your descendants, and My blessing on your offspring; 4 They will spring up among the grass like willows by the watercourses.’ </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5 One will say, ‘I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am</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the Lord’s’; Another will call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himself</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by the name of Jacob; Another will write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with</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his hand, ‘The Lord’s,’ and name </a:t>
            </a:r>
            <a:r>
              <a:rPr lang="en-US" sz="3200" b="1" i="1" u="none" strike="noStrike" dirty="0">
                <a:effectLst/>
                <a:latin typeface="Tahoma" panose="020B0604030504040204" pitchFamily="34" charset="0"/>
                <a:ea typeface="Tahoma" panose="020B0604030504040204" pitchFamily="34" charset="0"/>
                <a:cs typeface="Tahoma" panose="020B0604030504040204" pitchFamily="34" charset="0"/>
              </a:rPr>
              <a:t>himself</a:t>
            </a:r>
            <a:r>
              <a:rPr lang="en-US" sz="3200" b="1" i="0" u="none" strike="noStrike" dirty="0">
                <a:effectLst/>
                <a:latin typeface="Tahoma" panose="020B0604030504040204" pitchFamily="34" charset="0"/>
                <a:ea typeface="Tahoma" panose="020B0604030504040204" pitchFamily="34" charset="0"/>
                <a:cs typeface="Tahoma" panose="020B0604030504040204" pitchFamily="34" charset="0"/>
              </a:rPr>
              <a:t>  by the name of Israel.</a:t>
            </a:r>
          </a:p>
          <a:p>
            <a:pPr marL="0" indent="0" algn="r">
              <a:buNone/>
            </a:pPr>
            <a:r>
              <a:rPr lang="en-US" sz="3200" b="1" dirty="0">
                <a:latin typeface="Tahoma" panose="020B0604030504040204" pitchFamily="34" charset="0"/>
                <a:ea typeface="Tahoma" panose="020B0604030504040204" pitchFamily="34" charset="0"/>
                <a:cs typeface="Tahoma" panose="020B0604030504040204" pitchFamily="34" charset="0"/>
              </a:rPr>
              <a:t>~ Isaiah 44:3-5</a:t>
            </a:r>
            <a:endParaRPr lang="en-US" sz="3200" b="1" i="0" u="none" strike="noStrike" dirty="0">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201532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descr="Valley Of Dry Bones Wood Engraving Published 1886 Stock Illustration -  Download Image Now - iStock">
            <a:extLst>
              <a:ext uri="{FF2B5EF4-FFF2-40B4-BE49-F238E27FC236}">
                <a16:creationId xmlns:a16="http://schemas.microsoft.com/office/drawing/2014/main" id="{B6DC8594-86DE-ED2E-C2FD-D611F7043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3" y="132202"/>
            <a:ext cx="9136797" cy="6598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162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descr="Valley Of Dry Bones Wood Engraving Published 1886 Stock Illustration -  Download Image Now - iStock">
            <a:extLst>
              <a:ext uri="{FF2B5EF4-FFF2-40B4-BE49-F238E27FC236}">
                <a16:creationId xmlns:a16="http://schemas.microsoft.com/office/drawing/2014/main" id="{B6DC8594-86DE-ED2E-C2FD-D611F704348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203" y="132202"/>
            <a:ext cx="9136797" cy="659879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0D3B868-B10D-CCCB-8F11-FA0EE0281443}"/>
              </a:ext>
            </a:extLst>
          </p:cNvPr>
          <p:cNvSpPr>
            <a:spLocks noGrp="1"/>
          </p:cNvSpPr>
          <p:nvPr>
            <p:ph idx="1"/>
          </p:nvPr>
        </p:nvSpPr>
        <p:spPr>
          <a:xfrm>
            <a:off x="628650" y="616945"/>
            <a:ext cx="7886700" cy="5560018"/>
          </a:xfrm>
        </p:spPr>
        <p:txBody>
          <a:bodyPr>
            <a:normAutofit/>
          </a:bodyPr>
          <a:lstStyle/>
          <a:p>
            <a:pPr marL="0" indent="0" algn="ctr">
              <a:buNone/>
            </a:pPr>
            <a:r>
              <a:rPr lang="en-US" sz="3300" b="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13 Then you shall know that I am the Lord, when I have opened your graves, O My people, and brought you up from your graves. 14 I will put My Spirit in you, and you shall live, and I will place you in your own land. Then you shall know that I, the Lord, have spoken it and performed it,” says the Lord.’ ”</a:t>
            </a:r>
          </a:p>
          <a:p>
            <a:pPr marL="0" indent="0" algn="ctr">
              <a:buNone/>
            </a:pPr>
            <a:r>
              <a:rPr lang="en-US" sz="3300" b="1" dirty="0">
                <a:solidFill>
                  <a:schemeClr val="bg1"/>
                </a:solidFill>
                <a:latin typeface="Lucida Sans" panose="020B0602030504020204" pitchFamily="34" charset="77"/>
                <a:ea typeface="Tahoma" panose="020B0604030504040204" pitchFamily="34" charset="0"/>
                <a:cs typeface="Tahoma" panose="020B0604030504040204" pitchFamily="34" charset="0"/>
              </a:rPr>
              <a:t>~ Ezekiel 37:13-14</a:t>
            </a:r>
          </a:p>
        </p:txBody>
      </p:sp>
    </p:spTree>
    <p:extLst>
      <p:ext uri="{BB962C8B-B14F-4D97-AF65-F5344CB8AC3E}">
        <p14:creationId xmlns:p14="http://schemas.microsoft.com/office/powerpoint/2010/main" val="225983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descr="Valley Of Dry Bones Wood Engraving Published 1886 Stock Illustration -  Download Image Now - iStock">
            <a:extLst>
              <a:ext uri="{FF2B5EF4-FFF2-40B4-BE49-F238E27FC236}">
                <a16:creationId xmlns:a16="http://schemas.microsoft.com/office/drawing/2014/main" id="{B6DC8594-86DE-ED2E-C2FD-D611F704348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203" y="132202"/>
            <a:ext cx="9136797" cy="659879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0D3B868-B10D-CCCB-8F11-FA0EE0281443}"/>
              </a:ext>
            </a:extLst>
          </p:cNvPr>
          <p:cNvSpPr>
            <a:spLocks noGrp="1"/>
          </p:cNvSpPr>
          <p:nvPr>
            <p:ph idx="1"/>
          </p:nvPr>
        </p:nvSpPr>
        <p:spPr>
          <a:xfrm>
            <a:off x="628650" y="616945"/>
            <a:ext cx="7886700" cy="5560018"/>
          </a:xfrm>
        </p:spPr>
        <p:txBody>
          <a:bodyPr>
            <a:noAutofit/>
          </a:bodyPr>
          <a:lstStyle/>
          <a:p>
            <a:pPr marL="0" indent="0" algn="ctr">
              <a:buNone/>
            </a:pPr>
            <a:r>
              <a:rPr lang="en-US" sz="3300" b="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13 </a:t>
            </a:r>
            <a:r>
              <a:rPr lang="en-US" sz="3300" b="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Then you shall know </a:t>
            </a:r>
            <a:r>
              <a:rPr lang="en-US" sz="3300" b="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that I am the Lord, when I have opened your graves, O My people, and brought you up from your graves. </a:t>
            </a:r>
            <a:r>
              <a:rPr lang="en-US" sz="3300" b="1" u="none" strike="noStrike" dirty="0">
                <a:solidFill>
                  <a:srgbClr val="FFFF00"/>
                </a:solidFill>
                <a:effectLst/>
                <a:latin typeface="Lucida Sans" panose="020B0602030504020204" pitchFamily="34" charset="77"/>
                <a:ea typeface="Tahoma" panose="020B0604030504040204" pitchFamily="34" charset="0"/>
                <a:cs typeface="Tahoma" panose="020B0604030504040204" pitchFamily="34" charset="0"/>
              </a:rPr>
              <a:t>14 I will put My Spirit in you, and you shall live, and I will place you in your own land.</a:t>
            </a:r>
            <a:r>
              <a:rPr lang="en-US" sz="3300" b="1" u="none" strike="noStrike" dirty="0">
                <a:solidFill>
                  <a:schemeClr val="bg1"/>
                </a:solidFill>
                <a:effectLst/>
                <a:latin typeface="Lucida Sans" panose="020B0602030504020204" pitchFamily="34" charset="77"/>
                <a:ea typeface="Tahoma" panose="020B0604030504040204" pitchFamily="34" charset="0"/>
                <a:cs typeface="Tahoma" panose="020B0604030504040204" pitchFamily="34" charset="0"/>
              </a:rPr>
              <a:t> Then you shall know that I, the Lord, have spoken it and performed it,” says the Lord.’ ”</a:t>
            </a:r>
          </a:p>
          <a:p>
            <a:pPr marL="0" indent="0" algn="ctr">
              <a:buNone/>
            </a:pPr>
            <a:r>
              <a:rPr lang="en-US" sz="3300" b="1" dirty="0">
                <a:solidFill>
                  <a:schemeClr val="bg1"/>
                </a:solidFill>
                <a:latin typeface="Lucida Sans" panose="020B0602030504020204" pitchFamily="34" charset="77"/>
                <a:ea typeface="Tahoma" panose="020B0604030504040204" pitchFamily="34" charset="0"/>
                <a:cs typeface="Tahoma" panose="020B0604030504040204" pitchFamily="34" charset="0"/>
              </a:rPr>
              <a:t>~ Ezekiel 37:13-14</a:t>
            </a:r>
          </a:p>
        </p:txBody>
      </p:sp>
    </p:spTree>
    <p:extLst>
      <p:ext uri="{BB962C8B-B14F-4D97-AF65-F5344CB8AC3E}">
        <p14:creationId xmlns:p14="http://schemas.microsoft.com/office/powerpoint/2010/main" val="223200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White Abstract Background - PowerPoint Background for PowerPoint Templates,  Black White Abstract HD wallpaper | Pxfuel">
            <a:extLst>
              <a:ext uri="{FF2B5EF4-FFF2-40B4-BE49-F238E27FC236}">
                <a16:creationId xmlns:a16="http://schemas.microsoft.com/office/drawing/2014/main" id="{42916A87-A0DE-E3AB-AAC8-61D662B8B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73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White Abstract Background - PowerPoint Background for PowerPoint Templates,  Black White Abstract HD wallpaper | Pxfuel">
            <a:extLst>
              <a:ext uri="{FF2B5EF4-FFF2-40B4-BE49-F238E27FC236}">
                <a16:creationId xmlns:a16="http://schemas.microsoft.com/office/drawing/2014/main" id="{42916A87-A0DE-E3AB-AAC8-61D662B8B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B005F66-7457-3806-95CF-8070701BBB5F}"/>
              </a:ext>
            </a:extLst>
          </p:cNvPr>
          <p:cNvSpPr>
            <a:spLocks noGrp="1"/>
          </p:cNvSpPr>
          <p:nvPr>
            <p:ph idx="1"/>
          </p:nvPr>
        </p:nvSpPr>
        <p:spPr>
          <a:xfrm>
            <a:off x="628650" y="517793"/>
            <a:ext cx="7886700" cy="5659170"/>
          </a:xfrm>
        </p:spPr>
        <p:txBody>
          <a:bodyPr>
            <a:normAutofit fontScale="92500"/>
          </a:bodyPr>
          <a:lstStyle/>
          <a:p>
            <a:pPr marL="0" indent="0" algn="ctr">
              <a:buNone/>
            </a:pPr>
            <a:r>
              <a:rPr lang="en-US" sz="3600" b="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28 then they shall know that I am the Lord their God, who sent them into captivity among the nations, but also brought them back to their land, and left none of them captive any longer. 29 And I will not hide My face from them anymore; for I shall have poured out My Spirit on the house of Israel,’ says the Lord God.”</a:t>
            </a:r>
          </a:p>
          <a:p>
            <a:pPr marL="0" indent="0" algn="ctr">
              <a:buNone/>
            </a:pPr>
            <a:r>
              <a:rPr lang="en-US" sz="3600" b="1" dirty="0">
                <a:solidFill>
                  <a:schemeClr val="bg1"/>
                </a:solidFill>
                <a:latin typeface="Verdana" panose="020B0604030504040204" pitchFamily="34" charset="0"/>
                <a:ea typeface="Verdana" panose="020B0604030504040204" pitchFamily="34" charset="0"/>
                <a:cs typeface="Verdana" panose="020B0604030504040204" pitchFamily="34" charset="0"/>
              </a:rPr>
              <a:t>~ Ezekiel 39:28-29</a:t>
            </a:r>
          </a:p>
        </p:txBody>
      </p:sp>
    </p:spTree>
    <p:extLst>
      <p:ext uri="{BB962C8B-B14F-4D97-AF65-F5344CB8AC3E}">
        <p14:creationId xmlns:p14="http://schemas.microsoft.com/office/powerpoint/2010/main" val="1656498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White Abstract Background - PowerPoint Background for PowerPoint Templates,  Black White Abstract HD wallpaper | Pxfuel">
            <a:extLst>
              <a:ext uri="{FF2B5EF4-FFF2-40B4-BE49-F238E27FC236}">
                <a16:creationId xmlns:a16="http://schemas.microsoft.com/office/drawing/2014/main" id="{42916A87-A0DE-E3AB-AAC8-61D662B8B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B005F66-7457-3806-95CF-8070701BBB5F}"/>
              </a:ext>
            </a:extLst>
          </p:cNvPr>
          <p:cNvSpPr>
            <a:spLocks noGrp="1"/>
          </p:cNvSpPr>
          <p:nvPr>
            <p:ph idx="1"/>
          </p:nvPr>
        </p:nvSpPr>
        <p:spPr>
          <a:xfrm>
            <a:off x="628650" y="517793"/>
            <a:ext cx="7886700" cy="5659170"/>
          </a:xfrm>
        </p:spPr>
        <p:txBody>
          <a:bodyPr>
            <a:normAutofit fontScale="92500"/>
          </a:bodyPr>
          <a:lstStyle/>
          <a:p>
            <a:pPr marL="0" indent="0" algn="ctr">
              <a:buNone/>
            </a:pPr>
            <a:r>
              <a:rPr lang="en-US" sz="3600" b="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28 then they shall know that I am the Lord their God, who sent them into captivity among the nations, but also brought them back to their land, and left none of them captive any longer. </a:t>
            </a:r>
            <a:r>
              <a:rPr lang="en-US" sz="3600" b="1"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29 And I will not hide My face from them anymore; for I shall have poured out My Spirit on the house of Israel,’ </a:t>
            </a:r>
            <a:r>
              <a:rPr lang="en-US" sz="3600" b="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says the Lord God.”</a:t>
            </a:r>
          </a:p>
          <a:p>
            <a:pPr marL="0" indent="0" algn="ctr">
              <a:buNone/>
            </a:pPr>
            <a:r>
              <a:rPr lang="en-US" sz="3600" b="1" dirty="0">
                <a:solidFill>
                  <a:schemeClr val="bg1"/>
                </a:solidFill>
                <a:latin typeface="Verdana" panose="020B0604030504040204" pitchFamily="34" charset="0"/>
                <a:ea typeface="Verdana" panose="020B0604030504040204" pitchFamily="34" charset="0"/>
                <a:cs typeface="Verdana" panose="020B0604030504040204" pitchFamily="34" charset="0"/>
              </a:rPr>
              <a:t>~ Ezekiel 39:28-29</a:t>
            </a:r>
          </a:p>
        </p:txBody>
      </p:sp>
    </p:spTree>
    <p:extLst>
      <p:ext uri="{BB962C8B-B14F-4D97-AF65-F5344CB8AC3E}">
        <p14:creationId xmlns:p14="http://schemas.microsoft.com/office/powerpoint/2010/main" val="295496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2" descr="I will pour out my Spirit Archives - Toward a Sane Faith - Kevin Ruffcorn  Ministries">
            <a:extLst>
              <a:ext uri="{FF2B5EF4-FFF2-40B4-BE49-F238E27FC236}">
                <a16:creationId xmlns:a16="http://schemas.microsoft.com/office/drawing/2014/main" id="{8D8F7D11-A253-35B0-09BC-4A0DBB458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7" y="681037"/>
            <a:ext cx="9151407" cy="549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35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2" descr="I will pour out my Spirit Archives - Toward a Sane Faith - Kevin Ruffcorn  Ministries">
            <a:extLst>
              <a:ext uri="{FF2B5EF4-FFF2-40B4-BE49-F238E27FC236}">
                <a16:creationId xmlns:a16="http://schemas.microsoft.com/office/drawing/2014/main" id="{8D8F7D11-A253-35B0-09BC-4A0DBB45895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407" y="681037"/>
            <a:ext cx="9151407" cy="549592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B20A354-BC1C-7DF8-C612-7D975929AFAF}"/>
              </a:ext>
            </a:extLst>
          </p:cNvPr>
          <p:cNvSpPr>
            <a:spLocks noGrp="1"/>
          </p:cNvSpPr>
          <p:nvPr>
            <p:ph idx="1"/>
          </p:nvPr>
        </p:nvSpPr>
        <p:spPr>
          <a:xfrm>
            <a:off x="209319" y="903383"/>
            <a:ext cx="8769427" cy="5273580"/>
          </a:xfrm>
        </p:spPr>
        <p:txBody>
          <a:bodyPr>
            <a:normAutofit fontScale="92500" lnSpcReduction="20000"/>
          </a:bodyPr>
          <a:lstStyle/>
          <a:p>
            <a:pPr marL="0" indent="0" algn="ctr">
              <a:buNone/>
            </a:pPr>
            <a:r>
              <a:rPr lang="en-US" b="0" i="0" u="none" strike="noStrike" dirty="0">
                <a:effectLst/>
                <a:latin typeface="Helvetica" pitchFamily="2" charset="0"/>
                <a:ea typeface="Tahoma" panose="020B0604030504040204" pitchFamily="34" charset="0"/>
                <a:cs typeface="Tahoma" panose="020B0604030504040204" pitchFamily="34" charset="0"/>
              </a:rPr>
              <a:t>	</a:t>
            </a:r>
            <a:r>
              <a:rPr lang="en-US" b="1" i="0" u="none" strike="noStrike" dirty="0">
                <a:effectLst/>
                <a:latin typeface="Helvetica" pitchFamily="2" charset="0"/>
                <a:ea typeface="Tahoma" panose="020B0604030504040204" pitchFamily="34" charset="0"/>
                <a:cs typeface="Tahoma" panose="020B0604030504040204" pitchFamily="34" charset="0"/>
              </a:rPr>
              <a:t>28 “And it shall come to pass afterward that I will pour out My Spirit on all flesh; Your sons and your daughters shall prophesy, your old men shall dream dreams, your young men shall see visions. 29 And also on </a:t>
            </a:r>
            <a:r>
              <a:rPr lang="en-US" b="1" i="1" u="none" strike="noStrike" dirty="0">
                <a:effectLst/>
                <a:latin typeface="Helvetica" pitchFamily="2" charset="0"/>
                <a:ea typeface="Tahoma" panose="020B0604030504040204" pitchFamily="34" charset="0"/>
                <a:cs typeface="Tahoma" panose="020B0604030504040204" pitchFamily="34" charset="0"/>
              </a:rPr>
              <a:t>My</a:t>
            </a:r>
            <a:r>
              <a:rPr lang="en-US" b="1" i="0" u="none" strike="noStrike" dirty="0">
                <a:effectLst/>
                <a:latin typeface="Helvetica" pitchFamily="2" charset="0"/>
                <a:ea typeface="Tahoma" panose="020B0604030504040204" pitchFamily="34" charset="0"/>
                <a:cs typeface="Tahoma" panose="020B0604030504040204" pitchFamily="34" charset="0"/>
              </a:rPr>
              <a:t> menservants and on </a:t>
            </a:r>
            <a:r>
              <a:rPr lang="en-US" b="1" i="1" u="none" strike="noStrike" dirty="0">
                <a:effectLst/>
                <a:latin typeface="Helvetica" pitchFamily="2" charset="0"/>
                <a:ea typeface="Tahoma" panose="020B0604030504040204" pitchFamily="34" charset="0"/>
                <a:cs typeface="Tahoma" panose="020B0604030504040204" pitchFamily="34" charset="0"/>
              </a:rPr>
              <a:t>My </a:t>
            </a:r>
            <a:r>
              <a:rPr lang="en-US" b="1" i="0" u="none" strike="noStrike" dirty="0">
                <a:effectLst/>
                <a:latin typeface="Helvetica" pitchFamily="2" charset="0"/>
                <a:ea typeface="Tahoma" panose="020B0604030504040204" pitchFamily="34" charset="0"/>
                <a:cs typeface="Tahoma" panose="020B0604030504040204" pitchFamily="34" charset="0"/>
              </a:rPr>
              <a:t>maidservants</a:t>
            </a:r>
            <a:r>
              <a:rPr lang="en-US" b="1" dirty="0">
                <a:latin typeface="Helvetica" pitchFamily="2" charset="0"/>
                <a:ea typeface="Tahoma" panose="020B0604030504040204" pitchFamily="34" charset="0"/>
                <a:cs typeface="Tahoma" panose="020B0604030504040204" pitchFamily="34" charset="0"/>
              </a:rPr>
              <a:t> </a:t>
            </a:r>
            <a:r>
              <a:rPr lang="en-US" b="1" i="0" u="none" strike="noStrike" dirty="0">
                <a:effectLst/>
                <a:latin typeface="Helvetica" pitchFamily="2" charset="0"/>
                <a:ea typeface="Tahoma" panose="020B0604030504040204" pitchFamily="34" charset="0"/>
                <a:cs typeface="Tahoma" panose="020B0604030504040204" pitchFamily="34" charset="0"/>
              </a:rPr>
              <a:t>I will pour out My Spirit in those days. 30“And I will show wonders in the heavens and in the earth: Blood and fire and pillars of smoke. 31The sun shall be turned into darkness, and the moon into blood, before the coming of the great and awesome day of the Lord. 32 And it shall come to pass </a:t>
            </a:r>
            <a:r>
              <a:rPr lang="en-US" b="1" i="1" u="none" strike="noStrike" dirty="0">
                <a:effectLst/>
                <a:latin typeface="Helvetica" pitchFamily="2" charset="0"/>
                <a:ea typeface="Tahoma" panose="020B0604030504040204" pitchFamily="34" charset="0"/>
                <a:cs typeface="Tahoma" panose="020B0604030504040204" pitchFamily="34" charset="0"/>
              </a:rPr>
              <a:t>that </a:t>
            </a:r>
            <a:r>
              <a:rPr lang="en-US" b="1" i="0" u="none" strike="noStrike" dirty="0">
                <a:effectLst/>
                <a:latin typeface="Helvetica" pitchFamily="2" charset="0"/>
                <a:ea typeface="Tahoma" panose="020B0604030504040204" pitchFamily="34" charset="0"/>
                <a:cs typeface="Tahoma" panose="020B0604030504040204" pitchFamily="34" charset="0"/>
              </a:rPr>
              <a:t>whoever calls on the name of the Lord shall be saved. For in Mount Zion and in Jerusalem there shall be deliverance, as the Lord has said, among the remnant whom the Lord calls. 3:1 “For behold, in those days and at that time, when I bring back the captives of Judah and Jerusalem,</a:t>
            </a:r>
          </a:p>
          <a:p>
            <a:pPr marL="0" indent="0" algn="r">
              <a:buNone/>
            </a:pPr>
            <a:r>
              <a:rPr lang="en-US" b="1" dirty="0">
                <a:latin typeface="Helvetica" pitchFamily="2" charset="0"/>
                <a:ea typeface="Tahoma" panose="020B0604030504040204" pitchFamily="34" charset="0"/>
                <a:cs typeface="Tahoma" panose="020B0604030504040204" pitchFamily="34" charset="0"/>
              </a:rPr>
              <a:t>~ Joel 2:28-3:1</a:t>
            </a:r>
            <a:endParaRPr lang="en-US" b="1" i="0" u="none" strike="noStrike" dirty="0">
              <a:effectLst/>
              <a:latin typeface="Helvetica" pitchFamily="2"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371187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2" descr="I will pour out my Spirit Archives - Toward a Sane Faith - Kevin Ruffcorn  Ministries">
            <a:extLst>
              <a:ext uri="{FF2B5EF4-FFF2-40B4-BE49-F238E27FC236}">
                <a16:creationId xmlns:a16="http://schemas.microsoft.com/office/drawing/2014/main" id="{8D8F7D11-A253-35B0-09BC-4A0DBB45895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407" y="681037"/>
            <a:ext cx="9151407" cy="549592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B20A354-BC1C-7DF8-C612-7D975929AFAF}"/>
              </a:ext>
            </a:extLst>
          </p:cNvPr>
          <p:cNvSpPr>
            <a:spLocks noGrp="1"/>
          </p:cNvSpPr>
          <p:nvPr>
            <p:ph idx="1"/>
          </p:nvPr>
        </p:nvSpPr>
        <p:spPr>
          <a:xfrm>
            <a:off x="209319" y="903383"/>
            <a:ext cx="8769427" cy="5273580"/>
          </a:xfrm>
        </p:spPr>
        <p:txBody>
          <a:bodyPr>
            <a:normAutofit fontScale="92500" lnSpcReduction="20000"/>
          </a:bodyPr>
          <a:lstStyle/>
          <a:p>
            <a:pPr marL="0" indent="0" algn="ctr">
              <a:buNone/>
            </a:pPr>
            <a:r>
              <a:rPr lang="en-US" b="0" i="0" u="none" strike="noStrike" dirty="0">
                <a:effectLst/>
                <a:latin typeface="Helvetica" pitchFamily="2" charset="0"/>
                <a:ea typeface="Tahoma" panose="020B0604030504040204" pitchFamily="34" charset="0"/>
                <a:cs typeface="Tahoma" panose="020B0604030504040204" pitchFamily="34" charset="0"/>
              </a:rPr>
              <a:t>	</a:t>
            </a:r>
            <a:r>
              <a:rPr lang="en-US" b="1" i="0" u="none" strike="noStrike" dirty="0">
                <a:effectLst/>
                <a:highlight>
                  <a:srgbClr val="FFFF00"/>
                </a:highlight>
                <a:latin typeface="Helvetica" pitchFamily="2" charset="0"/>
                <a:ea typeface="Tahoma" panose="020B0604030504040204" pitchFamily="34" charset="0"/>
                <a:cs typeface="Tahoma" panose="020B0604030504040204" pitchFamily="34" charset="0"/>
              </a:rPr>
              <a:t>28 “And it shall come to pass afterward that I will pour out My Spirit on all flesh</a:t>
            </a:r>
            <a:r>
              <a:rPr lang="en-US" b="1" i="0" u="none" strike="noStrike" dirty="0">
                <a:effectLst/>
                <a:latin typeface="Helvetica" pitchFamily="2" charset="0"/>
                <a:ea typeface="Tahoma" panose="020B0604030504040204" pitchFamily="34" charset="0"/>
                <a:cs typeface="Tahoma" panose="020B0604030504040204" pitchFamily="34" charset="0"/>
              </a:rPr>
              <a:t>; Your sons and your daughters shall prophesy, your old men shall dream dreams, your young men shall see visions. 29 And also on </a:t>
            </a:r>
            <a:r>
              <a:rPr lang="en-US" b="1" i="1" u="none" strike="noStrike" dirty="0">
                <a:effectLst/>
                <a:latin typeface="Helvetica" pitchFamily="2" charset="0"/>
                <a:ea typeface="Tahoma" panose="020B0604030504040204" pitchFamily="34" charset="0"/>
                <a:cs typeface="Tahoma" panose="020B0604030504040204" pitchFamily="34" charset="0"/>
              </a:rPr>
              <a:t>My</a:t>
            </a:r>
            <a:r>
              <a:rPr lang="en-US" b="1" i="0" u="none" strike="noStrike" dirty="0">
                <a:effectLst/>
                <a:latin typeface="Helvetica" pitchFamily="2" charset="0"/>
                <a:ea typeface="Tahoma" panose="020B0604030504040204" pitchFamily="34" charset="0"/>
                <a:cs typeface="Tahoma" panose="020B0604030504040204" pitchFamily="34" charset="0"/>
              </a:rPr>
              <a:t> menservants and on </a:t>
            </a:r>
            <a:r>
              <a:rPr lang="en-US" b="1" i="1" u="none" strike="noStrike" dirty="0">
                <a:effectLst/>
                <a:latin typeface="Helvetica" pitchFamily="2" charset="0"/>
                <a:ea typeface="Tahoma" panose="020B0604030504040204" pitchFamily="34" charset="0"/>
                <a:cs typeface="Tahoma" panose="020B0604030504040204" pitchFamily="34" charset="0"/>
              </a:rPr>
              <a:t>My </a:t>
            </a:r>
            <a:r>
              <a:rPr lang="en-US" b="1" i="0" u="none" strike="noStrike" dirty="0">
                <a:effectLst/>
                <a:latin typeface="Helvetica" pitchFamily="2" charset="0"/>
                <a:ea typeface="Tahoma" panose="020B0604030504040204" pitchFamily="34" charset="0"/>
                <a:cs typeface="Tahoma" panose="020B0604030504040204" pitchFamily="34" charset="0"/>
              </a:rPr>
              <a:t>maidservants</a:t>
            </a:r>
            <a:r>
              <a:rPr lang="en-US" b="1" dirty="0">
                <a:latin typeface="Helvetica" pitchFamily="2" charset="0"/>
                <a:ea typeface="Tahoma" panose="020B0604030504040204" pitchFamily="34" charset="0"/>
                <a:cs typeface="Tahoma" panose="020B0604030504040204" pitchFamily="34" charset="0"/>
              </a:rPr>
              <a:t> </a:t>
            </a:r>
            <a:r>
              <a:rPr lang="en-US" b="1" i="0" u="none" strike="noStrike" dirty="0">
                <a:effectLst/>
                <a:highlight>
                  <a:srgbClr val="FFFF00"/>
                </a:highlight>
                <a:latin typeface="Helvetica" pitchFamily="2" charset="0"/>
                <a:ea typeface="Tahoma" panose="020B0604030504040204" pitchFamily="34" charset="0"/>
                <a:cs typeface="Tahoma" panose="020B0604030504040204" pitchFamily="34" charset="0"/>
              </a:rPr>
              <a:t>I will pour out My Spirit in those days. 30“And I will show wonders in the heavens and in the earth: Blood and fire and pillars of smoke. 31The sun shall be turned into darkness, and the moon into blood, before the coming of the great and awesome day of the Lord. 32 And it shall come to pass </a:t>
            </a:r>
            <a:r>
              <a:rPr lang="en-US" b="1" i="1" u="none" strike="noStrike" dirty="0">
                <a:effectLst/>
                <a:highlight>
                  <a:srgbClr val="FFFF00"/>
                </a:highlight>
                <a:latin typeface="Helvetica" pitchFamily="2" charset="0"/>
                <a:ea typeface="Tahoma" panose="020B0604030504040204" pitchFamily="34" charset="0"/>
                <a:cs typeface="Tahoma" panose="020B0604030504040204" pitchFamily="34" charset="0"/>
              </a:rPr>
              <a:t>that </a:t>
            </a:r>
            <a:r>
              <a:rPr lang="en-US" b="1" i="0" u="none" strike="noStrike" dirty="0">
                <a:effectLst/>
                <a:highlight>
                  <a:srgbClr val="FFFF00"/>
                </a:highlight>
                <a:latin typeface="Helvetica" pitchFamily="2" charset="0"/>
                <a:ea typeface="Tahoma" panose="020B0604030504040204" pitchFamily="34" charset="0"/>
                <a:cs typeface="Tahoma" panose="020B0604030504040204" pitchFamily="34" charset="0"/>
              </a:rPr>
              <a:t>whoever calls on the name of the Lord shall be saved. </a:t>
            </a:r>
            <a:r>
              <a:rPr lang="en-US" b="1" i="0" u="none" strike="noStrike" dirty="0">
                <a:effectLst/>
                <a:latin typeface="Helvetica" pitchFamily="2" charset="0"/>
                <a:ea typeface="Tahoma" panose="020B0604030504040204" pitchFamily="34" charset="0"/>
                <a:cs typeface="Tahoma" panose="020B0604030504040204" pitchFamily="34" charset="0"/>
              </a:rPr>
              <a:t>For in Mount Zion and in Jerusalem there shall be deliverance, as the Lord has said, among the remnant whom the Lord calls. 3:1 “For behold, in those days and at that time, when I bring back the captives of Judah and Jerusalem,</a:t>
            </a:r>
          </a:p>
          <a:p>
            <a:pPr marL="0" indent="0" algn="r">
              <a:buNone/>
            </a:pPr>
            <a:r>
              <a:rPr lang="en-US" b="1" dirty="0">
                <a:latin typeface="Helvetica" pitchFamily="2" charset="0"/>
                <a:ea typeface="Tahoma" panose="020B0604030504040204" pitchFamily="34" charset="0"/>
                <a:cs typeface="Tahoma" panose="020B0604030504040204" pitchFamily="34" charset="0"/>
              </a:rPr>
              <a:t>~ Joel 2:28-3:1</a:t>
            </a:r>
            <a:endParaRPr lang="en-US" b="1" i="0" u="none" strike="noStrike" dirty="0">
              <a:effectLst/>
              <a:latin typeface="Helvetica" pitchFamily="2"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214671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2" descr="I will pour out my Spirit Archives - Toward a Sane Faith - Kevin Ruffcorn  Ministries">
            <a:extLst>
              <a:ext uri="{FF2B5EF4-FFF2-40B4-BE49-F238E27FC236}">
                <a16:creationId xmlns:a16="http://schemas.microsoft.com/office/drawing/2014/main" id="{8D8F7D11-A253-35B0-09BC-4A0DBB458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7" y="681037"/>
            <a:ext cx="9151407" cy="549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3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B181-BA99-8DF4-6850-9717C9ED5F33}"/>
              </a:ext>
            </a:extLst>
          </p:cNvPr>
          <p:cNvSpPr>
            <a:spLocks noGrp="1"/>
          </p:cNvSpPr>
          <p:nvPr>
            <p:ph type="title"/>
          </p:nvPr>
        </p:nvSpPr>
        <p:spPr/>
        <p:txBody>
          <a:bodyPr/>
          <a:lstStyle/>
          <a:p>
            <a:r>
              <a:rPr lang="en-US" b="1" dirty="0">
                <a:solidFill>
                  <a:schemeClr val="bg1"/>
                </a:solidFill>
                <a:latin typeface="Century Gothic" panose="020B0502020202020204" pitchFamily="34" charset="0"/>
              </a:rPr>
              <a:t>The Holy Spirit in The OT</a:t>
            </a:r>
          </a:p>
        </p:txBody>
      </p:sp>
      <p:sp>
        <p:nvSpPr>
          <p:cNvPr id="3" name="Content Placeholder 2">
            <a:extLst>
              <a:ext uri="{FF2B5EF4-FFF2-40B4-BE49-F238E27FC236}">
                <a16:creationId xmlns:a16="http://schemas.microsoft.com/office/drawing/2014/main" id="{7182F022-E7E7-7E3D-B692-19FFF1045E32}"/>
              </a:ext>
            </a:extLst>
          </p:cNvPr>
          <p:cNvSpPr>
            <a:spLocks noGrp="1"/>
          </p:cNvSpPr>
          <p:nvPr>
            <p:ph idx="1"/>
          </p:nvPr>
        </p:nvSpPr>
        <p:spPr/>
        <p:txBody>
          <a:bodyPr/>
          <a:lstStyle/>
          <a:p>
            <a:r>
              <a:rPr lang="en-US" b="1" dirty="0">
                <a:solidFill>
                  <a:srgbClr val="FFFF00"/>
                </a:solidFill>
                <a:latin typeface="Century Gothic" panose="020B0502020202020204" pitchFamily="34" charset="0"/>
              </a:rPr>
              <a:t>Three points to take from the Scriptures:</a:t>
            </a:r>
          </a:p>
          <a:p>
            <a:pPr lvl="1"/>
            <a:r>
              <a:rPr lang="en-US" b="1" dirty="0">
                <a:solidFill>
                  <a:schemeClr val="bg1"/>
                </a:solidFill>
                <a:latin typeface="Century Gothic" panose="020B0502020202020204" pitchFamily="34" charset="0"/>
              </a:rPr>
              <a:t>Restoration of the Kingdom.</a:t>
            </a:r>
          </a:p>
          <a:p>
            <a:pPr lvl="1"/>
            <a:r>
              <a:rPr lang="en-US" b="1" dirty="0">
                <a:solidFill>
                  <a:schemeClr val="bg1"/>
                </a:solidFill>
                <a:latin typeface="Century Gothic" panose="020B0502020202020204" pitchFamily="34" charset="0"/>
              </a:rPr>
              <a:t>Restoration of God’s Blessings.</a:t>
            </a:r>
          </a:p>
          <a:p>
            <a:pPr lvl="1"/>
            <a:r>
              <a:rPr lang="en-US" b="1" dirty="0">
                <a:solidFill>
                  <a:schemeClr val="bg1"/>
                </a:solidFill>
                <a:latin typeface="Century Gothic" panose="020B0502020202020204" pitchFamily="34" charset="0"/>
              </a:rPr>
              <a:t>Restoration of </a:t>
            </a:r>
            <a:r>
              <a:rPr lang="en-US" b="1">
                <a:solidFill>
                  <a:schemeClr val="bg1"/>
                </a:solidFill>
                <a:latin typeface="Century Gothic" panose="020B0502020202020204" pitchFamily="34" charset="0"/>
              </a:rPr>
              <a:t>Covenant Relationship.</a:t>
            </a:r>
            <a:endParaRPr lang="en-US"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91101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I will Pour Out My Spirit On All Flesh">
            <a:extLst>
              <a:ext uri="{FF2B5EF4-FFF2-40B4-BE49-F238E27FC236}">
                <a16:creationId xmlns:a16="http://schemas.microsoft.com/office/drawing/2014/main" id="{AD367B85-935A-55D0-BDB1-4835C770AA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66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111</TotalTime>
  <Words>1731</Words>
  <Application>Microsoft Macintosh PowerPoint</Application>
  <PresentationFormat>On-screen Show (4:3)</PresentationFormat>
  <Paragraphs>41</Paragraphs>
  <Slides>23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Calibri Light</vt:lpstr>
      <vt:lpstr>Century Gothic</vt:lpstr>
      <vt:lpstr>Helvetica</vt:lpstr>
      <vt:lpstr>Lucida Sans</vt:lpstr>
      <vt:lpstr>Tahoma</vt:lpstr>
      <vt:lpstr>Verdana</vt:lpstr>
      <vt:lpstr>Office Theme</vt:lpstr>
      <vt:lpstr>PowerPoint Presentation</vt:lpstr>
      <vt:lpstr>The Holy Spirit in The 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Holy Spirit in The OT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Will Pour Out My Spirit On All Flesh</dc:title>
  <dc:creator>Ian Rice</dc:creator>
  <cp:lastModifiedBy>Ian Rice</cp:lastModifiedBy>
  <cp:revision>9</cp:revision>
  <dcterms:created xsi:type="dcterms:W3CDTF">2023-05-31T15:47:09Z</dcterms:created>
  <dcterms:modified xsi:type="dcterms:W3CDTF">2023-06-06T19:47:43Z</dcterms:modified>
</cp:coreProperties>
</file>