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9" r:id="rId4"/>
    <p:sldId id="260" r:id="rId5"/>
    <p:sldId id="261" r:id="rId6"/>
    <p:sldId id="262" r:id="rId7"/>
    <p:sldId id="263" r:id="rId8"/>
    <p:sldId id="265" r:id="rId9"/>
    <p:sldId id="258" r:id="rId10"/>
    <p:sldId id="266" r:id="rId11"/>
    <p:sldId id="268"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40"/>
  </p:normalViewPr>
  <p:slideViewPr>
    <p:cSldViewPr snapToGrid="0">
      <p:cViewPr varScale="1">
        <p:scale>
          <a:sx n="78" d="100"/>
          <a:sy n="78" d="100"/>
        </p:scale>
        <p:origin x="4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02333C-32E3-8746-8A99-1549F1FA4352}" type="datetimeFigureOut">
              <a:rPr lang="en-US" smtClean="0"/>
              <a:t>6/18/2023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260308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02333C-32E3-8746-8A99-1549F1FA4352}" type="datetimeFigureOut">
              <a:rPr lang="en-US" smtClean="0"/>
              <a:t>6/18/2023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175198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02333C-32E3-8746-8A99-1549F1FA4352}" type="datetimeFigureOut">
              <a:rPr lang="en-US" smtClean="0"/>
              <a:t>6/18/2023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405753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02333C-32E3-8746-8A99-1549F1FA4352}" type="datetimeFigureOut">
              <a:rPr lang="en-US" smtClean="0"/>
              <a:t>6/18/2023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357105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02333C-32E3-8746-8A99-1549F1FA4352}" type="datetimeFigureOut">
              <a:rPr lang="en-US" smtClean="0"/>
              <a:t>6/18/2023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26396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02333C-32E3-8746-8A99-1549F1FA4352}" type="datetimeFigureOut">
              <a:rPr lang="en-US" smtClean="0"/>
              <a:t>6/18/2023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200341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2333C-32E3-8746-8A99-1549F1FA4352}" type="datetimeFigureOut">
              <a:rPr lang="en-US" smtClean="0"/>
              <a:t>6/18/2023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2031547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2333C-32E3-8746-8A99-1549F1FA4352}" type="datetimeFigureOut">
              <a:rPr lang="en-US" smtClean="0"/>
              <a:t>6/18/2023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395159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2333C-32E3-8746-8A99-1549F1FA4352}" type="datetimeFigureOut">
              <a:rPr lang="en-US" smtClean="0"/>
              <a:t>6/18/2023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141914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02333C-32E3-8746-8A99-1549F1FA4352}" type="datetimeFigureOut">
              <a:rPr lang="en-US" smtClean="0"/>
              <a:t>6/18/2023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379477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02333C-32E3-8746-8A99-1549F1FA4352}" type="datetimeFigureOut">
              <a:rPr lang="en-US" smtClean="0"/>
              <a:t>6/18/2023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852B32-733D-EA44-A584-006DB9E8BEAC}" type="slidenum">
              <a:rPr lang="en-US" smtClean="0"/>
              <a:t>‹#›</a:t>
            </a:fld>
            <a:endParaRPr lang="en-US"/>
          </a:p>
        </p:txBody>
      </p:sp>
    </p:spTree>
    <p:extLst>
      <p:ext uri="{BB962C8B-B14F-4D97-AF65-F5344CB8AC3E}">
        <p14:creationId xmlns:p14="http://schemas.microsoft.com/office/powerpoint/2010/main" val="333538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2333C-32E3-8746-8A99-1549F1FA4352}" type="datetimeFigureOut">
              <a:rPr lang="en-US" smtClean="0"/>
              <a:t>6/18/2023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852B32-733D-EA44-A584-006DB9E8BEAC}" type="slidenum">
              <a:rPr lang="en-US" smtClean="0"/>
              <a:t>‹#›</a:t>
            </a:fld>
            <a:endParaRPr lang="en-US"/>
          </a:p>
        </p:txBody>
      </p:sp>
    </p:spTree>
    <p:extLst>
      <p:ext uri="{BB962C8B-B14F-4D97-AF65-F5344CB8AC3E}">
        <p14:creationId xmlns:p14="http://schemas.microsoft.com/office/powerpoint/2010/main" val="369800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eveloping a Biblical Understanding of the Holy Spirit — Pittsburgh  Christians">
            <a:extLst>
              <a:ext uri="{FF2B5EF4-FFF2-40B4-BE49-F238E27FC236}">
                <a16:creationId xmlns:a16="http://schemas.microsoft.com/office/drawing/2014/main" id="{825020DB-7340-7CE4-A659-ED398DAA4A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000"/>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2A2F6B-E164-69F7-3BB7-4E9230724241}"/>
              </a:ext>
            </a:extLst>
          </p:cNvPr>
          <p:cNvSpPr>
            <a:spLocks noGrp="1"/>
          </p:cNvSpPr>
          <p:nvPr>
            <p:ph type="ctrTitle"/>
          </p:nvPr>
        </p:nvSpPr>
        <p:spPr>
          <a:xfrm>
            <a:off x="3415228" y="2666082"/>
            <a:ext cx="5288097" cy="1861850"/>
          </a:xfrm>
          <a:effectLst>
            <a:outerShdw blurRad="50800" dist="38100" dir="2700000" algn="tl" rotWithShape="0">
              <a:prstClr val="black">
                <a:alpha val="40000"/>
              </a:prstClr>
            </a:outerShdw>
          </a:effectLst>
        </p:spPr>
        <p:txBody>
          <a:bodyPr>
            <a:normAutofit/>
          </a:bodyPr>
          <a:lstStyle/>
          <a:p>
            <a:r>
              <a:rPr lang="en-US" sz="5400" b="1" dirty="0">
                <a:solidFill>
                  <a:schemeClr val="accent4">
                    <a:lumMod val="20000"/>
                    <a:lumOff val="80000"/>
                  </a:schemeClr>
                </a:solidFill>
                <a:latin typeface="ACADEMY ENGRAVED LET PLAIN:1.0" panose="02000000000000000000" pitchFamily="2" charset="0"/>
                <a:ea typeface="Tahoma" panose="020B0604030504040204" pitchFamily="34" charset="0"/>
                <a:cs typeface="Cavolini" panose="03000502040302020204" pitchFamily="66" charset="0"/>
              </a:rPr>
              <a:t>The Indwelling of the Holy Spirit</a:t>
            </a:r>
          </a:p>
        </p:txBody>
      </p:sp>
    </p:spTree>
    <p:extLst>
      <p:ext uri="{BB962C8B-B14F-4D97-AF65-F5344CB8AC3E}">
        <p14:creationId xmlns:p14="http://schemas.microsoft.com/office/powerpoint/2010/main" val="266516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365125"/>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The Holy Spirit Dwells in the Christian</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628650" y="1825625"/>
            <a:ext cx="7886700" cy="4351338"/>
          </a:xfrm>
        </p:spPr>
        <p:txBody>
          <a:bodyPr>
            <a:normAutofit/>
          </a:bodyPr>
          <a:lstStyle/>
          <a:p>
            <a:pPr>
              <a:buClr>
                <a:schemeClr val="accent4">
                  <a:lumMod val="20000"/>
                  <a:lumOff val="80000"/>
                </a:schemeClr>
              </a:buClr>
              <a:buFont typeface="Wingdings" pitchFamily="2" charset="2"/>
              <a:buChar char="v"/>
            </a:pPr>
            <a:r>
              <a:rPr lang="en-US" b="1" i="0" u="none" strike="noStrike" dirty="0">
                <a:solidFill>
                  <a:srgbClr val="FFFFFF"/>
                </a:solidFill>
                <a:effectLst/>
                <a:latin typeface="Century Gothic" panose="020B0502020202020204" pitchFamily="34" charset="0"/>
              </a:rPr>
              <a:t>9 But you are not in the flesh but in the Spirit, if indeed </a:t>
            </a:r>
            <a:r>
              <a:rPr lang="en-US" b="1" i="0" u="none" strike="noStrike" dirty="0">
                <a:solidFill>
                  <a:srgbClr val="FFFF00"/>
                </a:solidFill>
                <a:effectLst/>
                <a:latin typeface="Century Gothic" panose="020B0502020202020204" pitchFamily="34" charset="0"/>
              </a:rPr>
              <a:t>the Spirit</a:t>
            </a:r>
            <a:r>
              <a:rPr lang="en-US" b="1" i="0" u="none" strike="noStrike" dirty="0">
                <a:solidFill>
                  <a:srgbClr val="FFFFFF"/>
                </a:solidFill>
                <a:effectLst/>
                <a:latin typeface="Century Gothic" panose="020B0502020202020204" pitchFamily="34" charset="0"/>
              </a:rPr>
              <a:t> of God </a:t>
            </a:r>
            <a:r>
              <a:rPr lang="en-US" b="1" i="0" u="none" strike="noStrike" dirty="0">
                <a:solidFill>
                  <a:srgbClr val="FFFF00"/>
                </a:solidFill>
                <a:effectLst/>
                <a:latin typeface="Century Gothic" panose="020B0502020202020204" pitchFamily="34" charset="0"/>
              </a:rPr>
              <a:t>dwells in you</a:t>
            </a:r>
            <a:r>
              <a:rPr lang="en-US" b="1" i="0" u="none" strike="noStrike" dirty="0">
                <a:solidFill>
                  <a:srgbClr val="FFFFFF"/>
                </a:solidFill>
                <a:effectLst/>
                <a:latin typeface="Century Gothic" panose="020B0502020202020204" pitchFamily="34" charset="0"/>
              </a:rPr>
              <a:t>. Now if anyone does not have the Spirit of Christ, he is not His. (Romans 8:9)</a:t>
            </a:r>
          </a:p>
          <a:p>
            <a:pPr>
              <a:buClr>
                <a:schemeClr val="accent4">
                  <a:lumMod val="20000"/>
                  <a:lumOff val="80000"/>
                </a:schemeClr>
              </a:buClr>
              <a:buFont typeface="Wingdings" pitchFamily="2" charset="2"/>
              <a:buChar char="v"/>
            </a:pPr>
            <a:r>
              <a:rPr lang="en-US" b="1" i="0" u="none" strike="noStrike" dirty="0">
                <a:solidFill>
                  <a:srgbClr val="FFFFFF"/>
                </a:solidFill>
                <a:effectLst/>
                <a:latin typeface="Century Gothic" panose="020B0502020202020204" pitchFamily="34" charset="0"/>
              </a:rPr>
              <a:t>19 Or do you not know that </a:t>
            </a:r>
            <a:r>
              <a:rPr lang="en-US" b="1" i="0" u="none" strike="noStrike" dirty="0">
                <a:solidFill>
                  <a:srgbClr val="FFFF00"/>
                </a:solidFill>
                <a:effectLst/>
                <a:latin typeface="Century Gothic" panose="020B0502020202020204" pitchFamily="34" charset="0"/>
              </a:rPr>
              <a:t>your body is the temple of the Holy Spirit </a:t>
            </a:r>
            <a:r>
              <a:rPr lang="en-US" b="1" i="1" u="none" strike="noStrike" dirty="0">
                <a:solidFill>
                  <a:srgbClr val="FFFF00"/>
                </a:solidFill>
                <a:effectLst/>
                <a:latin typeface="Century Gothic" panose="020B0502020202020204" pitchFamily="34" charset="0"/>
              </a:rPr>
              <a:t>who</a:t>
            </a:r>
            <a:r>
              <a:rPr lang="en-US" b="1" i="0" u="none" strike="noStrike" dirty="0">
                <a:solidFill>
                  <a:srgbClr val="FFFF00"/>
                </a:solidFill>
                <a:effectLst/>
                <a:latin typeface="Century Gothic" panose="020B0502020202020204" pitchFamily="34" charset="0"/>
              </a:rPr>
              <a:t> </a:t>
            </a:r>
            <a:r>
              <a:rPr lang="en-US" b="1" i="1" u="none" strike="noStrike" dirty="0">
                <a:solidFill>
                  <a:srgbClr val="FFFF00"/>
                </a:solidFill>
                <a:effectLst/>
                <a:latin typeface="Century Gothic" panose="020B0502020202020204" pitchFamily="34" charset="0"/>
              </a:rPr>
              <a:t>is</a:t>
            </a:r>
            <a:r>
              <a:rPr lang="en-US" b="1" i="0" u="none" strike="noStrike" dirty="0">
                <a:solidFill>
                  <a:srgbClr val="FFFF00"/>
                </a:solidFill>
                <a:effectLst/>
                <a:latin typeface="Century Gothic" panose="020B0502020202020204" pitchFamily="34" charset="0"/>
              </a:rPr>
              <a:t> in you</a:t>
            </a:r>
            <a:r>
              <a:rPr lang="en-US" b="1" i="0" u="none" strike="noStrike" dirty="0">
                <a:solidFill>
                  <a:srgbClr val="FFFFFF"/>
                </a:solidFill>
                <a:effectLst/>
                <a:latin typeface="Century Gothic" panose="020B0502020202020204" pitchFamily="34" charset="0"/>
              </a:rPr>
              <a:t>, whom you have from God, and you are not your own? (1 Corinthians 6:19)</a:t>
            </a:r>
            <a:endParaRPr lang="en-US"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5115194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365125"/>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God the Father Dwells in the Christian</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628650" y="1825625"/>
            <a:ext cx="7886700" cy="4351338"/>
          </a:xfrm>
        </p:spPr>
        <p:txBody>
          <a:bodyPr>
            <a:normAutofit/>
          </a:bodyPr>
          <a:lstStyle/>
          <a:p>
            <a:pPr algn="l">
              <a:buClr>
                <a:schemeClr val="accent4">
                  <a:lumMod val="20000"/>
                  <a:lumOff val="80000"/>
                </a:schemeClr>
              </a:buClr>
              <a:buFont typeface="Wingdings" pitchFamily="2" charset="2"/>
              <a:buChar char="v"/>
            </a:pPr>
            <a:r>
              <a:rPr lang="en-US" sz="3200" b="1" i="0" u="none" strike="noStrike" dirty="0">
                <a:effectLst/>
                <a:latin typeface="Century Gothic" panose="020B0502020202020204" pitchFamily="34" charset="0"/>
              </a:rPr>
              <a:t>16 And what agreement has the temple of God with idols? </a:t>
            </a:r>
            <a:r>
              <a:rPr lang="en-US" sz="3200" b="1" i="0" u="none" strike="noStrike" dirty="0">
                <a:solidFill>
                  <a:srgbClr val="FFFF00"/>
                </a:solidFill>
                <a:effectLst/>
                <a:latin typeface="Century Gothic" panose="020B0502020202020204" pitchFamily="34" charset="0"/>
              </a:rPr>
              <a:t>For you are the temple of the living God. As God has said: “I will dwell in them </a:t>
            </a:r>
            <a:r>
              <a:rPr lang="en-US" sz="3200" b="1" i="0" u="none" strike="noStrike" dirty="0">
                <a:effectLst/>
                <a:latin typeface="Century Gothic" panose="020B0502020202020204" pitchFamily="34" charset="0"/>
              </a:rPr>
              <a:t>and walk among them. I will be their God, and they shall be My people.” (2 Corinthians 6:16)</a:t>
            </a:r>
          </a:p>
        </p:txBody>
      </p:sp>
    </p:spTree>
    <p:extLst>
      <p:ext uri="{BB962C8B-B14F-4D97-AF65-F5344CB8AC3E}">
        <p14:creationId xmlns:p14="http://schemas.microsoft.com/office/powerpoint/2010/main" val="22279576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365125"/>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Jesus Christ Dwells in the Christian</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628650" y="1825625"/>
            <a:ext cx="7886700" cy="4351338"/>
          </a:xfrm>
        </p:spPr>
        <p:txBody>
          <a:bodyPr>
            <a:normAutofit/>
          </a:bodyPr>
          <a:lstStyle/>
          <a:p>
            <a:pPr>
              <a:buClr>
                <a:schemeClr val="accent4">
                  <a:lumMod val="20000"/>
                  <a:lumOff val="80000"/>
                </a:schemeClr>
              </a:buClr>
              <a:buFont typeface="Wingdings" pitchFamily="2" charset="2"/>
              <a:buChar char="v"/>
            </a:pPr>
            <a:r>
              <a:rPr lang="en-US" b="1" i="0" u="none" strike="noStrike" dirty="0">
                <a:effectLst/>
                <a:latin typeface="Century Gothic" panose="020B0502020202020204" pitchFamily="34" charset="0"/>
              </a:rPr>
              <a:t>10 And if </a:t>
            </a:r>
            <a:r>
              <a:rPr lang="en-US" b="1" i="0" u="none" strike="noStrike" dirty="0">
                <a:solidFill>
                  <a:srgbClr val="FFFF00"/>
                </a:solidFill>
                <a:effectLst/>
                <a:latin typeface="Century Gothic" panose="020B0502020202020204" pitchFamily="34" charset="0"/>
              </a:rPr>
              <a:t>Christ </a:t>
            </a:r>
            <a:r>
              <a:rPr lang="en-US" b="1" i="1" u="none" strike="noStrike" dirty="0">
                <a:solidFill>
                  <a:srgbClr val="FFFF00"/>
                </a:solidFill>
                <a:effectLst/>
                <a:latin typeface="Century Gothic" panose="020B0502020202020204" pitchFamily="34" charset="0"/>
              </a:rPr>
              <a:t>is</a:t>
            </a:r>
            <a:r>
              <a:rPr lang="en-US" b="1" i="0" u="none" strike="noStrike" dirty="0">
                <a:solidFill>
                  <a:srgbClr val="FFFF00"/>
                </a:solidFill>
                <a:effectLst/>
                <a:latin typeface="Century Gothic" panose="020B0502020202020204" pitchFamily="34" charset="0"/>
              </a:rPr>
              <a:t> in you</a:t>
            </a:r>
            <a:r>
              <a:rPr lang="en-US" b="1" i="0" u="none" strike="noStrike" dirty="0">
                <a:effectLst/>
                <a:latin typeface="Century Gothic" panose="020B0502020202020204" pitchFamily="34" charset="0"/>
              </a:rPr>
              <a:t>, the body </a:t>
            </a:r>
            <a:r>
              <a:rPr lang="en-US" b="1" i="1" u="none" strike="noStrike" dirty="0">
                <a:effectLst/>
                <a:latin typeface="Century Gothic" panose="020B0502020202020204" pitchFamily="34" charset="0"/>
              </a:rPr>
              <a:t>is</a:t>
            </a:r>
            <a:r>
              <a:rPr lang="en-US" b="1" i="0" u="none" strike="noStrike" dirty="0">
                <a:effectLst/>
                <a:latin typeface="Century Gothic" panose="020B0502020202020204" pitchFamily="34" charset="0"/>
              </a:rPr>
              <a:t> dead because of sin, but the Spirit </a:t>
            </a:r>
            <a:r>
              <a:rPr lang="en-US" b="1" i="1" u="none" strike="noStrike" dirty="0">
                <a:effectLst/>
                <a:latin typeface="Century Gothic" panose="020B0502020202020204" pitchFamily="34" charset="0"/>
              </a:rPr>
              <a:t>is</a:t>
            </a:r>
            <a:r>
              <a:rPr lang="en-US" b="1" i="0" u="none" strike="noStrike" dirty="0">
                <a:effectLst/>
                <a:latin typeface="Century Gothic" panose="020B0502020202020204" pitchFamily="34" charset="0"/>
              </a:rPr>
              <a:t> life because of righteousness. (Romans 8:10)</a:t>
            </a:r>
          </a:p>
          <a:p>
            <a:pPr>
              <a:buClr>
                <a:schemeClr val="accent4">
                  <a:lumMod val="20000"/>
                  <a:lumOff val="80000"/>
                </a:schemeClr>
              </a:buClr>
              <a:buFont typeface="Wingdings" pitchFamily="2" charset="2"/>
              <a:buChar char="v"/>
            </a:pPr>
            <a:r>
              <a:rPr lang="en-US" b="1" dirty="0">
                <a:latin typeface="Century Gothic" panose="020B0502020202020204" pitchFamily="34" charset="0"/>
              </a:rPr>
              <a:t> </a:t>
            </a:r>
            <a:r>
              <a:rPr lang="en-US" b="1" i="0" u="none" strike="noStrike" dirty="0">
                <a:effectLst/>
                <a:latin typeface="Century Gothic" panose="020B0502020202020204" pitchFamily="34" charset="0"/>
              </a:rPr>
              <a:t>20 </a:t>
            </a:r>
            <a:r>
              <a:rPr lang="en-US" b="1" i="0" u="none" strike="noStrike" dirty="0">
                <a:solidFill>
                  <a:srgbClr val="FFFF00"/>
                </a:solidFill>
                <a:effectLst/>
                <a:latin typeface="Century Gothic" panose="020B0502020202020204" pitchFamily="34" charset="0"/>
              </a:rPr>
              <a:t>I have been crucified with Christ; it is no longer I who live, but Christ lives in me</a:t>
            </a:r>
            <a:r>
              <a:rPr lang="en-US" b="1" i="0" u="none" strike="noStrike" dirty="0">
                <a:effectLst/>
                <a:latin typeface="Century Gothic" panose="020B0502020202020204" pitchFamily="34" charset="0"/>
              </a:rPr>
              <a:t>; and the </a:t>
            </a:r>
            <a:r>
              <a:rPr lang="en-US" b="1" i="1" u="none" strike="noStrike" dirty="0">
                <a:effectLst/>
                <a:latin typeface="Century Gothic" panose="020B0502020202020204" pitchFamily="34" charset="0"/>
              </a:rPr>
              <a:t>life</a:t>
            </a:r>
            <a:r>
              <a:rPr lang="en-US" b="1" i="0" u="none" strike="noStrike" dirty="0">
                <a:effectLst/>
                <a:latin typeface="Century Gothic" panose="020B0502020202020204" pitchFamily="34" charset="0"/>
              </a:rPr>
              <a:t> which I now live in the flesh I live by faith in the Son of God, who loved me and gave Himself for me. (Galatians 2:20)</a:t>
            </a:r>
            <a:endParaRPr lang="en-US" b="1" dirty="0">
              <a:latin typeface="Century Gothic" panose="020B0502020202020204" pitchFamily="34" charset="0"/>
            </a:endParaRPr>
          </a:p>
        </p:txBody>
      </p:sp>
    </p:spTree>
    <p:extLst>
      <p:ext uri="{BB962C8B-B14F-4D97-AF65-F5344CB8AC3E}">
        <p14:creationId xmlns:p14="http://schemas.microsoft.com/office/powerpoint/2010/main" val="42938978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365125"/>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What Else Can Dwell in the Christian?</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628650" y="1825625"/>
            <a:ext cx="7886700" cy="4351338"/>
          </a:xfrm>
        </p:spPr>
        <p:txBody>
          <a:bodyPr>
            <a:normAutofit/>
          </a:bodyPr>
          <a:lstStyle/>
          <a:p>
            <a:pPr>
              <a:buClr>
                <a:schemeClr val="accent4">
                  <a:lumMod val="20000"/>
                  <a:lumOff val="80000"/>
                </a:schemeClr>
              </a:buClr>
              <a:buFont typeface="Wingdings" pitchFamily="2" charset="2"/>
              <a:buChar char="v"/>
            </a:pPr>
            <a:r>
              <a:rPr lang="en-US" b="1" dirty="0">
                <a:solidFill>
                  <a:srgbClr val="FFFF00"/>
                </a:solidFill>
                <a:latin typeface="Century Gothic" panose="020B0502020202020204" pitchFamily="34" charset="0"/>
              </a:rPr>
              <a:t>17 But now, </a:t>
            </a:r>
            <a:r>
              <a:rPr lang="en-US" b="1" i="1" dirty="0">
                <a:solidFill>
                  <a:srgbClr val="FFFF00"/>
                </a:solidFill>
                <a:latin typeface="Century Gothic" panose="020B0502020202020204" pitchFamily="34" charset="0"/>
              </a:rPr>
              <a:t>it</a:t>
            </a:r>
            <a:r>
              <a:rPr lang="en-US" b="1" dirty="0">
                <a:solidFill>
                  <a:srgbClr val="FFFF00"/>
                </a:solidFill>
                <a:latin typeface="Century Gothic" panose="020B0502020202020204" pitchFamily="34" charset="0"/>
              </a:rPr>
              <a:t>  </a:t>
            </a:r>
            <a:r>
              <a:rPr lang="en-US" b="1" i="1" dirty="0">
                <a:solidFill>
                  <a:srgbClr val="FFFF00"/>
                </a:solidFill>
                <a:latin typeface="Century Gothic" panose="020B0502020202020204" pitchFamily="34" charset="0"/>
              </a:rPr>
              <a:t>is</a:t>
            </a:r>
            <a:r>
              <a:rPr lang="en-US" b="1" dirty="0">
                <a:solidFill>
                  <a:srgbClr val="FFFF00"/>
                </a:solidFill>
                <a:latin typeface="Century Gothic" panose="020B0502020202020204" pitchFamily="34" charset="0"/>
              </a:rPr>
              <a:t> no longer I who do it, but sin that dwells in me. </a:t>
            </a:r>
            <a:r>
              <a:rPr lang="en-US" b="1" dirty="0">
                <a:latin typeface="Century Gothic" panose="020B0502020202020204" pitchFamily="34" charset="0"/>
              </a:rPr>
              <a:t>18 For I know that in me (that is, in my flesh) nothing good dwells; for to will is present with me, but </a:t>
            </a:r>
            <a:r>
              <a:rPr lang="en-US" b="1" i="1" dirty="0">
                <a:latin typeface="Century Gothic" panose="020B0502020202020204" pitchFamily="34" charset="0"/>
              </a:rPr>
              <a:t>how</a:t>
            </a:r>
            <a:r>
              <a:rPr lang="en-US" b="1" dirty="0">
                <a:latin typeface="Century Gothic" panose="020B0502020202020204" pitchFamily="34" charset="0"/>
              </a:rPr>
              <a:t> to perform what is good I do not find. 19 For the good that I will </a:t>
            </a:r>
            <a:r>
              <a:rPr lang="en-US" b="1" i="1" dirty="0">
                <a:latin typeface="Century Gothic" panose="020B0502020202020204" pitchFamily="34" charset="0"/>
              </a:rPr>
              <a:t>to</a:t>
            </a:r>
            <a:r>
              <a:rPr lang="en-US" b="1" dirty="0">
                <a:latin typeface="Century Gothic" panose="020B0502020202020204" pitchFamily="34" charset="0"/>
              </a:rPr>
              <a:t>  </a:t>
            </a:r>
            <a:r>
              <a:rPr lang="en-US" b="1" i="1" dirty="0">
                <a:latin typeface="Century Gothic" panose="020B0502020202020204" pitchFamily="34" charset="0"/>
              </a:rPr>
              <a:t>do,</a:t>
            </a:r>
            <a:r>
              <a:rPr lang="en-US" b="1" dirty="0">
                <a:latin typeface="Century Gothic" panose="020B0502020202020204" pitchFamily="34" charset="0"/>
              </a:rPr>
              <a:t> I do not do; but the evil I will not </a:t>
            </a:r>
            <a:r>
              <a:rPr lang="en-US" b="1" i="1" dirty="0">
                <a:latin typeface="Century Gothic" panose="020B0502020202020204" pitchFamily="34" charset="0"/>
              </a:rPr>
              <a:t>to</a:t>
            </a:r>
            <a:r>
              <a:rPr lang="en-US" b="1" dirty="0">
                <a:latin typeface="Century Gothic" panose="020B0502020202020204" pitchFamily="34" charset="0"/>
              </a:rPr>
              <a:t>  </a:t>
            </a:r>
            <a:r>
              <a:rPr lang="en-US" b="1" i="1" dirty="0">
                <a:latin typeface="Century Gothic" panose="020B0502020202020204" pitchFamily="34" charset="0"/>
              </a:rPr>
              <a:t>do,</a:t>
            </a:r>
            <a:r>
              <a:rPr lang="en-US" b="1" dirty="0">
                <a:latin typeface="Century Gothic" panose="020B0502020202020204" pitchFamily="34" charset="0"/>
              </a:rPr>
              <a:t> that I practice. </a:t>
            </a:r>
            <a:r>
              <a:rPr lang="en-US" b="1" dirty="0">
                <a:solidFill>
                  <a:srgbClr val="FFFF00"/>
                </a:solidFill>
                <a:latin typeface="Century Gothic" panose="020B0502020202020204" pitchFamily="34" charset="0"/>
              </a:rPr>
              <a:t>20 Now if I do what I will not </a:t>
            </a:r>
            <a:r>
              <a:rPr lang="en-US" b="1" i="1" dirty="0">
                <a:solidFill>
                  <a:srgbClr val="FFFF00"/>
                </a:solidFill>
                <a:latin typeface="Century Gothic" panose="020B0502020202020204" pitchFamily="34" charset="0"/>
              </a:rPr>
              <a:t>to</a:t>
            </a:r>
            <a:r>
              <a:rPr lang="en-US" b="1" dirty="0">
                <a:solidFill>
                  <a:srgbClr val="FFFF00"/>
                </a:solidFill>
                <a:latin typeface="Century Gothic" panose="020B0502020202020204" pitchFamily="34" charset="0"/>
              </a:rPr>
              <a:t> </a:t>
            </a:r>
            <a:r>
              <a:rPr lang="en-US" b="1" i="1" dirty="0">
                <a:solidFill>
                  <a:srgbClr val="FFFF00"/>
                </a:solidFill>
                <a:latin typeface="Century Gothic" panose="020B0502020202020204" pitchFamily="34" charset="0"/>
              </a:rPr>
              <a:t>do,</a:t>
            </a:r>
            <a:r>
              <a:rPr lang="en-US" b="1" dirty="0">
                <a:solidFill>
                  <a:srgbClr val="FFFF00"/>
                </a:solidFill>
                <a:latin typeface="Century Gothic" panose="020B0502020202020204" pitchFamily="34" charset="0"/>
              </a:rPr>
              <a:t> it is no longer I who do it, but sin that dwells in me. </a:t>
            </a:r>
            <a:r>
              <a:rPr lang="en-US" b="1" dirty="0">
                <a:latin typeface="Century Gothic" panose="020B0502020202020204" pitchFamily="34" charset="0"/>
              </a:rPr>
              <a:t>(Romans 7:17-20)</a:t>
            </a:r>
          </a:p>
        </p:txBody>
      </p:sp>
    </p:spTree>
    <p:extLst>
      <p:ext uri="{BB962C8B-B14F-4D97-AF65-F5344CB8AC3E}">
        <p14:creationId xmlns:p14="http://schemas.microsoft.com/office/powerpoint/2010/main" val="21894289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250036"/>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How Do You Know if You Have Sin Dwelling in You?</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275422" y="1688428"/>
            <a:ext cx="8747391" cy="5056742"/>
          </a:xfrm>
        </p:spPr>
        <p:txBody>
          <a:bodyPr>
            <a:normAutofit fontScale="85000" lnSpcReduction="10000"/>
          </a:bodyPr>
          <a:lstStyle/>
          <a:p>
            <a:pPr>
              <a:buClr>
                <a:schemeClr val="accent4">
                  <a:lumMod val="20000"/>
                  <a:lumOff val="80000"/>
                </a:schemeClr>
              </a:buClr>
              <a:buFont typeface="Wingdings" pitchFamily="2" charset="2"/>
              <a:buChar char="v"/>
            </a:pPr>
            <a:r>
              <a:rPr lang="en-US" b="1" dirty="0">
                <a:latin typeface="Century Gothic" panose="020B0502020202020204" pitchFamily="34" charset="0"/>
              </a:rPr>
              <a:t>5 For those who live according to the flesh set their minds on the things of the flesh, but those </a:t>
            </a:r>
            <a:r>
              <a:rPr lang="en-US" b="1" i="1" dirty="0">
                <a:latin typeface="Century Gothic" panose="020B0502020202020204" pitchFamily="34" charset="0"/>
              </a:rPr>
              <a:t>who</a:t>
            </a:r>
            <a:r>
              <a:rPr lang="en-US" b="1" dirty="0">
                <a:latin typeface="Century Gothic" panose="020B0502020202020204" pitchFamily="34" charset="0"/>
              </a:rPr>
              <a:t> </a:t>
            </a:r>
            <a:r>
              <a:rPr lang="en-US" b="1" i="1" dirty="0">
                <a:latin typeface="Century Gothic" panose="020B0502020202020204" pitchFamily="34" charset="0"/>
              </a:rPr>
              <a:t>live</a:t>
            </a:r>
            <a:r>
              <a:rPr lang="en-US" b="1" dirty="0">
                <a:latin typeface="Century Gothic" panose="020B0502020202020204" pitchFamily="34" charset="0"/>
              </a:rPr>
              <a:t> according to the Spirit, the things of the Spirit. 6 For to be carnally minded </a:t>
            </a:r>
            <a:r>
              <a:rPr lang="en-US" b="1" i="1" dirty="0">
                <a:latin typeface="Century Gothic" panose="020B0502020202020204" pitchFamily="34" charset="0"/>
              </a:rPr>
              <a:t>is</a:t>
            </a:r>
            <a:r>
              <a:rPr lang="en-US" b="1" dirty="0">
                <a:latin typeface="Century Gothic" panose="020B0502020202020204" pitchFamily="34" charset="0"/>
              </a:rPr>
              <a:t> death, but to be spiritually minded </a:t>
            </a:r>
            <a:r>
              <a:rPr lang="en-US" b="1" i="1" dirty="0">
                <a:latin typeface="Century Gothic" panose="020B0502020202020204" pitchFamily="34" charset="0"/>
              </a:rPr>
              <a:t>is</a:t>
            </a:r>
            <a:r>
              <a:rPr lang="en-US" b="1" dirty="0">
                <a:latin typeface="Century Gothic" panose="020B0502020202020204" pitchFamily="34" charset="0"/>
              </a:rPr>
              <a:t> life and peace. 7 Because the carnal mind </a:t>
            </a:r>
            <a:r>
              <a:rPr lang="en-US" b="1" i="1" dirty="0">
                <a:latin typeface="Century Gothic" panose="020B0502020202020204" pitchFamily="34" charset="0"/>
              </a:rPr>
              <a:t>is</a:t>
            </a:r>
            <a:r>
              <a:rPr lang="en-US" b="1" dirty="0">
                <a:latin typeface="Century Gothic" panose="020B0502020202020204" pitchFamily="34" charset="0"/>
              </a:rPr>
              <a:t> enmity against God; for it is not subject to the law of God, nor indeed can be. 8 So then, those who are in the flesh cannot please God. 9 But you are not in the flesh but in the Spirit, if indeed the Spirit of God dwells in you. Now if anyone does not have the Spirit of Christ, he is not His. 10 And if Christ </a:t>
            </a:r>
            <a:r>
              <a:rPr lang="en-US" b="1" i="1" dirty="0">
                <a:latin typeface="Century Gothic" panose="020B0502020202020204" pitchFamily="34" charset="0"/>
              </a:rPr>
              <a:t>is</a:t>
            </a:r>
            <a:r>
              <a:rPr lang="en-US" b="1" dirty="0">
                <a:latin typeface="Century Gothic" panose="020B0502020202020204" pitchFamily="34" charset="0"/>
              </a:rPr>
              <a:t> in you, the body </a:t>
            </a:r>
            <a:r>
              <a:rPr lang="en-US" b="1" i="1" dirty="0">
                <a:latin typeface="Century Gothic" panose="020B0502020202020204" pitchFamily="34" charset="0"/>
              </a:rPr>
              <a:t>is</a:t>
            </a:r>
            <a:r>
              <a:rPr lang="en-US" b="1" dirty="0">
                <a:latin typeface="Century Gothic" panose="020B0502020202020204" pitchFamily="34" charset="0"/>
              </a:rPr>
              <a:t> dead because of sin, but the Spirit </a:t>
            </a:r>
            <a:r>
              <a:rPr lang="en-US" b="1" i="1" dirty="0">
                <a:latin typeface="Century Gothic" panose="020B0502020202020204" pitchFamily="34" charset="0"/>
              </a:rPr>
              <a:t>is</a:t>
            </a:r>
            <a:r>
              <a:rPr lang="en-US" b="1" dirty="0">
                <a:latin typeface="Century Gothic" panose="020B0502020202020204" pitchFamily="34" charset="0"/>
              </a:rPr>
              <a:t> life because of righteousness. 11 But if the Spirit of Him who raised Jesus from the dead dwells in you, He who raised Christ from the dead will also give life to your mortal bodies through His Spirit who dwells in you. (Romans 8:5-11)</a:t>
            </a:r>
          </a:p>
        </p:txBody>
      </p:sp>
    </p:spTree>
    <p:extLst>
      <p:ext uri="{BB962C8B-B14F-4D97-AF65-F5344CB8AC3E}">
        <p14:creationId xmlns:p14="http://schemas.microsoft.com/office/powerpoint/2010/main" val="27585363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Free Turquoise Corporate PowerPoint Background Illustration">
            <a:extLst>
              <a:ext uri="{FF2B5EF4-FFF2-40B4-BE49-F238E27FC236}">
                <a16:creationId xmlns:a16="http://schemas.microsoft.com/office/drawing/2014/main" id="{513E5C3F-2C49-DD6F-87D1-67B3056AF4BD}"/>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000"/>
          <a:stretch/>
        </p:blipFill>
        <p:spPr bwMode="auto">
          <a:xfrm>
            <a:off x="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D7DA6B-D559-A1A1-A0F3-2C79E1471ECE}"/>
              </a:ext>
            </a:extLst>
          </p:cNvPr>
          <p:cNvSpPr>
            <a:spLocks noGrp="1"/>
          </p:cNvSpPr>
          <p:nvPr>
            <p:ph type="title"/>
          </p:nvPr>
        </p:nvSpPr>
        <p:spPr>
          <a:xfrm>
            <a:off x="628650" y="250036"/>
            <a:ext cx="7886700" cy="1325563"/>
          </a:xfrm>
        </p:spPr>
        <p:txBody>
          <a:bodyPr>
            <a:normAutofit/>
          </a:bodyPr>
          <a:lstStyle/>
          <a:p>
            <a:r>
              <a:rPr lang="en-US" b="1" dirty="0">
                <a:solidFill>
                  <a:schemeClr val="accent4">
                    <a:lumMod val="20000"/>
                    <a:lumOff val="80000"/>
                  </a:schemeClr>
                </a:solidFill>
                <a:latin typeface="ACADEMY ENGRAVED LET PLAIN:1.0" panose="02000000000000000000" pitchFamily="2" charset="0"/>
              </a:rPr>
              <a:t>How Do You Know if You Have Sin Dwelling in You?</a:t>
            </a:r>
          </a:p>
        </p:txBody>
      </p:sp>
      <p:sp>
        <p:nvSpPr>
          <p:cNvPr id="3" name="Content Placeholder 2">
            <a:extLst>
              <a:ext uri="{FF2B5EF4-FFF2-40B4-BE49-F238E27FC236}">
                <a16:creationId xmlns:a16="http://schemas.microsoft.com/office/drawing/2014/main" id="{5129BD01-5B40-46B6-5789-2FC05F05ED59}"/>
              </a:ext>
            </a:extLst>
          </p:cNvPr>
          <p:cNvSpPr>
            <a:spLocks noGrp="1"/>
          </p:cNvSpPr>
          <p:nvPr>
            <p:ph idx="1"/>
          </p:nvPr>
        </p:nvSpPr>
        <p:spPr>
          <a:xfrm>
            <a:off x="275422" y="1688428"/>
            <a:ext cx="8747391" cy="5056742"/>
          </a:xfrm>
        </p:spPr>
        <p:txBody>
          <a:bodyPr>
            <a:normAutofit fontScale="85000" lnSpcReduction="10000"/>
          </a:bodyPr>
          <a:lstStyle/>
          <a:p>
            <a:pPr>
              <a:buClr>
                <a:schemeClr val="accent4">
                  <a:lumMod val="20000"/>
                  <a:lumOff val="80000"/>
                </a:schemeClr>
              </a:buClr>
              <a:buFont typeface="Wingdings" pitchFamily="2" charset="2"/>
              <a:buChar char="v"/>
            </a:pPr>
            <a:r>
              <a:rPr lang="en-US" b="1" dirty="0">
                <a:latin typeface="Century Gothic" panose="020B0502020202020204" pitchFamily="34" charset="0"/>
              </a:rPr>
              <a:t>5 For those who live according to the flesh </a:t>
            </a:r>
            <a:r>
              <a:rPr lang="en-US" b="1" dirty="0">
                <a:solidFill>
                  <a:srgbClr val="FFFF00"/>
                </a:solidFill>
                <a:latin typeface="Century Gothic" panose="020B0502020202020204" pitchFamily="34" charset="0"/>
              </a:rPr>
              <a:t>set their minds on the things of the flesh</a:t>
            </a:r>
            <a:r>
              <a:rPr lang="en-US" b="1" dirty="0">
                <a:latin typeface="Century Gothic" panose="020B0502020202020204" pitchFamily="34" charset="0"/>
              </a:rPr>
              <a:t>, but those </a:t>
            </a:r>
            <a:r>
              <a:rPr lang="en-US" b="1" i="1" dirty="0">
                <a:latin typeface="Century Gothic" panose="020B0502020202020204" pitchFamily="34" charset="0"/>
              </a:rPr>
              <a:t>who</a:t>
            </a:r>
            <a:r>
              <a:rPr lang="en-US" b="1" dirty="0">
                <a:latin typeface="Century Gothic" panose="020B0502020202020204" pitchFamily="34" charset="0"/>
              </a:rPr>
              <a:t> </a:t>
            </a:r>
            <a:r>
              <a:rPr lang="en-US" b="1" i="1" dirty="0">
                <a:latin typeface="Century Gothic" panose="020B0502020202020204" pitchFamily="34" charset="0"/>
              </a:rPr>
              <a:t>live</a:t>
            </a:r>
            <a:r>
              <a:rPr lang="en-US" b="1" dirty="0">
                <a:latin typeface="Century Gothic" panose="020B0502020202020204" pitchFamily="34" charset="0"/>
              </a:rPr>
              <a:t> according to the Spirit, the things of the Spirit. 6 For </a:t>
            </a:r>
            <a:r>
              <a:rPr lang="en-US" b="1" dirty="0">
                <a:solidFill>
                  <a:srgbClr val="FFFF00"/>
                </a:solidFill>
                <a:latin typeface="Century Gothic" panose="020B0502020202020204" pitchFamily="34" charset="0"/>
              </a:rPr>
              <a:t>to be carnally minded </a:t>
            </a:r>
            <a:r>
              <a:rPr lang="en-US" b="1" i="1" dirty="0">
                <a:latin typeface="Century Gothic" panose="020B0502020202020204" pitchFamily="34" charset="0"/>
              </a:rPr>
              <a:t>is</a:t>
            </a:r>
            <a:r>
              <a:rPr lang="en-US" b="1" dirty="0">
                <a:latin typeface="Century Gothic" panose="020B0502020202020204" pitchFamily="34" charset="0"/>
              </a:rPr>
              <a:t> death, </a:t>
            </a:r>
            <a:r>
              <a:rPr lang="en-US" b="1" dirty="0">
                <a:solidFill>
                  <a:srgbClr val="FFFF00"/>
                </a:solidFill>
                <a:latin typeface="Century Gothic" panose="020B0502020202020204" pitchFamily="34" charset="0"/>
              </a:rPr>
              <a:t>but to be spiritually minded</a:t>
            </a:r>
            <a:r>
              <a:rPr lang="en-US" b="1" dirty="0">
                <a:latin typeface="Century Gothic" panose="020B0502020202020204" pitchFamily="34" charset="0"/>
              </a:rPr>
              <a:t> </a:t>
            </a:r>
            <a:r>
              <a:rPr lang="en-US" b="1" i="1" dirty="0">
                <a:latin typeface="Century Gothic" panose="020B0502020202020204" pitchFamily="34" charset="0"/>
              </a:rPr>
              <a:t>is</a:t>
            </a:r>
            <a:r>
              <a:rPr lang="en-US" b="1" dirty="0">
                <a:latin typeface="Century Gothic" panose="020B0502020202020204" pitchFamily="34" charset="0"/>
              </a:rPr>
              <a:t> life and peace. 7 Because the carnal mind </a:t>
            </a:r>
            <a:r>
              <a:rPr lang="en-US" b="1" i="1" dirty="0">
                <a:latin typeface="Century Gothic" panose="020B0502020202020204" pitchFamily="34" charset="0"/>
              </a:rPr>
              <a:t>is</a:t>
            </a:r>
            <a:r>
              <a:rPr lang="en-US" b="1" dirty="0">
                <a:latin typeface="Century Gothic" panose="020B0502020202020204" pitchFamily="34" charset="0"/>
              </a:rPr>
              <a:t> enmity against God; for it is not subject to the law of God, nor indeed can be. 8 So then, those who are in the flesh cannot please God. 9 But you are not in the flesh but in the Spirit, if indeed the Spirit of God dwells in you. Now if anyone does not have the Spirit of Christ, he is not His. 10 And if Christ </a:t>
            </a:r>
            <a:r>
              <a:rPr lang="en-US" b="1" i="1" dirty="0">
                <a:latin typeface="Century Gothic" panose="020B0502020202020204" pitchFamily="34" charset="0"/>
              </a:rPr>
              <a:t>is</a:t>
            </a:r>
            <a:r>
              <a:rPr lang="en-US" b="1" dirty="0">
                <a:latin typeface="Century Gothic" panose="020B0502020202020204" pitchFamily="34" charset="0"/>
              </a:rPr>
              <a:t> in you, the body </a:t>
            </a:r>
            <a:r>
              <a:rPr lang="en-US" b="1" i="1" dirty="0">
                <a:latin typeface="Century Gothic" panose="020B0502020202020204" pitchFamily="34" charset="0"/>
              </a:rPr>
              <a:t>is</a:t>
            </a:r>
            <a:r>
              <a:rPr lang="en-US" b="1" dirty="0">
                <a:latin typeface="Century Gothic" panose="020B0502020202020204" pitchFamily="34" charset="0"/>
              </a:rPr>
              <a:t> dead because of sin, but the Spirit </a:t>
            </a:r>
            <a:r>
              <a:rPr lang="en-US" b="1" i="1" dirty="0">
                <a:latin typeface="Century Gothic" panose="020B0502020202020204" pitchFamily="34" charset="0"/>
              </a:rPr>
              <a:t>is</a:t>
            </a:r>
            <a:r>
              <a:rPr lang="en-US" b="1" dirty="0">
                <a:latin typeface="Century Gothic" panose="020B0502020202020204" pitchFamily="34" charset="0"/>
              </a:rPr>
              <a:t> life because of righteousness. 11 But if the Spirit of Him who raised Jesus from the dead dwells in you, He who raised Christ from the dead will also give life to your mortal bodies through His Spirit who dwells in you. (Romans 8:5-11)</a:t>
            </a:r>
          </a:p>
        </p:txBody>
      </p:sp>
    </p:spTree>
    <p:extLst>
      <p:ext uri="{BB962C8B-B14F-4D97-AF65-F5344CB8AC3E}">
        <p14:creationId xmlns:p14="http://schemas.microsoft.com/office/powerpoint/2010/main" val="1608162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4616-8374-3483-1080-E157AB3B5451}"/>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noAutofit/>
          </a:bodyPr>
          <a:lstStyle/>
          <a:p>
            <a:r>
              <a:rPr lang="en-US" sz="3000" b="1" dirty="0">
                <a:latin typeface="ACADEMY ENGRAVED LET PLAIN:1.0" panose="02000000000000000000" pitchFamily="2" charset="0"/>
              </a:rPr>
              <a:t>Understanding How Christ Dwells in the Christian = Understanding How the Holy Spirit Dwells in the Christian</a:t>
            </a:r>
            <a:endParaRPr lang="en-US" sz="3000" dirty="0"/>
          </a:p>
        </p:txBody>
      </p:sp>
      <p:sp>
        <p:nvSpPr>
          <p:cNvPr id="3" name="Content Placeholder 2">
            <a:extLst>
              <a:ext uri="{FF2B5EF4-FFF2-40B4-BE49-F238E27FC236}">
                <a16:creationId xmlns:a16="http://schemas.microsoft.com/office/drawing/2014/main" id="{C2A74250-D54C-0F44-F2FD-5D0B360FCD6E}"/>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lstStyle/>
          <a:p>
            <a:pPr>
              <a:buFont typeface="Wingdings" pitchFamily="2" charset="2"/>
              <a:buChar char="v"/>
            </a:pPr>
            <a:r>
              <a:rPr lang="en-US" b="1" i="0" u="none" strike="noStrike" dirty="0">
                <a:effectLst/>
                <a:latin typeface="Century Gothic" panose="020B0502020202020204" pitchFamily="34" charset="0"/>
              </a:rPr>
              <a:t>5 </a:t>
            </a:r>
            <a:r>
              <a:rPr lang="en-US" b="1" i="0" u="none" strike="noStrike" dirty="0">
                <a:solidFill>
                  <a:srgbClr val="C00000"/>
                </a:solidFill>
                <a:effectLst/>
                <a:latin typeface="Century Gothic" panose="020B0502020202020204" pitchFamily="34" charset="0"/>
              </a:rPr>
              <a:t>“I am the vine, you </a:t>
            </a:r>
            <a:r>
              <a:rPr lang="en-US" b="1" i="1" u="none" strike="noStrike" dirty="0">
                <a:solidFill>
                  <a:srgbClr val="C00000"/>
                </a:solidFill>
                <a:effectLst/>
                <a:latin typeface="Century Gothic" panose="020B0502020202020204" pitchFamily="34" charset="0"/>
              </a:rPr>
              <a:t>are</a:t>
            </a:r>
            <a:r>
              <a:rPr lang="en-US" b="1" i="0" u="none" strike="noStrike" dirty="0">
                <a:solidFill>
                  <a:srgbClr val="C00000"/>
                </a:solidFill>
                <a:effectLst/>
                <a:latin typeface="Century Gothic" panose="020B0502020202020204" pitchFamily="34" charset="0"/>
              </a:rPr>
              <a:t> the branches. He who abides in Me, and I in him, bears much fruit; for without Me you can do nothing. </a:t>
            </a:r>
            <a:r>
              <a:rPr lang="en-US" b="1" i="0" u="none" strike="noStrike" dirty="0">
                <a:effectLst/>
                <a:latin typeface="Century Gothic" panose="020B0502020202020204" pitchFamily="34" charset="0"/>
              </a:rPr>
              <a:t>6</a:t>
            </a:r>
            <a:r>
              <a:rPr lang="en-US" b="1" i="0" u="none" strike="noStrike" dirty="0">
                <a:solidFill>
                  <a:srgbClr val="C00000"/>
                </a:solidFill>
                <a:effectLst/>
                <a:latin typeface="Century Gothic" panose="020B0502020202020204" pitchFamily="34" charset="0"/>
              </a:rPr>
              <a:t> If anyone does not abide in Me, he is cast out as a branch and is withered; and they gather them and throw </a:t>
            </a:r>
            <a:r>
              <a:rPr lang="en-US" b="1" i="1" u="none" strike="noStrike" dirty="0">
                <a:solidFill>
                  <a:srgbClr val="C00000"/>
                </a:solidFill>
                <a:effectLst/>
                <a:latin typeface="Century Gothic" panose="020B0502020202020204" pitchFamily="34" charset="0"/>
              </a:rPr>
              <a:t>them</a:t>
            </a:r>
            <a:r>
              <a:rPr lang="en-US" b="1" i="0" u="none" strike="noStrike" dirty="0">
                <a:solidFill>
                  <a:srgbClr val="C00000"/>
                </a:solidFill>
                <a:effectLst/>
                <a:latin typeface="Century Gothic" panose="020B0502020202020204" pitchFamily="34" charset="0"/>
              </a:rPr>
              <a:t> into the fire, and they are burned. </a:t>
            </a:r>
            <a:r>
              <a:rPr lang="en-US" b="1" i="0" u="none" strike="noStrike" dirty="0">
                <a:effectLst/>
                <a:latin typeface="Century Gothic" panose="020B0502020202020204" pitchFamily="34" charset="0"/>
              </a:rPr>
              <a:t> 7 </a:t>
            </a:r>
            <a:r>
              <a:rPr lang="en-US" b="1" i="0" u="sng" strike="noStrike" dirty="0">
                <a:solidFill>
                  <a:srgbClr val="C00000"/>
                </a:solidFill>
                <a:effectLst/>
                <a:latin typeface="Century Gothic" panose="020B0502020202020204" pitchFamily="34" charset="0"/>
              </a:rPr>
              <a:t>If you abide in Me</a:t>
            </a:r>
            <a:r>
              <a:rPr lang="en-US" b="1" i="0" u="none" strike="noStrike" dirty="0">
                <a:solidFill>
                  <a:srgbClr val="C00000"/>
                </a:solidFill>
                <a:effectLst/>
                <a:latin typeface="Century Gothic" panose="020B0502020202020204" pitchFamily="34" charset="0"/>
              </a:rPr>
              <a:t>, and </a:t>
            </a:r>
            <a:r>
              <a:rPr lang="en-US" b="1" i="0" u="sng" strike="noStrike" dirty="0">
                <a:solidFill>
                  <a:srgbClr val="C00000"/>
                </a:solidFill>
                <a:effectLst/>
                <a:latin typeface="Century Gothic" panose="020B0502020202020204" pitchFamily="34" charset="0"/>
              </a:rPr>
              <a:t>My words abide in you</a:t>
            </a:r>
            <a:r>
              <a:rPr lang="en-US" b="1" i="0" u="none" strike="noStrike" dirty="0">
                <a:solidFill>
                  <a:srgbClr val="C00000"/>
                </a:solidFill>
                <a:effectLst/>
                <a:latin typeface="Century Gothic" panose="020B0502020202020204" pitchFamily="34" charset="0"/>
              </a:rPr>
              <a:t>, you will ask what you desire, and it shall be done for you. </a:t>
            </a:r>
            <a:r>
              <a:rPr lang="en-US" b="1" i="0" u="none" strike="noStrike" dirty="0">
                <a:effectLst/>
                <a:latin typeface="Century Gothic" panose="020B0502020202020204" pitchFamily="34" charset="0"/>
              </a:rPr>
              <a:t>(John 15:5-7)</a:t>
            </a:r>
            <a:endParaRPr lang="en-US" b="1" dirty="0">
              <a:latin typeface="Century Gothic" panose="020B0502020202020204" pitchFamily="34" charset="0"/>
            </a:endParaRPr>
          </a:p>
        </p:txBody>
      </p:sp>
    </p:spTree>
    <p:extLst>
      <p:ext uri="{BB962C8B-B14F-4D97-AF65-F5344CB8AC3E}">
        <p14:creationId xmlns:p14="http://schemas.microsoft.com/office/powerpoint/2010/main" val="348777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ree Dark Blue Professional PowerPoint Background Vector Graphic">
            <a:extLst>
              <a:ext uri="{FF2B5EF4-FFF2-40B4-BE49-F238E27FC236}">
                <a16:creationId xmlns:a16="http://schemas.microsoft.com/office/drawing/2014/main" id="{FAF79A94-6166-F2FD-92A4-1A397D5A7A9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A55D3A-539D-EBCF-3E66-1FD5F587D7A9}"/>
              </a:ext>
            </a:extLst>
          </p:cNvPr>
          <p:cNvSpPr>
            <a:spLocks noGrp="1"/>
          </p:cNvSpPr>
          <p:nvPr>
            <p:ph type="title"/>
          </p:nvPr>
        </p:nvSpPr>
        <p:spPr/>
        <p:txBody>
          <a:bodyPr>
            <a:noAutofit/>
          </a:bodyPr>
          <a:lstStyle/>
          <a:p>
            <a:r>
              <a:rPr lang="en-US" sz="3000" b="1" dirty="0">
                <a:solidFill>
                  <a:schemeClr val="accent4">
                    <a:lumMod val="20000"/>
                    <a:lumOff val="80000"/>
                  </a:schemeClr>
                </a:solidFill>
                <a:latin typeface="ACADEMY ENGRAVED LET PLAIN:1.0" panose="02000000000000000000" pitchFamily="2" charset="0"/>
              </a:rPr>
              <a:t>Understanding How Christ Dwells in the Christian = Understanding How the Holy Spirit Dwells in the Christian</a:t>
            </a:r>
          </a:p>
        </p:txBody>
      </p:sp>
      <p:sp>
        <p:nvSpPr>
          <p:cNvPr id="3" name="Content Placeholder 2">
            <a:extLst>
              <a:ext uri="{FF2B5EF4-FFF2-40B4-BE49-F238E27FC236}">
                <a16:creationId xmlns:a16="http://schemas.microsoft.com/office/drawing/2014/main" id="{76833BD0-F963-DF4B-C846-76EFC2B4CA46}"/>
              </a:ext>
            </a:extLst>
          </p:cNvPr>
          <p:cNvSpPr>
            <a:spLocks noGrp="1"/>
          </p:cNvSpPr>
          <p:nvPr>
            <p:ph idx="1"/>
          </p:nvPr>
        </p:nvSpPr>
        <p:spPr/>
        <p:txBody>
          <a:bodyPr>
            <a:normAutofit lnSpcReduction="10000"/>
          </a:bodyPr>
          <a:lstStyle/>
          <a:p>
            <a:pPr>
              <a:buClr>
                <a:schemeClr val="accent4">
                  <a:lumMod val="20000"/>
                  <a:lumOff val="80000"/>
                </a:schemeClr>
              </a:buClr>
              <a:buFont typeface="Wingdings" pitchFamily="2" charset="2"/>
              <a:buChar char="v"/>
            </a:pPr>
            <a:r>
              <a:rPr lang="en-US" b="1" i="0" u="none" strike="noStrike" dirty="0">
                <a:solidFill>
                  <a:schemeClr val="bg1"/>
                </a:solidFill>
                <a:effectLst/>
                <a:latin typeface="Century Gothic" panose="020B0502020202020204" pitchFamily="34" charset="0"/>
              </a:rPr>
              <a:t>18 And do not be drunk with wine, in which is dissipation; but be filled with the Spirit, 19 speaking to one another in psalms and hymns and spiritual songs, singing and making melody in your heart to the Lord, (Ephesians 5:18-19)</a:t>
            </a:r>
          </a:p>
          <a:p>
            <a:pPr>
              <a:buClr>
                <a:schemeClr val="accent4">
                  <a:lumMod val="20000"/>
                  <a:lumOff val="80000"/>
                </a:schemeClr>
              </a:buClr>
              <a:buFont typeface="Wingdings" pitchFamily="2" charset="2"/>
              <a:buChar char="v"/>
            </a:pPr>
            <a:r>
              <a:rPr lang="en-US" b="1" i="0" u="none" strike="noStrike" dirty="0">
                <a:solidFill>
                  <a:schemeClr val="bg1"/>
                </a:solidFill>
                <a:effectLst/>
                <a:latin typeface="Century Gothic" panose="020B0502020202020204" pitchFamily="34" charset="0"/>
              </a:rPr>
              <a:t>16 Let the word of Christ dwell in you richly in all wisdom, teaching and admonishing one another in psalms and hymns and spiritual songs, singing with grace in your hearts to the Lord. (Colossians 3:16)</a:t>
            </a: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56244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ree Dark Blue Professional PowerPoint Background Vector Graphic">
            <a:extLst>
              <a:ext uri="{FF2B5EF4-FFF2-40B4-BE49-F238E27FC236}">
                <a16:creationId xmlns:a16="http://schemas.microsoft.com/office/drawing/2014/main" id="{FAF79A94-6166-F2FD-92A4-1A397D5A7A9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A55D3A-539D-EBCF-3E66-1FD5F587D7A9}"/>
              </a:ext>
            </a:extLst>
          </p:cNvPr>
          <p:cNvSpPr>
            <a:spLocks noGrp="1"/>
          </p:cNvSpPr>
          <p:nvPr>
            <p:ph type="title"/>
          </p:nvPr>
        </p:nvSpPr>
        <p:spPr/>
        <p:txBody>
          <a:bodyPr>
            <a:noAutofit/>
          </a:bodyPr>
          <a:lstStyle/>
          <a:p>
            <a:r>
              <a:rPr lang="en-US" sz="3000" b="1" dirty="0">
                <a:solidFill>
                  <a:schemeClr val="accent4">
                    <a:lumMod val="20000"/>
                    <a:lumOff val="80000"/>
                  </a:schemeClr>
                </a:solidFill>
                <a:latin typeface="ACADEMY ENGRAVED LET PLAIN:1.0" panose="02000000000000000000" pitchFamily="2" charset="0"/>
              </a:rPr>
              <a:t>Understanding How Christ Dwells in the Christian = Understanding How the Holy Spirit Dwells in the Christian</a:t>
            </a:r>
          </a:p>
        </p:txBody>
      </p:sp>
      <p:sp>
        <p:nvSpPr>
          <p:cNvPr id="3" name="Content Placeholder 2">
            <a:extLst>
              <a:ext uri="{FF2B5EF4-FFF2-40B4-BE49-F238E27FC236}">
                <a16:creationId xmlns:a16="http://schemas.microsoft.com/office/drawing/2014/main" id="{76833BD0-F963-DF4B-C846-76EFC2B4CA46}"/>
              </a:ext>
            </a:extLst>
          </p:cNvPr>
          <p:cNvSpPr>
            <a:spLocks noGrp="1"/>
          </p:cNvSpPr>
          <p:nvPr>
            <p:ph idx="1"/>
          </p:nvPr>
        </p:nvSpPr>
        <p:spPr/>
        <p:txBody>
          <a:bodyPr>
            <a:normAutofit lnSpcReduction="10000"/>
          </a:bodyPr>
          <a:lstStyle/>
          <a:p>
            <a:pPr>
              <a:buClr>
                <a:schemeClr val="accent4">
                  <a:lumMod val="20000"/>
                  <a:lumOff val="80000"/>
                </a:schemeClr>
              </a:buClr>
              <a:buFont typeface="Wingdings" pitchFamily="2" charset="2"/>
              <a:buChar char="v"/>
            </a:pPr>
            <a:r>
              <a:rPr lang="en-US" b="1" i="0" u="none" strike="noStrike" dirty="0">
                <a:solidFill>
                  <a:schemeClr val="bg1"/>
                </a:solidFill>
                <a:effectLst/>
                <a:latin typeface="Century Gothic" panose="020B0502020202020204" pitchFamily="34" charset="0"/>
              </a:rPr>
              <a:t>18 And do not be drunk with wine, in which is dissipation; but </a:t>
            </a:r>
            <a:r>
              <a:rPr lang="en-US" b="1" i="0" u="none" strike="noStrike" dirty="0">
                <a:solidFill>
                  <a:srgbClr val="FFFF00"/>
                </a:solidFill>
                <a:effectLst/>
                <a:latin typeface="Century Gothic" panose="020B0502020202020204" pitchFamily="34" charset="0"/>
              </a:rPr>
              <a:t>be filled with the Spirit, </a:t>
            </a:r>
            <a:r>
              <a:rPr lang="en-US" b="1" i="0" u="none" strike="noStrike" dirty="0">
                <a:solidFill>
                  <a:schemeClr val="bg1"/>
                </a:solidFill>
                <a:effectLst/>
                <a:latin typeface="Century Gothic" panose="020B0502020202020204" pitchFamily="34" charset="0"/>
              </a:rPr>
              <a:t>19 speaking to one another in psalms and hymns and spiritual songs, singing and making melody in your heart to the Lord, (Ephesians 5:18-19)</a:t>
            </a:r>
          </a:p>
          <a:p>
            <a:pPr>
              <a:buClr>
                <a:schemeClr val="accent4">
                  <a:lumMod val="20000"/>
                  <a:lumOff val="80000"/>
                </a:schemeClr>
              </a:buClr>
              <a:buFont typeface="Wingdings" pitchFamily="2" charset="2"/>
              <a:buChar char="v"/>
            </a:pPr>
            <a:r>
              <a:rPr lang="en-US" b="1" i="0" u="none" strike="noStrike" dirty="0">
                <a:solidFill>
                  <a:schemeClr val="bg1"/>
                </a:solidFill>
                <a:effectLst/>
                <a:latin typeface="Century Gothic" panose="020B0502020202020204" pitchFamily="34" charset="0"/>
              </a:rPr>
              <a:t>16 </a:t>
            </a:r>
            <a:r>
              <a:rPr lang="en-US" b="1" i="0" u="none" strike="noStrike" dirty="0">
                <a:solidFill>
                  <a:srgbClr val="FFFF00"/>
                </a:solidFill>
                <a:effectLst/>
                <a:latin typeface="Century Gothic" panose="020B0502020202020204" pitchFamily="34" charset="0"/>
              </a:rPr>
              <a:t>Let</a:t>
            </a:r>
            <a:r>
              <a:rPr lang="en-US" b="1" i="0" u="none" strike="noStrike" dirty="0">
                <a:solidFill>
                  <a:schemeClr val="bg1"/>
                </a:solidFill>
                <a:effectLst/>
                <a:latin typeface="Century Gothic" panose="020B0502020202020204" pitchFamily="34" charset="0"/>
              </a:rPr>
              <a:t> </a:t>
            </a:r>
            <a:r>
              <a:rPr lang="en-US" b="1" i="0" u="none" strike="noStrike" dirty="0">
                <a:solidFill>
                  <a:srgbClr val="FFFF00"/>
                </a:solidFill>
                <a:effectLst/>
                <a:latin typeface="Century Gothic" panose="020B0502020202020204" pitchFamily="34" charset="0"/>
              </a:rPr>
              <a:t>the word of Christ dwell in you richly </a:t>
            </a:r>
            <a:r>
              <a:rPr lang="en-US" b="1" i="0" u="none" strike="noStrike" dirty="0">
                <a:solidFill>
                  <a:schemeClr val="bg1"/>
                </a:solidFill>
                <a:effectLst/>
                <a:latin typeface="Century Gothic" panose="020B0502020202020204" pitchFamily="34" charset="0"/>
              </a:rPr>
              <a:t>in all wisdom, teaching and admonishing one another in psalms and hymns and spiritual songs, singing with grace in your hearts to the Lord. (Colossians 3:16)</a:t>
            </a: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8245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696D6-5BE0-8414-B181-699DBB3CC7B6}"/>
              </a:ext>
            </a:extLst>
          </p:cNvPr>
          <p:cNvSpPr>
            <a:spLocks noGrp="1"/>
          </p:cNvSpPr>
          <p:nvPr>
            <p:ph type="title"/>
          </p:nvPr>
        </p:nvSpPr>
        <p:spPr/>
        <p:txBody>
          <a:bodyPr/>
          <a:lstStyle/>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a:t>
            </a:r>
          </a:p>
        </p:txBody>
      </p:sp>
      <p:sp>
        <p:nvSpPr>
          <p:cNvPr id="3" name="Content Placeholder 2">
            <a:extLst>
              <a:ext uri="{FF2B5EF4-FFF2-40B4-BE49-F238E27FC236}">
                <a16:creationId xmlns:a16="http://schemas.microsoft.com/office/drawing/2014/main" id="{8A3EAF37-DCC9-2EB0-A41E-E33CDFF4C891}"/>
              </a:ext>
            </a:extLst>
          </p:cNvPr>
          <p:cNvSpPr>
            <a:spLocks noGrp="1"/>
          </p:cNvSpPr>
          <p:nvPr>
            <p:ph idx="1"/>
          </p:nvPr>
        </p:nvSpPr>
        <p:spPr/>
        <p:txBody>
          <a:bodyPr>
            <a:normAutofit lnSpcReduction="10000"/>
          </a:bodyPr>
          <a:lstStyle/>
          <a:p>
            <a:r>
              <a:rPr lang="en-US" b="1" dirty="0">
                <a:solidFill>
                  <a:srgbClr val="FFFF00"/>
                </a:solidFill>
                <a:latin typeface="Century Gothic" panose="020B0502020202020204" pitchFamily="34" charset="0"/>
                <a:ea typeface="Tahoma" panose="020B0604030504040204" pitchFamily="34" charset="0"/>
                <a:cs typeface="Tahoma" panose="020B0604030504040204" pitchFamily="34" charset="0"/>
              </a:rPr>
              <a:t>The Spirit dwells in us when we allow the word of God to rule our lives. </a:t>
            </a:r>
          </a:p>
          <a:p>
            <a:pPr lvl="1"/>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The Spirit of God dwells in us when we submit our lives to the rule of Jesus Christ. </a:t>
            </a:r>
          </a:p>
          <a:p>
            <a:pPr lvl="1"/>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Paul is not saying something mystical. </a:t>
            </a:r>
          </a:p>
          <a:p>
            <a:r>
              <a:rPr lang="en-US" b="1" dirty="0">
                <a:solidFill>
                  <a:srgbClr val="FFFF00"/>
                </a:solidFill>
                <a:latin typeface="Century Gothic" panose="020B0502020202020204" pitchFamily="34" charset="0"/>
                <a:ea typeface="Tahoma" panose="020B0604030504040204" pitchFamily="34" charset="0"/>
                <a:cs typeface="Tahoma" panose="020B0604030504040204" pitchFamily="34" charset="0"/>
              </a:rPr>
              <a:t>If the Holy Spirit operates in our decisions beyond the Scriptures, then we do not need the scriptures to know God’s will (Cf. 2 Tim. 3:16-17). </a:t>
            </a:r>
          </a:p>
          <a:p>
            <a:pPr lvl="1"/>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The Scriptures never teach the believer to listen to inward promptings of the Holy Spirit.</a:t>
            </a:r>
          </a:p>
        </p:txBody>
      </p:sp>
    </p:spTree>
    <p:extLst>
      <p:ext uri="{BB962C8B-B14F-4D97-AF65-F5344CB8AC3E}">
        <p14:creationId xmlns:p14="http://schemas.microsoft.com/office/powerpoint/2010/main" val="312470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Developing a Biblical Understanding of the Holy Spirit — Pittsburgh  Christians">
            <a:extLst>
              <a:ext uri="{FF2B5EF4-FFF2-40B4-BE49-F238E27FC236}">
                <a16:creationId xmlns:a16="http://schemas.microsoft.com/office/drawing/2014/main" id="{825020DB-7340-7CE4-A659-ED398DAA4A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000"/>
          <a:stretch/>
        </p:blipFill>
        <p:spPr bwMode="auto">
          <a:xfrm>
            <a:off x="-2285" y="10"/>
            <a:ext cx="9143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2A2F6B-E164-69F7-3BB7-4E9230724241}"/>
              </a:ext>
            </a:extLst>
          </p:cNvPr>
          <p:cNvSpPr>
            <a:spLocks noGrp="1"/>
          </p:cNvSpPr>
          <p:nvPr>
            <p:ph type="ctrTitle"/>
          </p:nvPr>
        </p:nvSpPr>
        <p:spPr>
          <a:xfrm>
            <a:off x="3415228" y="2666082"/>
            <a:ext cx="5288097" cy="1861850"/>
          </a:xfrm>
          <a:effectLst>
            <a:outerShdw blurRad="50800" dist="38100" dir="2700000" algn="tl" rotWithShape="0">
              <a:prstClr val="black">
                <a:alpha val="40000"/>
              </a:prstClr>
            </a:outerShdw>
          </a:effectLst>
        </p:spPr>
        <p:txBody>
          <a:bodyPr>
            <a:normAutofit/>
          </a:bodyPr>
          <a:lstStyle/>
          <a:p>
            <a:r>
              <a:rPr lang="en-US" sz="5400" b="1" dirty="0">
                <a:solidFill>
                  <a:schemeClr val="accent4">
                    <a:lumMod val="20000"/>
                    <a:lumOff val="80000"/>
                  </a:schemeClr>
                </a:solidFill>
                <a:latin typeface="ACADEMY ENGRAVED LET PLAIN:1.0" panose="02000000000000000000" pitchFamily="2" charset="0"/>
                <a:ea typeface="Tahoma" panose="020B0604030504040204" pitchFamily="34" charset="0"/>
                <a:cs typeface="Cavolini" panose="03000502040302020204" pitchFamily="66" charset="0"/>
              </a:rPr>
              <a:t>The Indwelling of the Holy Spirit</a:t>
            </a:r>
          </a:p>
        </p:txBody>
      </p:sp>
    </p:spTree>
    <p:extLst>
      <p:ext uri="{BB962C8B-B14F-4D97-AF65-F5344CB8AC3E}">
        <p14:creationId xmlns:p14="http://schemas.microsoft.com/office/powerpoint/2010/main" val="125911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84</TotalTime>
  <Words>1236</Words>
  <Application>Microsoft Office PowerPoint</Application>
  <PresentationFormat>On-screen Show (4:3)</PresentationFormat>
  <Paragraphs>30</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ACADEMY ENGRAVED LET PLAIN:1.0</vt:lpstr>
      <vt:lpstr>Arial</vt:lpstr>
      <vt:lpstr>Calibri</vt:lpstr>
      <vt:lpstr>Calibri Light</vt:lpstr>
      <vt:lpstr>Century Gothic</vt:lpstr>
      <vt:lpstr>Tahoma</vt:lpstr>
      <vt:lpstr>Wingdings</vt:lpstr>
      <vt:lpstr>Office Theme</vt:lpstr>
      <vt:lpstr>The Indwelling of the Holy Spirit</vt:lpstr>
      <vt:lpstr>The Holy Spirit Dwells in the Christian</vt:lpstr>
      <vt:lpstr>God the Father Dwells in the Christian</vt:lpstr>
      <vt:lpstr>Jesus Christ Dwells in the Christian</vt:lpstr>
      <vt:lpstr>What Else Can Dwell in the Christian?</vt:lpstr>
      <vt:lpstr>How Do You Know if You Have Sin Dwelling in You?</vt:lpstr>
      <vt:lpstr>How Do You Know if You Have Sin Dwelling in You?</vt:lpstr>
      <vt:lpstr>Understanding How Christ Dwells in the Christian = Understanding How the Holy Spirit Dwells in the Christian</vt:lpstr>
      <vt:lpstr>Understanding How Christ Dwells in the Christian = Understanding How the Holy Spirit Dwells in the Christian</vt:lpstr>
      <vt:lpstr>Understanding How Christ Dwells in the Christian = Understanding How the Holy Spirit Dwells in the Christian</vt:lpstr>
      <vt:lpstr>The Holy Spirit</vt:lpstr>
      <vt:lpstr>The Indwelling of the Holy Spirit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Indwelling of the Holy Spirit</dc:title>
  <dc:creator>Ian Rice</dc:creator>
  <cp:lastModifiedBy>Ian Rice</cp:lastModifiedBy>
  <cp:revision>4</cp:revision>
  <dcterms:created xsi:type="dcterms:W3CDTF">2023-06-17T12:21:33Z</dcterms:created>
  <dcterms:modified xsi:type="dcterms:W3CDTF">2023-06-18T21:48:44Z</dcterms:modified>
</cp:coreProperties>
</file>