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61" r:id="rId5"/>
    <p:sldId id="259" r:id="rId6"/>
    <p:sldId id="260" r:id="rId7"/>
    <p:sldId id="263" r:id="rId8"/>
    <p:sldId id="262" r:id="rId9"/>
    <p:sldId id="265" r:id="rId10"/>
    <p:sldId id="276" r:id="rId11"/>
    <p:sldId id="264" r:id="rId12"/>
    <p:sldId id="267" r:id="rId13"/>
    <p:sldId id="275" r:id="rId14"/>
    <p:sldId id="266" r:id="rId15"/>
    <p:sldId id="270" r:id="rId16"/>
    <p:sldId id="274" r:id="rId17"/>
    <p:sldId id="269" r:id="rId18"/>
    <p:sldId id="273" r:id="rId19"/>
    <p:sldId id="272" r:id="rId20"/>
    <p:sldId id="27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55"/>
  </p:normalViewPr>
  <p:slideViewPr>
    <p:cSldViewPr snapToGrid="0">
      <p:cViewPr varScale="1">
        <p:scale>
          <a:sx n="117" d="100"/>
          <a:sy n="117" d="100"/>
        </p:scale>
        <p:origin x="5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5C3BA6-1C30-0644-8075-16B42258977A}" type="datetimeFigureOut">
              <a:rPr lang="en-US" smtClean="0"/>
              <a:t>6/25/23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108337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C3BA6-1C30-0644-8075-16B42258977A}" type="datetimeFigureOut">
              <a:rPr lang="en-US" smtClean="0"/>
              <a:t>6/25/23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272679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5C3BA6-1C30-0644-8075-16B42258977A}" type="datetimeFigureOut">
              <a:rPr lang="en-US" smtClean="0"/>
              <a:t>6/25/23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139147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5C3BA6-1C30-0644-8075-16B42258977A}" type="datetimeFigureOut">
              <a:rPr lang="en-US" smtClean="0"/>
              <a:t>6/25/23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344730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5C3BA6-1C30-0644-8075-16B42258977A}" type="datetimeFigureOut">
              <a:rPr lang="en-US" smtClean="0"/>
              <a:t>6/25/23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14069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5C3BA6-1C30-0644-8075-16B42258977A}" type="datetimeFigureOut">
              <a:rPr lang="en-US" smtClean="0"/>
              <a:t>6/25/23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304467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5C3BA6-1C30-0644-8075-16B42258977A}" type="datetimeFigureOut">
              <a:rPr lang="en-US" smtClean="0"/>
              <a:t>6/25/23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9849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5C3BA6-1C30-0644-8075-16B42258977A}" type="datetimeFigureOut">
              <a:rPr lang="en-US" smtClean="0"/>
              <a:t>6/25/23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4839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5C3BA6-1C30-0644-8075-16B42258977A}" type="datetimeFigureOut">
              <a:rPr lang="en-US" smtClean="0"/>
              <a:t>6/25/23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89644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C3BA6-1C30-0644-8075-16B42258977A}" type="datetimeFigureOut">
              <a:rPr lang="en-US" smtClean="0"/>
              <a:t>6/25/23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262830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C3BA6-1C30-0644-8075-16B42258977A}" type="datetimeFigureOut">
              <a:rPr lang="en-US" smtClean="0"/>
              <a:t>6/25/23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47BE90-E894-C546-9517-389E007E66B5}" type="slidenum">
              <a:rPr lang="en-US" smtClean="0"/>
              <a:t>‹#›</a:t>
            </a:fld>
            <a:endParaRPr lang="en-US"/>
          </a:p>
        </p:txBody>
      </p:sp>
    </p:spTree>
    <p:extLst>
      <p:ext uri="{BB962C8B-B14F-4D97-AF65-F5344CB8AC3E}">
        <p14:creationId xmlns:p14="http://schemas.microsoft.com/office/powerpoint/2010/main" val="327789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5C3BA6-1C30-0644-8075-16B42258977A}" type="datetimeFigureOut">
              <a:rPr lang="en-US" smtClean="0"/>
              <a:t>6/25/23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47BE90-E894-C546-9517-389E007E66B5}" type="slidenum">
              <a:rPr lang="en-US" smtClean="0"/>
              <a:t>‹#›</a:t>
            </a:fld>
            <a:endParaRPr lang="en-US"/>
          </a:p>
        </p:txBody>
      </p:sp>
    </p:spTree>
    <p:extLst>
      <p:ext uri="{BB962C8B-B14F-4D97-AF65-F5344CB8AC3E}">
        <p14:creationId xmlns:p14="http://schemas.microsoft.com/office/powerpoint/2010/main" val="2495699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148B1-7337-30E7-0AC2-986579BA31F4}"/>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B573640B-0F46-29EB-D325-B8E3474704EF}"/>
              </a:ext>
            </a:extLst>
          </p:cNvPr>
          <p:cNvSpPr>
            <a:spLocks noGrp="1"/>
          </p:cNvSpPr>
          <p:nvPr>
            <p:ph type="subTitle" idx="1"/>
          </p:nvPr>
        </p:nvSpPr>
        <p:spPr/>
        <p:txBody>
          <a:bodyPr/>
          <a:lstStyle/>
          <a:p>
            <a:endParaRPr lang="en-US"/>
          </a:p>
        </p:txBody>
      </p:sp>
      <p:pic>
        <p:nvPicPr>
          <p:cNvPr id="1026" name="Picture 2" descr="Miraculous Spiritual Gifts - Blog ‹ Jackson Heights Church of Christ">
            <a:extLst>
              <a:ext uri="{FF2B5EF4-FFF2-40B4-BE49-F238E27FC236}">
                <a16:creationId xmlns:a16="http://schemas.microsoft.com/office/drawing/2014/main" id="{0EF2C123-3E4A-024E-B0A5-33CA47398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458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0C1EC-238F-3BA5-D232-808A12B7D5D4}"/>
              </a:ext>
            </a:extLst>
          </p:cNvPr>
          <p:cNvSpPr>
            <a:spLocks noGrp="1"/>
          </p:cNvSpPr>
          <p:nvPr>
            <p:ph type="title"/>
          </p:nvPr>
        </p:nvSpPr>
        <p:spPr/>
        <p:style>
          <a:lnRef idx="3">
            <a:schemeClr val="lt1"/>
          </a:lnRef>
          <a:fillRef idx="1">
            <a:schemeClr val="dk1"/>
          </a:fillRef>
          <a:effectRef idx="1">
            <a:schemeClr val="dk1"/>
          </a:effectRef>
          <a:fontRef idx="minor">
            <a:schemeClr val="lt1"/>
          </a:fontRef>
        </p:style>
        <p:txBody>
          <a:bodyPr/>
          <a:lstStyle/>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Working of the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Holy Spirit</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a:extLst>
              <a:ext uri="{FF2B5EF4-FFF2-40B4-BE49-F238E27FC236}">
                <a16:creationId xmlns:a16="http://schemas.microsoft.com/office/drawing/2014/main" id="{4AB168BD-4220-C047-49BF-08247865431D}"/>
              </a:ext>
            </a:extLst>
          </p:cNvPr>
          <p:cNvSpPr>
            <a:spLocks noGrp="1"/>
          </p:cNvSpPr>
          <p:nvPr>
            <p:ph idx="1"/>
          </p:nvPr>
        </p:nvSpPr>
        <p:spPr/>
        <p:style>
          <a:lnRef idx="3">
            <a:schemeClr val="lt1"/>
          </a:lnRef>
          <a:fillRef idx="1">
            <a:schemeClr val="dk1"/>
          </a:fillRef>
          <a:effectRef idx="1">
            <a:schemeClr val="dk1"/>
          </a:effectRef>
          <a:fontRef idx="minor">
            <a:schemeClr val="lt1"/>
          </a:fontRef>
        </p:style>
        <p:txBody>
          <a:bodyPr>
            <a:noAutofit/>
          </a:bodyPr>
          <a:lstStyle/>
          <a:p>
            <a:pPr>
              <a:spcBef>
                <a:spcPts val="0"/>
              </a:spcBef>
              <a:buClr>
                <a:srgbClr val="FFFF00"/>
              </a:buClr>
              <a:buFont typeface="Courier New" panose="02070309020205020404" pitchFamily="49" charset="0"/>
              <a:buChar char="o"/>
            </a:pPr>
            <a:r>
              <a:rPr lang="en-US" sz="2400" b="1" kern="100" dirty="0">
                <a:solidFill>
                  <a:srgbClr val="FFFF00"/>
                </a:solidFill>
                <a:latin typeface="Century Gothic" panose="020B0502020202020204" pitchFamily="34" charset="0"/>
                <a:ea typeface="Tahoma" panose="020B0604030504040204" pitchFamily="34" charset="0"/>
                <a:cs typeface="Tahoma" panose="020B0604030504040204" pitchFamily="34" charset="0"/>
              </a:rPr>
              <a:t>“B</a:t>
            </a:r>
            <a:r>
              <a:rPr lang="en-US" sz="24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aptism/promise of/gift of” </a:t>
            </a:r>
            <a:r>
              <a:rPr lang="en-US" sz="2400" b="1"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the Holy Spirit: </a:t>
            </a:r>
          </a:p>
          <a:p>
            <a:pPr lvl="1">
              <a:spcBef>
                <a:spcPts val="0"/>
              </a:spcBef>
              <a:buClr>
                <a:srgbClr val="FFFF00"/>
              </a:buClr>
            </a:pP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All </a:t>
            </a: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synonymous terms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that described the arrival of the kingdom of God, offer of a covenant relationship, &amp; offer of God’s blessings (</a:t>
            </a:r>
            <a:r>
              <a:rPr lang="en-US" sz="20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Joel 2:28-32; Acts 2:1-47</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 </a:t>
            </a:r>
            <a:endParaRPr lang="en-US" sz="2000" kern="100" dirty="0">
              <a:solidFill>
                <a:schemeClr val="bg1"/>
              </a:solidFill>
              <a:latin typeface="Century Gothic" panose="020B0502020202020204" pitchFamily="34" charset="0"/>
              <a:ea typeface="Tahoma" panose="020B0604030504040204" pitchFamily="34" charset="0"/>
              <a:cs typeface="Tahoma" panose="020B0604030504040204" pitchFamily="34" charset="0"/>
            </a:endParaRPr>
          </a:p>
          <a:p>
            <a:pPr>
              <a:spcBef>
                <a:spcPts val="0"/>
              </a:spcBef>
              <a:buClr>
                <a:srgbClr val="FFFF00"/>
              </a:buClr>
              <a:buFont typeface="Courier New" panose="02070309020205020404" pitchFamily="49" charset="0"/>
              <a:buChar char="o"/>
            </a:pPr>
            <a:r>
              <a:rPr lang="en-US" sz="24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Jesus promised the Apostles </a:t>
            </a:r>
            <a:r>
              <a:rPr lang="en-US" sz="2400" b="1"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that the Holy Spirit would guide them into all truth. </a:t>
            </a:r>
          </a:p>
          <a:p>
            <a:pPr lvl="1">
              <a:spcBef>
                <a:spcPts val="0"/>
              </a:spcBef>
              <a:buClr>
                <a:srgbClr val="FFFF00"/>
              </a:buClr>
            </a:pP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They received &amp; spoke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the words of God as they were moved by the Holy Spirit (</a:t>
            </a:r>
            <a:r>
              <a:rPr lang="en-US" sz="20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2 Pet. 1:20-21</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 </a:t>
            </a:r>
          </a:p>
          <a:p>
            <a:pPr lvl="1">
              <a:spcBef>
                <a:spcPts val="0"/>
              </a:spcBef>
              <a:buClr>
                <a:srgbClr val="FFFF00"/>
              </a:buClr>
            </a:pP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They wrote down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those words so that when we read them, we can understand God’s will (</a:t>
            </a:r>
            <a:r>
              <a:rPr lang="en-US" sz="20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Eph. 3:3-5</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 </a:t>
            </a:r>
          </a:p>
          <a:p>
            <a:pPr marR="0" lvl="0">
              <a:spcBef>
                <a:spcPts val="0"/>
              </a:spcBef>
              <a:spcAft>
                <a:spcPts val="0"/>
              </a:spcAft>
              <a:buClr>
                <a:srgbClr val="FFFF00"/>
              </a:buClr>
              <a:buFont typeface="Courier New" panose="02070309020205020404" pitchFamily="49" charset="0"/>
              <a:buChar char="o"/>
            </a:pPr>
            <a:r>
              <a:rPr lang="en-US" sz="24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Scriptures declare </a:t>
            </a:r>
            <a:r>
              <a:rPr lang="en-US" sz="2400" b="1"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that the </a:t>
            </a:r>
            <a:r>
              <a:rPr lang="en-US" sz="24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Holy Spirit dwells </a:t>
            </a:r>
            <a:r>
              <a:rPr lang="en-US" sz="2400" b="1"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in us. </a:t>
            </a:r>
            <a:endParaRPr lang="en-US" sz="2400" b="1" kern="100" dirty="0">
              <a:solidFill>
                <a:schemeClr val="bg1"/>
              </a:solidFill>
              <a:latin typeface="Century Gothic" panose="020B0502020202020204" pitchFamily="34" charset="0"/>
              <a:ea typeface="Tahoma" panose="020B0604030504040204" pitchFamily="34" charset="0"/>
              <a:cs typeface="Tahoma" panose="020B0604030504040204" pitchFamily="34" charset="0"/>
            </a:endParaRPr>
          </a:p>
          <a:p>
            <a:pPr lvl="1">
              <a:spcBef>
                <a:spcPts val="0"/>
              </a:spcBef>
              <a:buClr>
                <a:srgbClr val="FFFF00"/>
              </a:buClr>
            </a:pP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Christ dwells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in us, </a:t>
            </a: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God the Father dwells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in us, and</a:t>
            </a: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 sin can dwell </a:t>
            </a:r>
            <a:r>
              <a:rPr lang="en-US" sz="2000" kern="100"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in us </a:t>
            </a: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a:t>
            </a:r>
            <a:r>
              <a:rPr lang="en-US" sz="2000" b="1"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Rom. 7-8</a:t>
            </a:r>
            <a:r>
              <a:rPr lang="en-US" sz="2000" kern="100" dirty="0">
                <a:solidFill>
                  <a:srgbClr val="FFFF00"/>
                </a:solidFill>
                <a:effectLst/>
                <a:latin typeface="Century Gothic" panose="020B0502020202020204" pitchFamily="34" charset="0"/>
                <a:ea typeface="Tahoma" panose="020B0604030504040204" pitchFamily="34" charset="0"/>
                <a:cs typeface="Tahoma" panose="020B0604030504040204" pitchFamily="34" charset="0"/>
              </a:rPr>
              <a:t>). </a:t>
            </a:r>
            <a:endParaRPr lang="en-US" sz="2000" dirty="0">
              <a:solidFill>
                <a:srgbClr val="FFFF00"/>
              </a:solidFill>
              <a:latin typeface="Century Gothic" panose="020B050202020202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3597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B31E-67B7-F747-A4A6-402783269D79}"/>
              </a:ext>
            </a:extLst>
          </p:cNvPr>
          <p:cNvSpPr>
            <a:spLocks noGrp="1"/>
          </p:cNvSpPr>
          <p:nvPr>
            <p:ph type="title"/>
          </p:nvPr>
        </p:nvSpPr>
        <p:spPr/>
        <p:style>
          <a:lnRef idx="3">
            <a:schemeClr val="lt1"/>
          </a:lnRef>
          <a:fillRef idx="1">
            <a:schemeClr val="dk1"/>
          </a:fillRef>
          <a:effectRef idx="1">
            <a:schemeClr val="dk1"/>
          </a:effectRef>
          <a:fontRef idx="minor">
            <a:schemeClr val="lt1"/>
          </a:fontRef>
        </p:style>
        <p:txBody>
          <a:bodyPr>
            <a:normAutofit/>
          </a:bodyPr>
          <a:lstStyle/>
          <a:p>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a:t>
            </a:r>
          </a:p>
        </p:txBody>
      </p:sp>
      <p:sp>
        <p:nvSpPr>
          <p:cNvPr id="3" name="Content Placeholder 2">
            <a:extLst>
              <a:ext uri="{FF2B5EF4-FFF2-40B4-BE49-F238E27FC236}">
                <a16:creationId xmlns:a16="http://schemas.microsoft.com/office/drawing/2014/main" id="{EB471328-2156-3D11-B52C-E66BBF6BBA2E}"/>
              </a:ext>
            </a:extLst>
          </p:cNvPr>
          <p:cNvSpPr>
            <a:spLocks noGrp="1"/>
          </p:cNvSpPr>
          <p:nvPr>
            <p:ph idx="1"/>
          </p:nvPr>
        </p:nvSpPr>
        <p:spPr/>
        <p:style>
          <a:lnRef idx="3">
            <a:schemeClr val="lt1"/>
          </a:lnRef>
          <a:fillRef idx="1">
            <a:schemeClr val="dk1"/>
          </a:fillRef>
          <a:effectRef idx="1">
            <a:schemeClr val="dk1"/>
          </a:effectRef>
          <a:fontRef idx="minor">
            <a:schemeClr val="lt1"/>
          </a:fontRef>
        </p:style>
        <p:txBody>
          <a:bodyPr>
            <a:normAutofit lnSpcReduction="10000"/>
          </a:bodyPr>
          <a:lstStyle/>
          <a:p>
            <a:pPr>
              <a:spcBef>
                <a:spcPts val="0"/>
              </a:spcBef>
              <a:buClr>
                <a:srgbClr val="FFFF00"/>
              </a:buClr>
              <a:buFont typeface="Courier New" panose="02070309020205020404" pitchFamily="49" charset="0"/>
              <a:buChar char="o"/>
            </a:pPr>
            <a:r>
              <a:rPr lang="en-US" sz="3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 Apostles were not the only people doing miracles in the 1</a:t>
            </a:r>
            <a:r>
              <a:rPr lang="en-US" sz="3200" b="1" kern="100" baseline="300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st</a:t>
            </a:r>
            <a:r>
              <a:rPr lang="en-US" sz="3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century (</a:t>
            </a:r>
            <a:r>
              <a:rPr lang="en-US" sz="32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1 Cor. 12-14</a:t>
            </a:r>
            <a:r>
              <a:rPr lang="en-US" sz="3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a:t>
            </a:r>
          </a:p>
          <a:p>
            <a:pPr lvl="1">
              <a:spcBef>
                <a:spcPts val="0"/>
              </a:spcBef>
              <a:buClr>
                <a:srgbClr val="FFFF00"/>
              </a:buClr>
            </a:pP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How</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were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Christians performing miraculous</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spiritual gifts</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a:t>
            </a:r>
          </a:p>
          <a:p>
            <a:pPr lvl="1">
              <a:spcBef>
                <a:spcPts val="0"/>
              </a:spcBef>
              <a:buClr>
                <a:srgbClr val="FFFF00"/>
              </a:buClr>
            </a:pP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Did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these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miraculous gifts come upon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them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at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time of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their</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 salvation?</a:t>
            </a:r>
          </a:p>
          <a:p>
            <a:pPr lvl="1">
              <a:spcBef>
                <a:spcPts val="0"/>
              </a:spcBef>
              <a:buClr>
                <a:srgbClr val="FFFF00"/>
              </a:buClr>
            </a:pP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Should we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expect to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be able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to perform miraculous gifts today</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a:t>
            </a:r>
          </a:p>
          <a:p>
            <a:pPr lvl="1">
              <a:spcBef>
                <a:spcPts val="0"/>
              </a:spcBef>
              <a:buClr>
                <a:srgbClr val="FFFF00"/>
              </a:buClr>
            </a:pP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If not,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why are there not miracles </a:t>
            </a:r>
            <a:r>
              <a:rPr lang="en-US" sz="2800"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being performed </a:t>
            </a:r>
            <a:r>
              <a:rPr lang="en-US" sz="2800"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today?</a:t>
            </a:r>
          </a:p>
          <a:p>
            <a:endParaRPr lang="en-US" dirty="0"/>
          </a:p>
        </p:txBody>
      </p:sp>
    </p:spTree>
    <p:extLst>
      <p:ext uri="{BB962C8B-B14F-4D97-AF65-F5344CB8AC3E}">
        <p14:creationId xmlns:p14="http://schemas.microsoft.com/office/powerpoint/2010/main" val="388278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7C9D29-E263-99EB-1F07-C98A16B31EB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61083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7C9D29-E263-99EB-1F07-C98A16B31EB9}"/>
              </a:ext>
            </a:extLst>
          </p:cNvPr>
          <p:cNvPicPr>
            <a:picLocks noChangeAspect="1"/>
          </p:cNvPicPr>
          <p:nvPr/>
        </p:nvPicPr>
        <p:blipFill>
          <a:blip r:embed="rId2"/>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DB9EAD5D-9A3C-17A0-0F91-67F153C6496C}"/>
              </a:ext>
            </a:extLst>
          </p:cNvPr>
          <p:cNvSpPr>
            <a:spLocks noGrp="1"/>
          </p:cNvSpPr>
          <p:nvPr>
            <p:ph idx="1"/>
          </p:nvPr>
        </p:nvSpPr>
        <p:spPr>
          <a:xfrm>
            <a:off x="346982" y="435428"/>
            <a:ext cx="8210550" cy="5785077"/>
          </a:xfrm>
        </p:spPr>
        <p:txBody>
          <a:bodyPr>
            <a:noAutofit/>
          </a:bodyPr>
          <a:lstStyle/>
          <a:p>
            <a:pPr marL="0" indent="0" algn="ctr">
              <a:buNone/>
            </a:pP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14 Now when the apostles who were at Jerusalem heard that Samaria had received the word of God, they sent Peter and John to them, 15 who, when they had come down, prayed for them that they might receive the Holy Spirit. 16 For as yet He had fallen upon none of them. </a:t>
            </a:r>
            <a:r>
              <a:rPr lang="en-US" sz="32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They had only been baptized in the name of the Lord Jesus. </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17 Then they laid hands on them, and they received the Holy Spirit.</a:t>
            </a:r>
          </a:p>
          <a:p>
            <a:pPr marL="0" indent="0" algn="r">
              <a:buNone/>
            </a:pPr>
            <a:r>
              <a:rPr lang="en-US" sz="3200" b="1" dirty="0">
                <a:latin typeface="Tahoma" panose="020B0604030504040204" pitchFamily="34" charset="0"/>
                <a:ea typeface="Tahoma" panose="020B0604030504040204" pitchFamily="34" charset="0"/>
                <a:cs typeface="Tahoma" panose="020B0604030504040204" pitchFamily="34" charset="0"/>
              </a:rPr>
              <a:t>~ Acts 8:14-17</a:t>
            </a:r>
          </a:p>
        </p:txBody>
      </p:sp>
    </p:spTree>
    <p:extLst>
      <p:ext uri="{BB962C8B-B14F-4D97-AF65-F5344CB8AC3E}">
        <p14:creationId xmlns:p14="http://schemas.microsoft.com/office/powerpoint/2010/main" val="95566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00 Best power point backgrounds ideas | background powerpoint, powerpoint  background templates, powerpoint">
            <a:extLst>
              <a:ext uri="{FF2B5EF4-FFF2-40B4-BE49-F238E27FC236}">
                <a16:creationId xmlns:a16="http://schemas.microsoft.com/office/drawing/2014/main" id="{307A778B-6BE1-D776-6656-07232834A2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164CE64-5565-0EB6-C99B-BCA0FB305B60}"/>
              </a:ext>
            </a:extLst>
          </p:cNvPr>
          <p:cNvSpPr>
            <a:spLocks noGrp="1"/>
          </p:cNvSpPr>
          <p:nvPr>
            <p:ph idx="1"/>
          </p:nvPr>
        </p:nvSpPr>
        <p:spPr>
          <a:xfrm>
            <a:off x="487136" y="1643743"/>
            <a:ext cx="7886700" cy="5088391"/>
          </a:xfrm>
        </p:spPr>
        <p:txBody>
          <a:bodyPr>
            <a:noAutofit/>
          </a:bodyPr>
          <a:lstStyle/>
          <a:p>
            <a:pPr marL="0" indent="0" algn="ctr">
              <a:buNone/>
            </a:pPr>
            <a:r>
              <a:rPr lang="en-US" sz="3600" b="1" i="0" u="none" strike="noStrike" dirty="0">
                <a:solidFill>
                  <a:srgbClr val="777A7B"/>
                </a:solidFill>
                <a:effectLst/>
                <a:latin typeface="Tahoma" panose="020B0604030504040204" pitchFamily="34" charset="0"/>
                <a:ea typeface="Tahoma" panose="020B0604030504040204" pitchFamily="34" charset="0"/>
                <a:cs typeface="Tahoma" panose="020B0604030504040204" pitchFamily="34" charset="0"/>
              </a:rPr>
              <a:t>	</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5 And the saying pleased the whole multitude. And they chose Stephen, a man full of faith and the Holy Spirit, and </a:t>
            </a:r>
            <a:r>
              <a:rPr lang="en-US" sz="32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Philip</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a:t>
            </a:r>
            <a:r>
              <a:rPr lang="en-US" sz="3200" b="1" i="0" u="none" strike="noStrike" dirty="0" err="1">
                <a:effectLst/>
                <a:latin typeface="Tahoma" panose="020B0604030504040204" pitchFamily="34" charset="0"/>
                <a:ea typeface="Tahoma" panose="020B0604030504040204" pitchFamily="34" charset="0"/>
                <a:cs typeface="Tahoma" panose="020B0604030504040204" pitchFamily="34" charset="0"/>
              </a:rPr>
              <a:t>Prochorus</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Nicanor, Timon, </a:t>
            </a:r>
            <a:r>
              <a:rPr lang="en-US" sz="3200" b="1" i="0" u="none" strike="noStrike" dirty="0" err="1">
                <a:effectLst/>
                <a:latin typeface="Tahoma" panose="020B0604030504040204" pitchFamily="34" charset="0"/>
                <a:ea typeface="Tahoma" panose="020B0604030504040204" pitchFamily="34" charset="0"/>
                <a:cs typeface="Tahoma" panose="020B0604030504040204" pitchFamily="34" charset="0"/>
              </a:rPr>
              <a:t>Parmenas</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and Nicolas, a proselyte from Antioch, 6 whom they </a:t>
            </a:r>
            <a:r>
              <a:rPr lang="en-US" sz="32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set before the apostles; and when they had prayed, they laid hands on them</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a:t>
            </a:r>
          </a:p>
          <a:p>
            <a:pPr marL="0" indent="0" algn="r">
              <a:buNone/>
            </a:pPr>
            <a:r>
              <a:rPr lang="en-US" sz="3200" b="1" dirty="0">
                <a:latin typeface="Tahoma" panose="020B0604030504040204" pitchFamily="34" charset="0"/>
                <a:ea typeface="Tahoma" panose="020B0604030504040204" pitchFamily="34" charset="0"/>
                <a:cs typeface="Tahoma" panose="020B0604030504040204" pitchFamily="34" charset="0"/>
              </a:rPr>
              <a:t>~ Acts 6:5-6</a:t>
            </a:r>
          </a:p>
        </p:txBody>
      </p:sp>
    </p:spTree>
    <p:extLst>
      <p:ext uri="{BB962C8B-B14F-4D97-AF65-F5344CB8AC3E}">
        <p14:creationId xmlns:p14="http://schemas.microsoft.com/office/powerpoint/2010/main" val="145454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7C9D29-E263-99EB-1F07-C98A16B31EB9}"/>
              </a:ext>
            </a:extLst>
          </p:cNvPr>
          <p:cNvPicPr>
            <a:picLocks noChangeAspect="1"/>
          </p:cNvPicPr>
          <p:nvPr/>
        </p:nvPicPr>
        <p:blipFill>
          <a:blip r:embed="rId2"/>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DB9EAD5D-9A3C-17A0-0F91-67F153C6496C}"/>
              </a:ext>
            </a:extLst>
          </p:cNvPr>
          <p:cNvSpPr>
            <a:spLocks noGrp="1"/>
          </p:cNvSpPr>
          <p:nvPr>
            <p:ph idx="1"/>
          </p:nvPr>
        </p:nvSpPr>
        <p:spPr>
          <a:xfrm>
            <a:off x="346982" y="435428"/>
            <a:ext cx="8210550" cy="5785077"/>
          </a:xfrm>
        </p:spPr>
        <p:txBody>
          <a:bodyPr>
            <a:noAutofit/>
          </a:bodyPr>
          <a:lstStyle/>
          <a:p>
            <a:pPr marL="0" indent="0" algn="ctr">
              <a:buNone/>
            </a:pP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	6 And </a:t>
            </a:r>
            <a:r>
              <a:rPr lang="en-US" sz="36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the multitudes </a:t>
            </a: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with one accord </a:t>
            </a:r>
            <a:r>
              <a:rPr lang="en-US" sz="36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heeded the things spoken by Philip, hearing and seeing the miracles which he did. </a:t>
            </a: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7 For unclean spirits, crying with a loud voice, came out of many who were possessed; </a:t>
            </a:r>
            <a:r>
              <a:rPr lang="en-US" sz="36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and many </a:t>
            </a: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who were paralyzed and lame </a:t>
            </a:r>
            <a:r>
              <a:rPr lang="en-US" sz="36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were healed.</a:t>
            </a: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 8 And there was great joy in that city.</a:t>
            </a:r>
          </a:p>
          <a:p>
            <a:pPr marL="0" indent="0" algn="r">
              <a:buNone/>
            </a:pPr>
            <a:r>
              <a:rPr lang="en-US" sz="3600" b="1" dirty="0">
                <a:latin typeface="Tahoma" panose="020B0604030504040204" pitchFamily="34" charset="0"/>
                <a:ea typeface="Tahoma" panose="020B0604030504040204" pitchFamily="34" charset="0"/>
                <a:cs typeface="Tahoma" panose="020B0604030504040204" pitchFamily="34" charset="0"/>
              </a:rPr>
              <a:t>~ Acts 8:6-8</a:t>
            </a:r>
          </a:p>
        </p:txBody>
      </p:sp>
    </p:spTree>
    <p:extLst>
      <p:ext uri="{BB962C8B-B14F-4D97-AF65-F5344CB8AC3E}">
        <p14:creationId xmlns:p14="http://schemas.microsoft.com/office/powerpoint/2010/main" val="160897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7C9D29-E263-99EB-1F07-C98A16B31EB9}"/>
              </a:ext>
            </a:extLst>
          </p:cNvPr>
          <p:cNvPicPr>
            <a:picLocks noChangeAspect="1"/>
          </p:cNvPicPr>
          <p:nvPr/>
        </p:nvPicPr>
        <p:blipFill>
          <a:blip r:embed="rId2"/>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DB9EAD5D-9A3C-17A0-0F91-67F153C6496C}"/>
              </a:ext>
            </a:extLst>
          </p:cNvPr>
          <p:cNvSpPr>
            <a:spLocks noGrp="1"/>
          </p:cNvSpPr>
          <p:nvPr>
            <p:ph idx="1"/>
          </p:nvPr>
        </p:nvSpPr>
        <p:spPr>
          <a:xfrm>
            <a:off x="587148" y="936171"/>
            <a:ext cx="7969703" cy="5785077"/>
          </a:xfrm>
        </p:spPr>
        <p:txBody>
          <a:bodyPr>
            <a:noAutofit/>
          </a:bodyPr>
          <a:lstStyle/>
          <a:p>
            <a:pPr marL="0" indent="0" algn="ctr">
              <a:buNone/>
            </a:pP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18 And when Simon saw that </a:t>
            </a:r>
            <a:r>
              <a:rPr lang="en-US" sz="3600" b="1" i="0" u="none" strike="noStrike" dirty="0">
                <a:effectLst/>
                <a:highlight>
                  <a:srgbClr val="FFFF00"/>
                </a:highlight>
                <a:latin typeface="Tahoma" panose="020B0604030504040204" pitchFamily="34" charset="0"/>
                <a:ea typeface="Tahoma" panose="020B0604030504040204" pitchFamily="34" charset="0"/>
                <a:cs typeface="Tahoma" panose="020B0604030504040204" pitchFamily="34" charset="0"/>
              </a:rPr>
              <a:t>through the laying on of the apostles’ hands the Holy Spirit was given</a:t>
            </a:r>
            <a:r>
              <a:rPr lang="en-US" sz="3600" b="1" i="0" u="none" strike="noStrike" dirty="0">
                <a:effectLst/>
                <a:latin typeface="Tahoma" panose="020B0604030504040204" pitchFamily="34" charset="0"/>
                <a:ea typeface="Tahoma" panose="020B0604030504040204" pitchFamily="34" charset="0"/>
                <a:cs typeface="Tahoma" panose="020B0604030504040204" pitchFamily="34" charset="0"/>
              </a:rPr>
              <a:t>, he offered them money, 19 saying, “Give me this power also, that anyone on whom I lay hands may receive the Holy Spirit.”</a:t>
            </a:r>
          </a:p>
          <a:p>
            <a:pPr marL="0" indent="0" algn="r">
              <a:buNone/>
            </a:pPr>
            <a:r>
              <a:rPr lang="en-US" sz="3600" b="1" dirty="0">
                <a:latin typeface="Tahoma" panose="020B0604030504040204" pitchFamily="34" charset="0"/>
                <a:ea typeface="Tahoma" panose="020B0604030504040204" pitchFamily="34" charset="0"/>
                <a:cs typeface="Tahoma" panose="020B0604030504040204" pitchFamily="34" charset="0"/>
              </a:rPr>
              <a:t>~ Acts 8:18-19</a:t>
            </a:r>
          </a:p>
        </p:txBody>
      </p:sp>
    </p:spTree>
    <p:extLst>
      <p:ext uri="{BB962C8B-B14F-4D97-AF65-F5344CB8AC3E}">
        <p14:creationId xmlns:p14="http://schemas.microsoft.com/office/powerpoint/2010/main" val="322981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04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FA07CA-A13F-F093-0285-05A44F245071}"/>
              </a:ext>
            </a:extLst>
          </p:cNvPr>
          <p:cNvSpPr>
            <a:spLocks noGrp="1"/>
          </p:cNvSpPr>
          <p:nvPr>
            <p:ph idx="1"/>
          </p:nvPr>
        </p:nvSpPr>
        <p:spPr>
          <a:xfrm>
            <a:off x="628650" y="710633"/>
            <a:ext cx="7886700" cy="5436734"/>
          </a:xfrm>
        </p:spPr>
        <p:txBody>
          <a:bodyPr>
            <a:normAutofit lnSpcReduction="10000"/>
          </a:bodyPr>
          <a:lstStyle/>
          <a:p>
            <a:pPr marL="0" indent="0" algn="ctr">
              <a:buNone/>
            </a:pPr>
            <a:r>
              <a:rPr lang="en-US" b="1" i="0" u="none" strike="noStrike" dirty="0">
                <a:effectLst/>
                <a:latin typeface="Century Gothic" panose="020B0502020202020204" pitchFamily="34" charset="0"/>
              </a:rPr>
              <a:t>	</a:t>
            </a:r>
            <a:r>
              <a:rPr lang="en-US" sz="3200" b="1" i="0" u="none" strike="noStrike" dirty="0">
                <a:effectLst/>
                <a:latin typeface="Century Gothic" panose="020B0502020202020204" pitchFamily="34" charset="0"/>
              </a:rPr>
              <a:t>7 </a:t>
            </a:r>
            <a:r>
              <a:rPr lang="en-US" b="1" i="0" u="none" strike="noStrike" dirty="0">
                <a:effectLst/>
                <a:latin typeface="Century Gothic" panose="020B0502020202020204" pitchFamily="34" charset="0"/>
              </a:rPr>
              <a:t>But the manifestation of the Spirit is given to each one for the profit </a:t>
            </a:r>
            <a:r>
              <a:rPr lang="en-US" b="1" i="1" u="none" strike="noStrike" dirty="0">
                <a:effectLst/>
                <a:latin typeface="Century Gothic" panose="020B0502020202020204" pitchFamily="34" charset="0"/>
              </a:rPr>
              <a:t>of</a:t>
            </a:r>
            <a:r>
              <a:rPr lang="en-US" b="1" i="0" u="none" strike="noStrike" dirty="0">
                <a:effectLst/>
                <a:latin typeface="Century Gothic" panose="020B0502020202020204" pitchFamily="34" charset="0"/>
              </a:rPr>
              <a:t>  </a:t>
            </a:r>
            <a:r>
              <a:rPr lang="en-US" b="1" i="1" u="none" strike="noStrike" dirty="0">
                <a:effectLst/>
                <a:latin typeface="Century Gothic" panose="020B0502020202020204" pitchFamily="34" charset="0"/>
              </a:rPr>
              <a:t>all:</a:t>
            </a:r>
            <a:r>
              <a:rPr lang="en-US" b="1" i="0" u="none" strike="noStrike" dirty="0">
                <a:effectLst/>
                <a:latin typeface="Century Gothic" panose="020B0502020202020204" pitchFamily="34" charset="0"/>
              </a:rPr>
              <a:t> 8 for to one is given the word of wisdom through the Spirit, to another the word of knowledge through the same Spirit, 9 to another faith by the same Spirit, to another gifts of healings by the same Spirit, 10 to another the working of miracles, to another prophecy, to another discerning of spirits, to another </a:t>
            </a:r>
            <a:r>
              <a:rPr lang="en-US" b="1" i="1" u="none" strike="noStrike" dirty="0">
                <a:effectLst/>
                <a:latin typeface="Century Gothic" panose="020B0502020202020204" pitchFamily="34" charset="0"/>
              </a:rPr>
              <a:t>different</a:t>
            </a:r>
            <a:r>
              <a:rPr lang="en-US" b="1" i="0" u="none" strike="noStrike" dirty="0">
                <a:effectLst/>
                <a:latin typeface="Century Gothic" panose="020B0502020202020204" pitchFamily="34" charset="0"/>
              </a:rPr>
              <a:t> kinds of tongues, to another the interpretation of tongues. 11 But one and the same Spirit works all these things, distributing to each one individually as He wills.</a:t>
            </a:r>
          </a:p>
          <a:p>
            <a:pPr marL="0" indent="0" algn="r">
              <a:buNone/>
            </a:pPr>
            <a:r>
              <a:rPr lang="en-US" b="1" dirty="0">
                <a:latin typeface="Century Gothic" panose="020B0502020202020204" pitchFamily="34" charset="0"/>
              </a:rPr>
              <a:t>~ 1 Corinthians 12:7-11</a:t>
            </a:r>
          </a:p>
        </p:txBody>
      </p:sp>
    </p:spTree>
    <p:extLst>
      <p:ext uri="{BB962C8B-B14F-4D97-AF65-F5344CB8AC3E}">
        <p14:creationId xmlns:p14="http://schemas.microsoft.com/office/powerpoint/2010/main" val="12815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FA07CA-A13F-F093-0285-05A44F245071}"/>
              </a:ext>
            </a:extLst>
          </p:cNvPr>
          <p:cNvSpPr>
            <a:spLocks noGrp="1"/>
          </p:cNvSpPr>
          <p:nvPr>
            <p:ph idx="1"/>
          </p:nvPr>
        </p:nvSpPr>
        <p:spPr>
          <a:xfrm>
            <a:off x="628650" y="710633"/>
            <a:ext cx="7886700" cy="5436734"/>
          </a:xfrm>
        </p:spPr>
        <p:txBody>
          <a:bodyPr>
            <a:normAutofit lnSpcReduction="10000"/>
          </a:bodyPr>
          <a:lstStyle/>
          <a:p>
            <a:pPr marL="0" indent="0" algn="ctr">
              <a:buNone/>
            </a:pPr>
            <a:r>
              <a:rPr lang="en-US" b="1" i="0" u="none" strike="noStrike" dirty="0">
                <a:effectLst/>
                <a:latin typeface="Century Gothic" panose="020B0502020202020204" pitchFamily="34" charset="0"/>
              </a:rPr>
              <a:t>	</a:t>
            </a:r>
            <a:r>
              <a:rPr lang="en-US" sz="3200" b="1" i="0" u="none" strike="noStrike" dirty="0">
                <a:effectLst/>
                <a:latin typeface="Century Gothic" panose="020B0502020202020204" pitchFamily="34" charset="0"/>
              </a:rPr>
              <a:t>7 </a:t>
            </a:r>
            <a:r>
              <a:rPr lang="en-US" b="1" i="0" u="none" strike="noStrike" dirty="0">
                <a:effectLst/>
                <a:latin typeface="Century Gothic" panose="020B0502020202020204" pitchFamily="34" charset="0"/>
              </a:rPr>
              <a:t>But </a:t>
            </a:r>
            <a:r>
              <a:rPr lang="en-US" b="1" i="0" u="none" strike="noStrike" dirty="0">
                <a:effectLst/>
                <a:highlight>
                  <a:srgbClr val="FFFF00"/>
                </a:highlight>
                <a:latin typeface="Century Gothic" panose="020B0502020202020204" pitchFamily="34" charset="0"/>
              </a:rPr>
              <a:t>the manifestation of the Spirit </a:t>
            </a:r>
            <a:r>
              <a:rPr lang="en-US" b="1" i="0" u="none" strike="noStrike" dirty="0">
                <a:effectLst/>
                <a:latin typeface="Century Gothic" panose="020B0502020202020204" pitchFamily="34" charset="0"/>
              </a:rPr>
              <a:t>is given to each one for the profit </a:t>
            </a:r>
            <a:r>
              <a:rPr lang="en-US" b="1" i="1" u="none" strike="noStrike" dirty="0">
                <a:effectLst/>
                <a:latin typeface="Century Gothic" panose="020B0502020202020204" pitchFamily="34" charset="0"/>
              </a:rPr>
              <a:t>of</a:t>
            </a:r>
            <a:r>
              <a:rPr lang="en-US" b="1" i="0" u="none" strike="noStrike" dirty="0">
                <a:effectLst/>
                <a:latin typeface="Century Gothic" panose="020B0502020202020204" pitchFamily="34" charset="0"/>
              </a:rPr>
              <a:t>  </a:t>
            </a:r>
            <a:r>
              <a:rPr lang="en-US" b="1" i="1" u="none" strike="noStrike" dirty="0">
                <a:effectLst/>
                <a:latin typeface="Century Gothic" panose="020B0502020202020204" pitchFamily="34" charset="0"/>
              </a:rPr>
              <a:t>all:</a:t>
            </a:r>
            <a:r>
              <a:rPr lang="en-US" b="1" i="0" u="none" strike="noStrike" dirty="0">
                <a:effectLst/>
                <a:latin typeface="Century Gothic" panose="020B0502020202020204" pitchFamily="34" charset="0"/>
              </a:rPr>
              <a:t> 8 for to one is given </a:t>
            </a:r>
            <a:r>
              <a:rPr lang="en-US" b="1" i="0" u="none" strike="noStrike" dirty="0">
                <a:effectLst/>
                <a:highlight>
                  <a:srgbClr val="FFFF00"/>
                </a:highlight>
                <a:latin typeface="Century Gothic" panose="020B0502020202020204" pitchFamily="34" charset="0"/>
              </a:rPr>
              <a:t>the word of wisdom</a:t>
            </a:r>
            <a:r>
              <a:rPr lang="en-US" b="1" i="0" u="none" strike="noStrike" dirty="0">
                <a:effectLst/>
                <a:latin typeface="Century Gothic" panose="020B0502020202020204" pitchFamily="34" charset="0"/>
              </a:rPr>
              <a:t> through the Spirit, to another </a:t>
            </a:r>
            <a:r>
              <a:rPr lang="en-US" b="1" i="0" u="none" strike="noStrike" dirty="0">
                <a:effectLst/>
                <a:highlight>
                  <a:srgbClr val="FFFF00"/>
                </a:highlight>
                <a:latin typeface="Century Gothic" panose="020B0502020202020204" pitchFamily="34" charset="0"/>
              </a:rPr>
              <a:t>the word of knowledge </a:t>
            </a:r>
            <a:r>
              <a:rPr lang="en-US" b="1" i="0" u="none" strike="noStrike" dirty="0">
                <a:effectLst/>
                <a:latin typeface="Century Gothic" panose="020B0502020202020204" pitchFamily="34" charset="0"/>
              </a:rPr>
              <a:t>through the same Spirit, 9 to another faith by the same Spirit, to another gifts of healings by the same Spirit, 10 to another the working of miracles, </a:t>
            </a:r>
            <a:r>
              <a:rPr lang="en-US" b="1" i="0" u="none" strike="noStrike" dirty="0">
                <a:effectLst/>
                <a:highlight>
                  <a:srgbClr val="FFFF00"/>
                </a:highlight>
                <a:latin typeface="Century Gothic" panose="020B0502020202020204" pitchFamily="34" charset="0"/>
              </a:rPr>
              <a:t>to another prophecy</a:t>
            </a:r>
            <a:r>
              <a:rPr lang="en-US" b="1" i="0" u="none" strike="noStrike" dirty="0">
                <a:effectLst/>
                <a:latin typeface="Century Gothic" panose="020B0502020202020204" pitchFamily="34" charset="0"/>
              </a:rPr>
              <a:t>, </a:t>
            </a:r>
            <a:r>
              <a:rPr lang="en-US" b="1" i="0" u="none" strike="noStrike" dirty="0">
                <a:effectLst/>
                <a:highlight>
                  <a:srgbClr val="FFFF00"/>
                </a:highlight>
                <a:latin typeface="Century Gothic" panose="020B0502020202020204" pitchFamily="34" charset="0"/>
              </a:rPr>
              <a:t>to another discerning of spirits</a:t>
            </a:r>
            <a:r>
              <a:rPr lang="en-US" b="1" i="0" u="none" strike="noStrike" dirty="0">
                <a:effectLst/>
                <a:latin typeface="Century Gothic" panose="020B0502020202020204" pitchFamily="34" charset="0"/>
              </a:rPr>
              <a:t>, </a:t>
            </a:r>
            <a:r>
              <a:rPr lang="en-US" b="1" i="0" u="none" strike="noStrike" dirty="0">
                <a:effectLst/>
                <a:highlight>
                  <a:srgbClr val="FFFF00"/>
                </a:highlight>
                <a:latin typeface="Century Gothic" panose="020B0502020202020204" pitchFamily="34" charset="0"/>
              </a:rPr>
              <a:t>to another </a:t>
            </a:r>
            <a:r>
              <a:rPr lang="en-US" b="1" i="1" u="none" strike="noStrike" dirty="0">
                <a:effectLst/>
                <a:highlight>
                  <a:srgbClr val="FFFF00"/>
                </a:highlight>
                <a:latin typeface="Century Gothic" panose="020B0502020202020204" pitchFamily="34" charset="0"/>
              </a:rPr>
              <a:t>different</a:t>
            </a:r>
            <a:r>
              <a:rPr lang="en-US" b="1" i="0" u="none" strike="noStrike" dirty="0">
                <a:effectLst/>
                <a:highlight>
                  <a:srgbClr val="FFFF00"/>
                </a:highlight>
                <a:latin typeface="Century Gothic" panose="020B0502020202020204" pitchFamily="34" charset="0"/>
              </a:rPr>
              <a:t> kinds of tongues</a:t>
            </a:r>
            <a:r>
              <a:rPr lang="en-US" b="1" i="0" u="none" strike="noStrike" dirty="0">
                <a:effectLst/>
                <a:latin typeface="Century Gothic" panose="020B0502020202020204" pitchFamily="34" charset="0"/>
              </a:rPr>
              <a:t>, </a:t>
            </a:r>
            <a:r>
              <a:rPr lang="en-US" b="1" i="0" u="none" strike="noStrike" dirty="0">
                <a:effectLst/>
                <a:highlight>
                  <a:srgbClr val="FFFF00"/>
                </a:highlight>
                <a:latin typeface="Century Gothic" panose="020B0502020202020204" pitchFamily="34" charset="0"/>
              </a:rPr>
              <a:t>to another the interpretation of tongues</a:t>
            </a:r>
            <a:r>
              <a:rPr lang="en-US" b="1" i="0" u="none" strike="noStrike" dirty="0">
                <a:effectLst/>
                <a:latin typeface="Century Gothic" panose="020B0502020202020204" pitchFamily="34" charset="0"/>
              </a:rPr>
              <a:t>. 11 But one and the same Spirit works all these things, distributing to each one individually as He wills.</a:t>
            </a:r>
          </a:p>
          <a:p>
            <a:pPr marL="0" indent="0" algn="r">
              <a:buNone/>
            </a:pPr>
            <a:r>
              <a:rPr lang="en-US" b="1" dirty="0">
                <a:latin typeface="Century Gothic" panose="020B0502020202020204" pitchFamily="34" charset="0"/>
              </a:rPr>
              <a:t>~ 1 Corinthians 12:7-11</a:t>
            </a:r>
          </a:p>
        </p:txBody>
      </p:sp>
    </p:spTree>
    <p:extLst>
      <p:ext uri="{BB962C8B-B14F-4D97-AF65-F5344CB8AC3E}">
        <p14:creationId xmlns:p14="http://schemas.microsoft.com/office/powerpoint/2010/main" val="408893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612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FA07CA-A13F-F093-0285-05A44F245071}"/>
              </a:ext>
            </a:extLst>
          </p:cNvPr>
          <p:cNvSpPr>
            <a:spLocks noGrp="1"/>
          </p:cNvSpPr>
          <p:nvPr>
            <p:ph idx="1"/>
          </p:nvPr>
        </p:nvSpPr>
        <p:spPr>
          <a:xfrm>
            <a:off x="628650" y="710633"/>
            <a:ext cx="7886700" cy="5436734"/>
          </a:xfrm>
        </p:spPr>
        <p:txBody>
          <a:bodyPr>
            <a:normAutofit/>
          </a:bodyPr>
          <a:lstStyle/>
          <a:p>
            <a:pPr marL="0" indent="0" algn="ctr">
              <a:buNone/>
            </a:pPr>
            <a:r>
              <a:rPr lang="en-US" sz="3600" b="1" i="0" u="none" strike="noStrike" dirty="0">
                <a:effectLst/>
                <a:latin typeface="Century Gothic" panose="020B0502020202020204" pitchFamily="34" charset="0"/>
              </a:rPr>
              <a:t>	8 Love never fails; but if </a:t>
            </a:r>
            <a:r>
              <a:rPr lang="en-US" sz="3600" b="1" i="1" u="none" strike="noStrike" dirty="0">
                <a:effectLst/>
                <a:latin typeface="Century Gothic" panose="020B0502020202020204" pitchFamily="34" charset="0"/>
              </a:rPr>
              <a:t>there are gifts of</a:t>
            </a:r>
            <a:r>
              <a:rPr lang="en-US" sz="3600" b="1" i="0" u="none" strike="noStrike" dirty="0">
                <a:effectLst/>
                <a:latin typeface="Century Gothic" panose="020B0502020202020204" pitchFamily="34" charset="0"/>
              </a:rPr>
              <a:t> prophecy, they will be done away with; if </a:t>
            </a:r>
            <a:r>
              <a:rPr lang="en-US" sz="3600" b="1" i="1" u="none" strike="noStrike" dirty="0">
                <a:effectLst/>
                <a:latin typeface="Century Gothic" panose="020B0502020202020204" pitchFamily="34" charset="0"/>
              </a:rPr>
              <a:t>there are</a:t>
            </a:r>
            <a:r>
              <a:rPr lang="en-US" sz="3600" b="1" i="0" u="none" strike="noStrike" dirty="0">
                <a:effectLst/>
                <a:latin typeface="Century Gothic" panose="020B0502020202020204" pitchFamily="34" charset="0"/>
              </a:rPr>
              <a:t> tongues, they will cease; if </a:t>
            </a:r>
            <a:r>
              <a:rPr lang="en-US" sz="3600" b="1" i="1" u="none" strike="noStrike" dirty="0">
                <a:effectLst/>
                <a:latin typeface="Century Gothic" panose="020B0502020202020204" pitchFamily="34" charset="0"/>
              </a:rPr>
              <a:t>there is</a:t>
            </a:r>
            <a:r>
              <a:rPr lang="en-US" sz="3600" b="1" i="0" u="none" strike="noStrike" dirty="0">
                <a:effectLst/>
                <a:latin typeface="Century Gothic" panose="020B0502020202020204" pitchFamily="34" charset="0"/>
              </a:rPr>
              <a:t> knowledge, it will be done away with. 9 For we know in part and prophesy in part; 10 but when the perfect comes, the partial will be done away with.</a:t>
            </a:r>
          </a:p>
          <a:p>
            <a:pPr marL="0" indent="0" algn="ctr">
              <a:buNone/>
            </a:pPr>
            <a:r>
              <a:rPr lang="en-US" sz="3600" b="1" dirty="0">
                <a:latin typeface="Century Gothic" panose="020B0502020202020204" pitchFamily="34" charset="0"/>
              </a:rPr>
              <a:t>~ 1 Corinthians 13:8-10 (NASB)</a:t>
            </a:r>
          </a:p>
        </p:txBody>
      </p:sp>
    </p:spTree>
    <p:extLst>
      <p:ext uri="{BB962C8B-B14F-4D97-AF65-F5344CB8AC3E}">
        <p14:creationId xmlns:p14="http://schemas.microsoft.com/office/powerpoint/2010/main" val="286824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uds PPT Backgrounds - Download free Clouds Powerpoint Templates">
            <a:extLst>
              <a:ext uri="{FF2B5EF4-FFF2-40B4-BE49-F238E27FC236}">
                <a16:creationId xmlns:a16="http://schemas.microsoft.com/office/drawing/2014/main" id="{211E0CC7-3C32-ED92-04C2-49081D7793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 y="-8467"/>
            <a:ext cx="9132739" cy="68664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FA07CA-A13F-F093-0285-05A44F245071}"/>
              </a:ext>
            </a:extLst>
          </p:cNvPr>
          <p:cNvSpPr>
            <a:spLocks noGrp="1"/>
          </p:cNvSpPr>
          <p:nvPr>
            <p:ph idx="1"/>
          </p:nvPr>
        </p:nvSpPr>
        <p:spPr>
          <a:xfrm>
            <a:off x="628650" y="710633"/>
            <a:ext cx="7886700" cy="5436734"/>
          </a:xfrm>
        </p:spPr>
        <p:txBody>
          <a:bodyPr>
            <a:normAutofit/>
          </a:bodyPr>
          <a:lstStyle/>
          <a:p>
            <a:pPr marL="0" indent="0" algn="ctr">
              <a:buNone/>
            </a:pPr>
            <a:r>
              <a:rPr lang="en-US" sz="3600" b="1" i="0" u="none" strike="noStrike" dirty="0">
                <a:effectLst/>
                <a:latin typeface="Century Gothic" panose="020B0502020202020204" pitchFamily="34" charset="0"/>
              </a:rPr>
              <a:t>	8 </a:t>
            </a:r>
            <a:r>
              <a:rPr lang="en-US" sz="3600" b="1" i="0" u="none" strike="noStrike" dirty="0">
                <a:effectLst/>
                <a:highlight>
                  <a:srgbClr val="FFFF00"/>
                </a:highlight>
                <a:latin typeface="Century Gothic" panose="020B0502020202020204" pitchFamily="34" charset="0"/>
              </a:rPr>
              <a:t>Love never fails; but if </a:t>
            </a:r>
            <a:r>
              <a:rPr lang="en-US" sz="3600" b="1" i="1" u="none" strike="noStrike" dirty="0">
                <a:effectLst/>
                <a:highlight>
                  <a:srgbClr val="FFFF00"/>
                </a:highlight>
                <a:latin typeface="Century Gothic" panose="020B0502020202020204" pitchFamily="34" charset="0"/>
              </a:rPr>
              <a:t>there are gifts</a:t>
            </a:r>
            <a:r>
              <a:rPr lang="en-US" sz="3600" b="1" i="1" u="none" strike="noStrike" dirty="0">
                <a:effectLst/>
                <a:latin typeface="Century Gothic" panose="020B0502020202020204" pitchFamily="34" charset="0"/>
              </a:rPr>
              <a:t> of</a:t>
            </a:r>
            <a:r>
              <a:rPr lang="en-US" sz="3600" b="1" i="0" u="none" strike="noStrike" dirty="0">
                <a:effectLst/>
                <a:latin typeface="Century Gothic" panose="020B0502020202020204" pitchFamily="34" charset="0"/>
              </a:rPr>
              <a:t> prophecy, </a:t>
            </a:r>
            <a:r>
              <a:rPr lang="en-US" sz="3600" b="1" i="0" u="none" strike="noStrike" dirty="0">
                <a:effectLst/>
                <a:highlight>
                  <a:srgbClr val="FFFF00"/>
                </a:highlight>
                <a:latin typeface="Century Gothic" panose="020B0502020202020204" pitchFamily="34" charset="0"/>
              </a:rPr>
              <a:t>they will be done away with</a:t>
            </a:r>
            <a:r>
              <a:rPr lang="en-US" sz="3600" b="1" i="0" u="none" strike="noStrike" dirty="0">
                <a:effectLst/>
                <a:latin typeface="Century Gothic" panose="020B0502020202020204" pitchFamily="34" charset="0"/>
              </a:rPr>
              <a:t>; if </a:t>
            </a:r>
            <a:r>
              <a:rPr lang="en-US" sz="3600" b="1" i="1" u="none" strike="noStrike" dirty="0">
                <a:effectLst/>
                <a:latin typeface="Century Gothic" panose="020B0502020202020204" pitchFamily="34" charset="0"/>
              </a:rPr>
              <a:t>there are</a:t>
            </a:r>
            <a:r>
              <a:rPr lang="en-US" sz="3600" b="1" i="0" u="none" strike="noStrike" dirty="0">
                <a:effectLst/>
                <a:latin typeface="Century Gothic" panose="020B0502020202020204" pitchFamily="34" charset="0"/>
              </a:rPr>
              <a:t> tongues, </a:t>
            </a:r>
            <a:r>
              <a:rPr lang="en-US" sz="3600" b="1" i="0" u="none" strike="noStrike" dirty="0">
                <a:effectLst/>
                <a:highlight>
                  <a:srgbClr val="FFFF00"/>
                </a:highlight>
                <a:latin typeface="Century Gothic" panose="020B0502020202020204" pitchFamily="34" charset="0"/>
              </a:rPr>
              <a:t>they will cease</a:t>
            </a:r>
            <a:r>
              <a:rPr lang="en-US" sz="3600" b="1" i="0" u="none" strike="noStrike" dirty="0">
                <a:effectLst/>
                <a:latin typeface="Century Gothic" panose="020B0502020202020204" pitchFamily="34" charset="0"/>
              </a:rPr>
              <a:t>; if </a:t>
            </a:r>
            <a:r>
              <a:rPr lang="en-US" sz="3600" b="1" i="1" u="none" strike="noStrike" dirty="0">
                <a:effectLst/>
                <a:latin typeface="Century Gothic" panose="020B0502020202020204" pitchFamily="34" charset="0"/>
              </a:rPr>
              <a:t>there is</a:t>
            </a:r>
            <a:r>
              <a:rPr lang="en-US" sz="3600" b="1" i="0" u="none" strike="noStrike" dirty="0">
                <a:effectLst/>
                <a:latin typeface="Century Gothic" panose="020B0502020202020204" pitchFamily="34" charset="0"/>
              </a:rPr>
              <a:t> knowledge, it </a:t>
            </a:r>
            <a:r>
              <a:rPr lang="en-US" sz="3600" b="1" i="0" u="none" strike="noStrike" dirty="0">
                <a:effectLst/>
                <a:highlight>
                  <a:srgbClr val="FFFF00"/>
                </a:highlight>
                <a:latin typeface="Century Gothic" panose="020B0502020202020204" pitchFamily="34" charset="0"/>
              </a:rPr>
              <a:t>will be done away with</a:t>
            </a:r>
            <a:r>
              <a:rPr lang="en-US" sz="3600" b="1" i="0" u="none" strike="noStrike" dirty="0">
                <a:effectLst/>
                <a:latin typeface="Century Gothic" panose="020B0502020202020204" pitchFamily="34" charset="0"/>
              </a:rPr>
              <a:t>. 9 For we know in part and prophesy in part; 10 but when the perfect comes, </a:t>
            </a:r>
            <a:r>
              <a:rPr lang="en-US" sz="3600" b="1" i="0" u="none" strike="noStrike" dirty="0">
                <a:effectLst/>
                <a:highlight>
                  <a:srgbClr val="FFFF00"/>
                </a:highlight>
                <a:latin typeface="Century Gothic" panose="020B0502020202020204" pitchFamily="34" charset="0"/>
              </a:rPr>
              <a:t>the partial will be done away with</a:t>
            </a:r>
            <a:r>
              <a:rPr lang="en-US" sz="3600" b="1" i="0" u="none" strike="noStrike" dirty="0">
                <a:effectLst/>
                <a:latin typeface="Century Gothic" panose="020B0502020202020204" pitchFamily="34" charset="0"/>
              </a:rPr>
              <a:t>.</a:t>
            </a:r>
          </a:p>
          <a:p>
            <a:pPr marL="0" indent="0" algn="ctr">
              <a:buNone/>
            </a:pPr>
            <a:r>
              <a:rPr lang="en-US" sz="3600" b="1" dirty="0">
                <a:latin typeface="Century Gothic" panose="020B0502020202020204" pitchFamily="34" charset="0"/>
              </a:rPr>
              <a:t>~ 1 Corinthians 13:8-10 </a:t>
            </a:r>
            <a:r>
              <a:rPr lang="en-US" sz="3600" b="1" dirty="0">
                <a:solidFill>
                  <a:srgbClr val="0070C0"/>
                </a:solidFill>
                <a:latin typeface="Century Gothic" panose="020B0502020202020204" pitchFamily="34" charset="0"/>
              </a:rPr>
              <a:t>(NASB)</a:t>
            </a:r>
          </a:p>
        </p:txBody>
      </p:sp>
    </p:spTree>
    <p:extLst>
      <p:ext uri="{BB962C8B-B14F-4D97-AF65-F5344CB8AC3E}">
        <p14:creationId xmlns:p14="http://schemas.microsoft.com/office/powerpoint/2010/main" val="261286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7BE969-E217-317B-B5A4-94C68B6227E9}"/>
              </a:ext>
            </a:extLst>
          </p:cNvPr>
          <p:cNvPicPr>
            <a:picLocks noChangeAspect="1"/>
          </p:cNvPicPr>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75584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7BE969-E217-317B-B5A4-94C68B6227E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0" y="0"/>
            <a:ext cx="9143999" cy="6858000"/>
          </a:xfrm>
          <a:prstGeom prst="rect">
            <a:avLst/>
          </a:prstGeom>
        </p:spPr>
      </p:pic>
      <p:sp>
        <p:nvSpPr>
          <p:cNvPr id="3" name="Content Placeholder 2">
            <a:extLst>
              <a:ext uri="{FF2B5EF4-FFF2-40B4-BE49-F238E27FC236}">
                <a16:creationId xmlns:a16="http://schemas.microsoft.com/office/drawing/2014/main" id="{0ECF15D9-C336-801E-1851-98982CF69A66}"/>
              </a:ext>
            </a:extLst>
          </p:cNvPr>
          <p:cNvSpPr>
            <a:spLocks noGrp="1"/>
          </p:cNvSpPr>
          <p:nvPr>
            <p:ph idx="1"/>
          </p:nvPr>
        </p:nvSpPr>
        <p:spPr>
          <a:xfrm>
            <a:off x="628650" y="794657"/>
            <a:ext cx="7886700" cy="5382306"/>
          </a:xfrm>
        </p:spPr>
        <p:txBody>
          <a:bodyPr>
            <a:normAutofit lnSpcReduction="10000"/>
          </a:bodyPr>
          <a:lstStyle/>
          <a:p>
            <a:pPr marL="0" indent="0" algn="ctr">
              <a:buNone/>
            </a:pPr>
            <a:r>
              <a:rPr lang="en-US" b="1" i="0" u="none" strike="noStrike" dirty="0">
                <a:effectLst/>
                <a:latin typeface="Century Gothic" panose="020B0502020202020204" pitchFamily="34" charset="0"/>
              </a:rPr>
              <a:t>	</a:t>
            </a:r>
            <a:r>
              <a:rPr lang="en-US" sz="3600" b="1" i="0" u="none" strike="noStrike" dirty="0">
                <a:effectLst/>
                <a:latin typeface="Century Gothic" panose="020B0502020202020204" pitchFamily="34" charset="0"/>
              </a:rPr>
              <a:t>1</a:t>
            </a:r>
            <a:r>
              <a:rPr lang="en-US" b="1" i="0" u="none" strike="noStrike" dirty="0">
                <a:effectLst/>
                <a:latin typeface="Century Gothic" panose="020B0502020202020204" pitchFamily="34" charset="0"/>
              </a:rPr>
              <a:t> Therefore we must give the more earnest heed to the things we have heard, lest we drift away. 2 For if the word spoken through angels proved steadfast, and every transgression and disobedience received a just reward, 3 how shall we escape if we neglect so great a salvation, which at the first began to be spoken by the Lord, and was </a:t>
            </a:r>
            <a:r>
              <a:rPr lang="en-US" b="1" i="0" u="sng" strike="noStrike" dirty="0">
                <a:effectLst/>
                <a:latin typeface="Century Gothic" panose="020B0502020202020204" pitchFamily="34" charset="0"/>
              </a:rPr>
              <a:t>confirmed to us by those who heard </a:t>
            </a:r>
            <a:r>
              <a:rPr lang="en-US" b="1" i="1" u="sng" strike="noStrike" dirty="0">
                <a:effectLst/>
                <a:latin typeface="Century Gothic" panose="020B0502020202020204" pitchFamily="34" charset="0"/>
              </a:rPr>
              <a:t>Him</a:t>
            </a:r>
            <a:r>
              <a:rPr lang="en-US" b="1" i="1" u="none" strike="noStrike" dirty="0">
                <a:effectLst/>
                <a:latin typeface="Century Gothic" panose="020B0502020202020204" pitchFamily="34" charset="0"/>
              </a:rPr>
              <a:t>,</a:t>
            </a:r>
            <a:r>
              <a:rPr lang="en-US" b="1" i="0" u="none" strike="noStrike" dirty="0">
                <a:effectLst/>
                <a:latin typeface="Century Gothic" panose="020B0502020202020204" pitchFamily="34" charset="0"/>
              </a:rPr>
              <a:t> 4 </a:t>
            </a:r>
            <a:r>
              <a:rPr lang="en-US" b="1" i="0" u="sng" strike="noStrike" dirty="0">
                <a:effectLst/>
                <a:latin typeface="Century Gothic" panose="020B0502020202020204" pitchFamily="34" charset="0"/>
              </a:rPr>
              <a:t>God</a:t>
            </a:r>
            <a:r>
              <a:rPr lang="en-US" b="1" i="0" u="none" strike="noStrike" dirty="0">
                <a:effectLst/>
                <a:latin typeface="Century Gothic" panose="020B0502020202020204" pitchFamily="34" charset="0"/>
              </a:rPr>
              <a:t> also </a:t>
            </a:r>
            <a:r>
              <a:rPr lang="en-US" b="1" i="0" u="sng" strike="noStrike" dirty="0">
                <a:effectLst/>
                <a:latin typeface="Century Gothic" panose="020B0502020202020204" pitchFamily="34" charset="0"/>
              </a:rPr>
              <a:t>bearing witness both with</a:t>
            </a:r>
            <a:r>
              <a:rPr lang="en-US" b="1" i="0" strike="noStrike" dirty="0">
                <a:effectLst/>
                <a:latin typeface="Century Gothic" panose="020B0502020202020204" pitchFamily="34" charset="0"/>
              </a:rPr>
              <a:t> signs </a:t>
            </a:r>
            <a:r>
              <a:rPr lang="en-US" b="1" i="0" u="none" strike="noStrike" dirty="0">
                <a:effectLst/>
                <a:latin typeface="Century Gothic" panose="020B0502020202020204" pitchFamily="34" charset="0"/>
              </a:rPr>
              <a:t>and wonders, with various miracles, </a:t>
            </a:r>
            <a:r>
              <a:rPr lang="en-US" b="1" i="0" strike="noStrike" dirty="0">
                <a:effectLst/>
                <a:latin typeface="Century Gothic" panose="020B0502020202020204" pitchFamily="34" charset="0"/>
              </a:rPr>
              <a:t>and </a:t>
            </a:r>
            <a:r>
              <a:rPr lang="en-US" b="1" i="0" u="sng" strike="noStrike" dirty="0">
                <a:effectLst/>
                <a:latin typeface="Century Gothic" panose="020B0502020202020204" pitchFamily="34" charset="0"/>
              </a:rPr>
              <a:t>gifts of the Holy Spirit</a:t>
            </a:r>
            <a:r>
              <a:rPr lang="en-US" b="1" i="0" u="none" strike="noStrike" dirty="0">
                <a:effectLst/>
                <a:latin typeface="Century Gothic" panose="020B0502020202020204" pitchFamily="34" charset="0"/>
              </a:rPr>
              <a:t>, according to His own will?</a:t>
            </a:r>
          </a:p>
          <a:p>
            <a:pPr marL="0" indent="0" algn="ctr">
              <a:buNone/>
            </a:pPr>
            <a:r>
              <a:rPr lang="en-US" b="1" dirty="0">
                <a:latin typeface="Century Gothic" panose="020B0502020202020204" pitchFamily="34" charset="0"/>
              </a:rPr>
              <a:t>~ Hebrews 2:3-4</a:t>
            </a:r>
          </a:p>
        </p:txBody>
      </p:sp>
    </p:spTree>
    <p:extLst>
      <p:ext uri="{BB962C8B-B14F-4D97-AF65-F5344CB8AC3E}">
        <p14:creationId xmlns:p14="http://schemas.microsoft.com/office/powerpoint/2010/main" val="343630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7BE969-E217-317B-B5A4-94C68B6227E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0" y="0"/>
            <a:ext cx="9143999" cy="6858000"/>
          </a:xfrm>
          <a:prstGeom prst="rect">
            <a:avLst/>
          </a:prstGeom>
        </p:spPr>
      </p:pic>
      <p:sp>
        <p:nvSpPr>
          <p:cNvPr id="3" name="Content Placeholder 2">
            <a:extLst>
              <a:ext uri="{FF2B5EF4-FFF2-40B4-BE49-F238E27FC236}">
                <a16:creationId xmlns:a16="http://schemas.microsoft.com/office/drawing/2014/main" id="{0ECF15D9-C336-801E-1851-98982CF69A66}"/>
              </a:ext>
            </a:extLst>
          </p:cNvPr>
          <p:cNvSpPr>
            <a:spLocks noGrp="1"/>
          </p:cNvSpPr>
          <p:nvPr>
            <p:ph idx="1"/>
          </p:nvPr>
        </p:nvSpPr>
        <p:spPr>
          <a:xfrm>
            <a:off x="628650" y="794657"/>
            <a:ext cx="7886700" cy="5382306"/>
          </a:xfrm>
        </p:spPr>
        <p:txBody>
          <a:bodyPr>
            <a:normAutofit lnSpcReduction="10000"/>
          </a:bodyPr>
          <a:lstStyle/>
          <a:p>
            <a:pPr marL="0" indent="0" algn="ctr">
              <a:buNone/>
            </a:pPr>
            <a:r>
              <a:rPr lang="en-US" b="1" i="0" u="none" strike="noStrike" dirty="0">
                <a:effectLst/>
                <a:latin typeface="Century Gothic" panose="020B0502020202020204" pitchFamily="34" charset="0"/>
              </a:rPr>
              <a:t>	</a:t>
            </a:r>
            <a:r>
              <a:rPr lang="en-US" sz="3600" b="1" i="0" u="none" strike="noStrike" dirty="0">
                <a:effectLst/>
                <a:latin typeface="Century Gothic" panose="020B0502020202020204" pitchFamily="34" charset="0"/>
              </a:rPr>
              <a:t>1</a:t>
            </a:r>
            <a:r>
              <a:rPr lang="en-US" b="1" i="0" u="none" strike="noStrike" dirty="0">
                <a:effectLst/>
                <a:latin typeface="Century Gothic" panose="020B0502020202020204" pitchFamily="34" charset="0"/>
              </a:rPr>
              <a:t> Therefore we must give the more earnest heed to the things we have heard, lest we drift away. 2 For if </a:t>
            </a:r>
            <a:r>
              <a:rPr lang="en-US" b="1" i="0" u="none" strike="noStrike" dirty="0">
                <a:effectLst/>
                <a:highlight>
                  <a:srgbClr val="FFFF00"/>
                </a:highlight>
                <a:latin typeface="Century Gothic" panose="020B0502020202020204" pitchFamily="34" charset="0"/>
              </a:rPr>
              <a:t>the word spoken through angels proved steadfast</a:t>
            </a:r>
            <a:r>
              <a:rPr lang="en-US" b="1" i="0" u="none" strike="noStrike" dirty="0">
                <a:effectLst/>
                <a:latin typeface="Century Gothic" panose="020B0502020202020204" pitchFamily="34" charset="0"/>
              </a:rPr>
              <a:t>, and every transgression and disobedience received a just reward, 3 how shall we escape if we neglect </a:t>
            </a:r>
            <a:r>
              <a:rPr lang="en-US" b="1" i="0" u="none" strike="noStrike" dirty="0">
                <a:effectLst/>
                <a:highlight>
                  <a:srgbClr val="FFFF00"/>
                </a:highlight>
                <a:latin typeface="Century Gothic" panose="020B0502020202020204" pitchFamily="34" charset="0"/>
              </a:rPr>
              <a:t>so great a salvation</a:t>
            </a:r>
            <a:r>
              <a:rPr lang="en-US" b="1" i="0" u="none" strike="noStrike" dirty="0">
                <a:effectLst/>
                <a:latin typeface="Century Gothic" panose="020B0502020202020204" pitchFamily="34" charset="0"/>
              </a:rPr>
              <a:t>, which at the </a:t>
            </a:r>
            <a:r>
              <a:rPr lang="en-US" b="1" i="0" u="none" strike="noStrike" dirty="0">
                <a:effectLst/>
                <a:highlight>
                  <a:srgbClr val="FFFF00"/>
                </a:highlight>
                <a:latin typeface="Century Gothic" panose="020B0502020202020204" pitchFamily="34" charset="0"/>
              </a:rPr>
              <a:t>first began to be spoken by the Lord</a:t>
            </a:r>
            <a:r>
              <a:rPr lang="en-US" b="1" i="0" u="none" strike="noStrike" dirty="0">
                <a:effectLst/>
                <a:latin typeface="Century Gothic" panose="020B0502020202020204" pitchFamily="34" charset="0"/>
              </a:rPr>
              <a:t>, and </a:t>
            </a:r>
            <a:r>
              <a:rPr lang="en-US" b="1" i="0" u="none" strike="noStrike" dirty="0">
                <a:effectLst/>
                <a:highlight>
                  <a:srgbClr val="FFFF00"/>
                </a:highlight>
                <a:latin typeface="Century Gothic" panose="020B0502020202020204" pitchFamily="34" charset="0"/>
              </a:rPr>
              <a:t>was </a:t>
            </a:r>
            <a:r>
              <a:rPr lang="en-US" b="1" i="0" u="sng" strike="noStrike" dirty="0">
                <a:effectLst/>
                <a:highlight>
                  <a:srgbClr val="FFFF00"/>
                </a:highlight>
                <a:latin typeface="Century Gothic" panose="020B0502020202020204" pitchFamily="34" charset="0"/>
              </a:rPr>
              <a:t>confirmed to us by those who heard </a:t>
            </a:r>
            <a:r>
              <a:rPr lang="en-US" b="1" i="1" u="sng" strike="noStrike" dirty="0">
                <a:effectLst/>
                <a:highlight>
                  <a:srgbClr val="FFFF00"/>
                </a:highlight>
                <a:latin typeface="Century Gothic" panose="020B0502020202020204" pitchFamily="34" charset="0"/>
              </a:rPr>
              <a:t>Him</a:t>
            </a:r>
            <a:r>
              <a:rPr lang="en-US" b="1" i="1" u="none" strike="noStrike" dirty="0">
                <a:effectLst/>
                <a:latin typeface="Century Gothic" panose="020B0502020202020204" pitchFamily="34" charset="0"/>
              </a:rPr>
              <a:t>,</a:t>
            </a:r>
            <a:r>
              <a:rPr lang="en-US" b="1" i="0" u="none" strike="noStrike" dirty="0">
                <a:effectLst/>
                <a:latin typeface="Century Gothic" panose="020B0502020202020204" pitchFamily="34" charset="0"/>
              </a:rPr>
              <a:t> 4 </a:t>
            </a:r>
            <a:r>
              <a:rPr lang="en-US" b="1" i="0" u="sng" strike="noStrike" dirty="0">
                <a:effectLst/>
                <a:highlight>
                  <a:srgbClr val="FFFF00"/>
                </a:highlight>
                <a:latin typeface="Century Gothic" panose="020B0502020202020204" pitchFamily="34" charset="0"/>
              </a:rPr>
              <a:t>God</a:t>
            </a:r>
            <a:r>
              <a:rPr lang="en-US" b="1" i="0" u="none" strike="noStrike" dirty="0">
                <a:effectLst/>
                <a:latin typeface="Century Gothic" panose="020B0502020202020204" pitchFamily="34" charset="0"/>
              </a:rPr>
              <a:t> also </a:t>
            </a:r>
            <a:r>
              <a:rPr lang="en-US" b="1" i="0" u="sng" strike="noStrike" dirty="0">
                <a:effectLst/>
                <a:highlight>
                  <a:srgbClr val="FFFF00"/>
                </a:highlight>
                <a:latin typeface="Century Gothic" panose="020B0502020202020204" pitchFamily="34" charset="0"/>
              </a:rPr>
              <a:t>bearing witness both with</a:t>
            </a:r>
            <a:r>
              <a:rPr lang="en-US" b="1" i="0" strike="noStrike" dirty="0">
                <a:effectLst/>
                <a:highlight>
                  <a:srgbClr val="FFFF00"/>
                </a:highlight>
                <a:latin typeface="Century Gothic" panose="020B0502020202020204" pitchFamily="34" charset="0"/>
              </a:rPr>
              <a:t> signs </a:t>
            </a:r>
            <a:r>
              <a:rPr lang="en-US" b="1" i="0" u="none" strike="noStrike" dirty="0">
                <a:effectLst/>
                <a:highlight>
                  <a:srgbClr val="FFFF00"/>
                </a:highlight>
                <a:latin typeface="Century Gothic" panose="020B0502020202020204" pitchFamily="34" charset="0"/>
              </a:rPr>
              <a:t>and wonders, with various miracles, </a:t>
            </a:r>
            <a:r>
              <a:rPr lang="en-US" b="1" i="0" strike="noStrike" dirty="0">
                <a:effectLst/>
                <a:highlight>
                  <a:srgbClr val="FFFF00"/>
                </a:highlight>
                <a:latin typeface="Century Gothic" panose="020B0502020202020204" pitchFamily="34" charset="0"/>
              </a:rPr>
              <a:t>and </a:t>
            </a:r>
            <a:r>
              <a:rPr lang="en-US" b="1" i="0" u="sng" strike="noStrike" dirty="0">
                <a:effectLst/>
                <a:highlight>
                  <a:srgbClr val="FFFF00"/>
                </a:highlight>
                <a:latin typeface="Century Gothic" panose="020B0502020202020204" pitchFamily="34" charset="0"/>
              </a:rPr>
              <a:t>gifts of the Holy Spirit</a:t>
            </a:r>
            <a:r>
              <a:rPr lang="en-US" b="1" i="0" u="none" strike="noStrike" dirty="0">
                <a:effectLst/>
                <a:latin typeface="Century Gothic" panose="020B0502020202020204" pitchFamily="34" charset="0"/>
              </a:rPr>
              <a:t>, according to His own will?</a:t>
            </a:r>
          </a:p>
          <a:p>
            <a:pPr marL="0" indent="0" algn="ctr">
              <a:buNone/>
            </a:pPr>
            <a:r>
              <a:rPr lang="en-US" b="1" dirty="0">
                <a:latin typeface="Century Gothic" panose="020B0502020202020204" pitchFamily="34" charset="0"/>
              </a:rPr>
              <a:t>~ Hebrews 2:3-4</a:t>
            </a:r>
          </a:p>
        </p:txBody>
      </p:sp>
    </p:spTree>
    <p:extLst>
      <p:ext uri="{BB962C8B-B14F-4D97-AF65-F5344CB8AC3E}">
        <p14:creationId xmlns:p14="http://schemas.microsoft.com/office/powerpoint/2010/main" val="1532481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werpoint Background Vector Art, Icons, and Graphics for Free Download">
            <a:extLst>
              <a:ext uri="{FF2B5EF4-FFF2-40B4-BE49-F238E27FC236}">
                <a16:creationId xmlns:a16="http://schemas.microsoft.com/office/drawing/2014/main" id="{5DD1F6C3-9F9C-9C7A-D63B-97B877067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CC85B4A-2296-E692-ED6A-9393D8D312C6}"/>
              </a:ext>
            </a:extLst>
          </p:cNvPr>
          <p:cNvSpPr>
            <a:spLocks noGrp="1"/>
          </p:cNvSpPr>
          <p:nvPr>
            <p:ph idx="1"/>
          </p:nvPr>
        </p:nvSpPr>
        <p:spPr>
          <a:xfrm>
            <a:off x="628650" y="576944"/>
            <a:ext cx="7886700" cy="5736770"/>
          </a:xfrm>
        </p:spPr>
        <p:txBody>
          <a:bodyPr>
            <a:normAutofit fontScale="92500" lnSpcReduction="20000"/>
          </a:bodyPr>
          <a:lstStyle/>
          <a:p>
            <a:pPr marL="0" indent="0" algn="ctr">
              <a:buNone/>
            </a:pPr>
            <a:r>
              <a:rPr lang="en-US" sz="2900" b="1" i="0" u="none" strike="noStrike" dirty="0">
                <a:effectLst/>
                <a:latin typeface="Century Gothic" panose="020B0502020202020204" pitchFamily="34" charset="0"/>
              </a:rPr>
              <a:t>15 And He said to them</a:t>
            </a:r>
            <a:r>
              <a:rPr lang="en-US" sz="2900" b="1" i="0" u="none" strike="noStrike" dirty="0">
                <a:solidFill>
                  <a:srgbClr val="121212"/>
                </a:solidFill>
                <a:effectLst/>
                <a:latin typeface="Century Gothic" panose="020B0502020202020204" pitchFamily="34" charset="0"/>
              </a:rPr>
              <a:t>, </a:t>
            </a:r>
            <a:r>
              <a:rPr lang="en-US" sz="2900" b="1" i="0" u="none" strike="noStrike" dirty="0">
                <a:solidFill>
                  <a:srgbClr val="C00000"/>
                </a:solidFill>
                <a:effectLst/>
                <a:latin typeface="Century Gothic" panose="020B0502020202020204" pitchFamily="34" charset="0"/>
              </a:rPr>
              <a:t>“Go into all the world and preach the gospel to every creature. </a:t>
            </a:r>
            <a:r>
              <a:rPr lang="en-US" sz="2900" b="1" i="0" u="none" strike="noStrike" dirty="0">
                <a:effectLst/>
                <a:latin typeface="Century Gothic" panose="020B0502020202020204" pitchFamily="34" charset="0"/>
              </a:rPr>
              <a:t>16</a:t>
            </a:r>
            <a:r>
              <a:rPr lang="en-US" sz="2900" b="1" i="0" u="none" strike="noStrike" dirty="0">
                <a:solidFill>
                  <a:srgbClr val="C00000"/>
                </a:solidFill>
                <a:effectLst/>
                <a:latin typeface="Century Gothic" panose="020B0502020202020204" pitchFamily="34" charset="0"/>
              </a:rPr>
              <a:t> He who believes and is baptized will be saved; but he who does not believe will be condemned. </a:t>
            </a:r>
            <a:r>
              <a:rPr lang="en-US" sz="2900" b="1" i="0" u="none" strike="noStrike" dirty="0">
                <a:effectLst/>
                <a:latin typeface="Century Gothic" panose="020B0502020202020204" pitchFamily="34" charset="0"/>
              </a:rPr>
              <a:t>17</a:t>
            </a:r>
            <a:r>
              <a:rPr lang="en-US" sz="2900" b="1" i="0" u="none" strike="noStrike" dirty="0">
                <a:solidFill>
                  <a:srgbClr val="C00000"/>
                </a:solidFill>
                <a:effectLst/>
                <a:latin typeface="Century Gothic" panose="020B0502020202020204" pitchFamily="34" charset="0"/>
              </a:rPr>
              <a:t> And these signs will follow those who believe: In My name they will cast out demons; they will speak with new tongues; </a:t>
            </a:r>
            <a:r>
              <a:rPr lang="en-US" sz="2900" b="1" i="0" u="none" strike="noStrike" dirty="0">
                <a:effectLst/>
                <a:latin typeface="Century Gothic" panose="020B0502020202020204" pitchFamily="34" charset="0"/>
              </a:rPr>
              <a:t>18</a:t>
            </a:r>
            <a:r>
              <a:rPr lang="en-US" sz="2900" b="1" i="0" u="none" strike="noStrike" dirty="0">
                <a:solidFill>
                  <a:srgbClr val="C00000"/>
                </a:solidFill>
                <a:effectLst/>
                <a:latin typeface="Century Gothic" panose="020B0502020202020204" pitchFamily="34" charset="0"/>
              </a:rPr>
              <a:t> they will take up serpents; and if they drink anything deadly, it will by no means hurt them; they will lay hands on the sick, and they will recover.” </a:t>
            </a:r>
            <a:r>
              <a:rPr lang="en-US" sz="2900" b="1" i="0" u="none" strike="noStrike" dirty="0">
                <a:effectLst/>
                <a:latin typeface="Century Gothic" panose="020B0502020202020204" pitchFamily="34" charset="0"/>
              </a:rPr>
              <a:t>19 So then, after the Lord had spoken to them, He was received up into heaven, and sat down at the right hand of God. 20 And they went out and preached everywhere, the Lord working with </a:t>
            </a:r>
            <a:r>
              <a:rPr lang="en-US" sz="2900" b="1" i="1" u="none" strike="noStrike" dirty="0">
                <a:effectLst/>
                <a:latin typeface="Century Gothic" panose="020B0502020202020204" pitchFamily="34" charset="0"/>
              </a:rPr>
              <a:t>them</a:t>
            </a:r>
            <a:r>
              <a:rPr lang="en-US" sz="2900" b="1" i="0" u="none" strike="noStrike" dirty="0">
                <a:effectLst/>
                <a:latin typeface="Century Gothic" panose="020B0502020202020204" pitchFamily="34" charset="0"/>
              </a:rPr>
              <a:t> and confirming the word through the accompanying signs. Amen.</a:t>
            </a:r>
          </a:p>
          <a:p>
            <a:pPr marL="0" indent="0" algn="ctr">
              <a:buNone/>
            </a:pPr>
            <a:r>
              <a:rPr lang="en-US" sz="2900" b="1" dirty="0">
                <a:solidFill>
                  <a:srgbClr val="121212"/>
                </a:solidFill>
                <a:latin typeface="Century Gothic" panose="020B0502020202020204" pitchFamily="34" charset="0"/>
              </a:rPr>
              <a:t>~ Mark 16:15-20</a:t>
            </a:r>
            <a:endParaRPr lang="en-US" sz="2900" b="1" i="0" u="none" strike="noStrike" dirty="0">
              <a:solidFill>
                <a:srgbClr val="121212"/>
              </a:solidFill>
              <a:effectLst/>
              <a:latin typeface="Century Gothic" panose="020B0502020202020204" pitchFamily="34" charset="0"/>
            </a:endParaRPr>
          </a:p>
          <a:p>
            <a:endParaRPr lang="en-US" dirty="0"/>
          </a:p>
        </p:txBody>
      </p:sp>
    </p:spTree>
    <p:extLst>
      <p:ext uri="{BB962C8B-B14F-4D97-AF65-F5344CB8AC3E}">
        <p14:creationId xmlns:p14="http://schemas.microsoft.com/office/powerpoint/2010/main" val="29801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werpoint Background Vector Art, Icons, and Graphics for Free Download">
            <a:extLst>
              <a:ext uri="{FF2B5EF4-FFF2-40B4-BE49-F238E27FC236}">
                <a16:creationId xmlns:a16="http://schemas.microsoft.com/office/drawing/2014/main" id="{5DD1F6C3-9F9C-9C7A-D63B-97B877067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CC85B4A-2296-E692-ED6A-9393D8D312C6}"/>
              </a:ext>
            </a:extLst>
          </p:cNvPr>
          <p:cNvSpPr>
            <a:spLocks noGrp="1"/>
          </p:cNvSpPr>
          <p:nvPr>
            <p:ph idx="1"/>
          </p:nvPr>
        </p:nvSpPr>
        <p:spPr>
          <a:xfrm>
            <a:off x="628650" y="576944"/>
            <a:ext cx="7886700" cy="5736770"/>
          </a:xfrm>
        </p:spPr>
        <p:txBody>
          <a:bodyPr>
            <a:normAutofit fontScale="92500" lnSpcReduction="20000"/>
          </a:bodyPr>
          <a:lstStyle/>
          <a:p>
            <a:pPr marL="0" indent="0" algn="ctr">
              <a:buNone/>
            </a:pPr>
            <a:r>
              <a:rPr lang="en-US" sz="2900" b="1" i="0" u="none" strike="noStrike" dirty="0">
                <a:effectLst/>
                <a:latin typeface="Century Gothic" panose="020B0502020202020204" pitchFamily="34" charset="0"/>
              </a:rPr>
              <a:t>15 And </a:t>
            </a:r>
            <a:r>
              <a:rPr lang="en-US" sz="2900" b="1" i="0" u="none" strike="noStrike" dirty="0">
                <a:effectLst/>
                <a:highlight>
                  <a:srgbClr val="FFFF00"/>
                </a:highlight>
                <a:latin typeface="Century Gothic" panose="020B0502020202020204" pitchFamily="34" charset="0"/>
              </a:rPr>
              <a:t>He said to them</a:t>
            </a:r>
            <a:r>
              <a:rPr lang="en-US" sz="2900" b="1" i="0" u="none" strike="noStrike" dirty="0">
                <a:solidFill>
                  <a:srgbClr val="121212"/>
                </a:solidFill>
                <a:effectLst/>
                <a:latin typeface="Century Gothic" panose="020B0502020202020204" pitchFamily="34" charset="0"/>
              </a:rPr>
              <a:t>, </a:t>
            </a:r>
            <a:r>
              <a:rPr lang="en-US" sz="2900" b="1" i="0" u="none" strike="noStrike" dirty="0">
                <a:solidFill>
                  <a:srgbClr val="C00000"/>
                </a:solidFill>
                <a:effectLst/>
                <a:latin typeface="Century Gothic" panose="020B0502020202020204" pitchFamily="34" charset="0"/>
              </a:rPr>
              <a:t>“Go into all the world and preach the gospel to every creature. </a:t>
            </a:r>
            <a:r>
              <a:rPr lang="en-US" sz="2900" b="1" i="0" u="none" strike="noStrike" dirty="0">
                <a:effectLst/>
                <a:latin typeface="Century Gothic" panose="020B0502020202020204" pitchFamily="34" charset="0"/>
              </a:rPr>
              <a:t>16</a:t>
            </a:r>
            <a:r>
              <a:rPr lang="en-US" sz="2900" b="1" i="0" u="none" strike="noStrike" dirty="0">
                <a:solidFill>
                  <a:srgbClr val="C00000"/>
                </a:solidFill>
                <a:effectLst/>
                <a:latin typeface="Century Gothic" panose="020B0502020202020204" pitchFamily="34" charset="0"/>
              </a:rPr>
              <a:t> He who believes and is baptized will be saved; but he who does not believe will be condemned. </a:t>
            </a:r>
            <a:r>
              <a:rPr lang="en-US" sz="2900" b="1" i="0" u="none" strike="noStrike" dirty="0">
                <a:effectLst/>
                <a:latin typeface="Century Gothic" panose="020B0502020202020204" pitchFamily="34" charset="0"/>
              </a:rPr>
              <a:t>17</a:t>
            </a:r>
            <a:r>
              <a:rPr lang="en-US" sz="2900" b="1" i="0" u="none" strike="noStrike" dirty="0">
                <a:solidFill>
                  <a:srgbClr val="C00000"/>
                </a:solidFill>
                <a:effectLst/>
                <a:latin typeface="Century Gothic" panose="020B0502020202020204" pitchFamily="34" charset="0"/>
              </a:rPr>
              <a:t> And </a:t>
            </a:r>
            <a:r>
              <a:rPr lang="en-US" sz="2900" b="1" i="0" u="none" strike="noStrike" dirty="0">
                <a:solidFill>
                  <a:srgbClr val="C00000"/>
                </a:solidFill>
                <a:effectLst/>
                <a:highlight>
                  <a:srgbClr val="FFFF00"/>
                </a:highlight>
                <a:latin typeface="Century Gothic" panose="020B0502020202020204" pitchFamily="34" charset="0"/>
              </a:rPr>
              <a:t>these signs will follow</a:t>
            </a:r>
            <a:r>
              <a:rPr lang="en-US" sz="2900" b="1" i="0" u="none" strike="noStrike" dirty="0">
                <a:solidFill>
                  <a:srgbClr val="C00000"/>
                </a:solidFill>
                <a:effectLst/>
                <a:latin typeface="Century Gothic" panose="020B0502020202020204" pitchFamily="34" charset="0"/>
              </a:rPr>
              <a:t> those who believe: In My name they will cast out demons; they will speak with new tongues; </a:t>
            </a:r>
            <a:r>
              <a:rPr lang="en-US" sz="2900" b="1" i="0" u="none" strike="noStrike" dirty="0">
                <a:effectLst/>
                <a:latin typeface="Century Gothic" panose="020B0502020202020204" pitchFamily="34" charset="0"/>
              </a:rPr>
              <a:t>18</a:t>
            </a:r>
            <a:r>
              <a:rPr lang="en-US" sz="2900" b="1" i="0" u="none" strike="noStrike" dirty="0">
                <a:solidFill>
                  <a:srgbClr val="C00000"/>
                </a:solidFill>
                <a:effectLst/>
                <a:latin typeface="Century Gothic" panose="020B0502020202020204" pitchFamily="34" charset="0"/>
              </a:rPr>
              <a:t> they will take up serpents; and if they drink anything deadly, it will by no means hurt them; they will lay hands on the sick, and they will recover.” </a:t>
            </a:r>
            <a:r>
              <a:rPr lang="en-US" sz="2900" b="1" i="0" u="none" strike="noStrike" dirty="0">
                <a:effectLst/>
                <a:latin typeface="Century Gothic" panose="020B0502020202020204" pitchFamily="34" charset="0"/>
              </a:rPr>
              <a:t>19 So then, </a:t>
            </a:r>
            <a:r>
              <a:rPr lang="en-US" sz="2900" b="1" i="0" u="none" strike="noStrike" dirty="0">
                <a:effectLst/>
                <a:highlight>
                  <a:srgbClr val="FFFF00"/>
                </a:highlight>
                <a:latin typeface="Century Gothic" panose="020B0502020202020204" pitchFamily="34" charset="0"/>
              </a:rPr>
              <a:t>after the Lord had spoken to them</a:t>
            </a:r>
            <a:r>
              <a:rPr lang="en-US" sz="2900" b="1" i="0" u="none" strike="noStrike" dirty="0">
                <a:effectLst/>
                <a:latin typeface="Century Gothic" panose="020B0502020202020204" pitchFamily="34" charset="0"/>
              </a:rPr>
              <a:t>, He was received up into heaven, and sat down at the right hand of God. 20 And </a:t>
            </a:r>
            <a:r>
              <a:rPr lang="en-US" sz="2900" b="1" i="0" u="none" strike="noStrike" dirty="0">
                <a:effectLst/>
                <a:highlight>
                  <a:srgbClr val="FFFF00"/>
                </a:highlight>
                <a:latin typeface="Century Gothic" panose="020B0502020202020204" pitchFamily="34" charset="0"/>
              </a:rPr>
              <a:t>they went out and preached everywhere, the Lord working with </a:t>
            </a:r>
            <a:r>
              <a:rPr lang="en-US" sz="2900" b="1" i="1" u="none" strike="noStrike" dirty="0">
                <a:effectLst/>
                <a:highlight>
                  <a:srgbClr val="FFFF00"/>
                </a:highlight>
                <a:latin typeface="Century Gothic" panose="020B0502020202020204" pitchFamily="34" charset="0"/>
              </a:rPr>
              <a:t>them</a:t>
            </a:r>
            <a:r>
              <a:rPr lang="en-US" sz="2900" b="1" i="0" u="none" strike="noStrike" dirty="0">
                <a:effectLst/>
                <a:highlight>
                  <a:srgbClr val="FFFF00"/>
                </a:highlight>
                <a:latin typeface="Century Gothic" panose="020B0502020202020204" pitchFamily="34" charset="0"/>
              </a:rPr>
              <a:t> and confirming the word through the accompanying signs</a:t>
            </a:r>
            <a:r>
              <a:rPr lang="en-US" sz="2900" b="1" i="0" u="none" strike="noStrike" dirty="0">
                <a:effectLst/>
                <a:latin typeface="Century Gothic" panose="020B0502020202020204" pitchFamily="34" charset="0"/>
              </a:rPr>
              <a:t>. Amen.</a:t>
            </a:r>
          </a:p>
          <a:p>
            <a:pPr marL="0" indent="0" algn="ctr">
              <a:buNone/>
            </a:pPr>
            <a:r>
              <a:rPr lang="en-US" sz="2900" b="1" dirty="0">
                <a:solidFill>
                  <a:srgbClr val="121212"/>
                </a:solidFill>
                <a:latin typeface="Century Gothic" panose="020B0502020202020204" pitchFamily="34" charset="0"/>
              </a:rPr>
              <a:t>~ Mark 16:15-20</a:t>
            </a:r>
            <a:endParaRPr lang="en-US" sz="2900" b="1" i="0" u="none" strike="noStrike" dirty="0">
              <a:solidFill>
                <a:srgbClr val="121212"/>
              </a:solidFill>
              <a:effectLst/>
              <a:latin typeface="Century Gothic" panose="020B0502020202020204" pitchFamily="34" charset="0"/>
            </a:endParaRPr>
          </a:p>
          <a:p>
            <a:endParaRPr lang="en-US" dirty="0"/>
          </a:p>
        </p:txBody>
      </p:sp>
    </p:spTree>
    <p:extLst>
      <p:ext uri="{BB962C8B-B14F-4D97-AF65-F5344CB8AC3E}">
        <p14:creationId xmlns:p14="http://schemas.microsoft.com/office/powerpoint/2010/main" val="147278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D0AF2-EC14-7C37-61C9-2F6353F13225}"/>
              </a:ext>
            </a:extLst>
          </p:cNvPr>
          <p:cNvSpPr>
            <a:spLocks noGrp="1"/>
          </p:cNvSpPr>
          <p:nvPr>
            <p:ph type="title"/>
          </p:nvPr>
        </p:nvSpPr>
        <p:spPr/>
        <p:style>
          <a:lnRef idx="3">
            <a:schemeClr val="lt1"/>
          </a:lnRef>
          <a:fillRef idx="1">
            <a:schemeClr val="dk1"/>
          </a:fillRef>
          <a:effectRef idx="1">
            <a:schemeClr val="dk1"/>
          </a:effectRef>
          <a:fontRef idx="minor">
            <a:schemeClr val="lt1"/>
          </a:fontRef>
        </p:style>
        <p:txBody>
          <a:bodyPr/>
          <a:lstStyle/>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 </a:t>
            </a:r>
            <a:b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Miraculous Spiritual Gifts</a:t>
            </a:r>
          </a:p>
        </p:txBody>
      </p:sp>
      <p:sp>
        <p:nvSpPr>
          <p:cNvPr id="3" name="Content Placeholder 2">
            <a:extLst>
              <a:ext uri="{FF2B5EF4-FFF2-40B4-BE49-F238E27FC236}">
                <a16:creationId xmlns:a16="http://schemas.microsoft.com/office/drawing/2014/main" id="{87AD04D9-3E10-3582-6509-E20629C522C3}"/>
              </a:ext>
            </a:extLst>
          </p:cNvPr>
          <p:cNvSpPr>
            <a:spLocks noGrp="1"/>
          </p:cNvSpPr>
          <p:nvPr>
            <p:ph idx="1"/>
          </p:nvPr>
        </p:nvSpPr>
        <p:spPr/>
        <p:style>
          <a:lnRef idx="3">
            <a:schemeClr val="lt1"/>
          </a:lnRef>
          <a:fillRef idx="1">
            <a:schemeClr val="dk1"/>
          </a:fillRef>
          <a:effectRef idx="1">
            <a:schemeClr val="dk1"/>
          </a:effectRef>
          <a:fontRef idx="minor">
            <a:schemeClr val="lt1"/>
          </a:fontRef>
        </p:style>
        <p:txBody>
          <a:bodyPr>
            <a:noAutofit/>
          </a:bodyPr>
          <a:lstStyle/>
          <a:p>
            <a:pPr marR="0" lvl="0">
              <a:spcBef>
                <a:spcPts val="0"/>
              </a:spcBef>
              <a:spcAft>
                <a:spcPts val="0"/>
              </a:spcAft>
              <a:buFont typeface="Courier New" panose="02070309020205020404" pitchFamily="49" charset="0"/>
              <a:buChar char="o"/>
            </a:pPr>
            <a:r>
              <a:rPr lang="en-US" sz="24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Jesus promised that the Holy Spirit would come &amp; guide the Apostles into all truth (Jn. 14-16). </a:t>
            </a:r>
          </a:p>
          <a:p>
            <a:pPr lvl="1">
              <a:spcBef>
                <a:spcPts val="0"/>
              </a:spcBef>
              <a:buClr>
                <a:schemeClr val="bg1"/>
              </a:buClr>
            </a:pPr>
            <a:r>
              <a:rPr lang="en-US" sz="2200" b="1" kern="1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The A</a:t>
            </a:r>
            <a:r>
              <a:rPr lang="en-US" sz="2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postles are given that ability from the Holy Spirit (</a:t>
            </a:r>
            <a:r>
              <a:rPr lang="en-US" sz="22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2 Pet. 1:21</a:t>
            </a:r>
            <a:r>
              <a:rPr lang="en-US" sz="2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a:t>
            </a:r>
          </a:p>
          <a:p>
            <a:pPr marR="0" lvl="0">
              <a:spcBef>
                <a:spcPts val="0"/>
              </a:spcBef>
              <a:spcAft>
                <a:spcPts val="0"/>
              </a:spcAft>
              <a:buFont typeface="Courier New" panose="02070309020205020404" pitchFamily="49" charset="0"/>
              <a:buChar char="o"/>
            </a:pPr>
            <a:r>
              <a:rPr lang="en-US" sz="24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The Apostles were able to transfer the ability to perform miraculous gifts by laying their hands upon various disciples (Acts 8:18). </a:t>
            </a:r>
            <a:endParaRPr lang="en-US" sz="2400" b="1" kern="100" dirty="0">
              <a:solidFill>
                <a:srgbClr val="FFFF00"/>
              </a:solidFill>
              <a:latin typeface="Century Gothic" panose="020B0502020202020204" pitchFamily="34" charset="0"/>
              <a:ea typeface="Calibri" panose="020F0502020204030204" pitchFamily="34" charset="0"/>
              <a:cs typeface="Times New Roman" panose="02020603050405020304" pitchFamily="18" charset="0"/>
            </a:endParaRPr>
          </a:p>
          <a:p>
            <a:pPr lvl="1">
              <a:spcBef>
                <a:spcPts val="0"/>
              </a:spcBef>
            </a:pPr>
            <a:r>
              <a:rPr lang="en-US" sz="2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These miraculous gifts were about the revealing of God’s will to the people because God’s will had not been written for all to know yet (</a:t>
            </a:r>
            <a:r>
              <a:rPr lang="en-US" sz="22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Eph. 3:3-5</a:t>
            </a:r>
            <a:r>
              <a:rPr lang="en-US" sz="2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a:t>
            </a:r>
          </a:p>
          <a:p>
            <a:pPr marR="0" lvl="0">
              <a:spcBef>
                <a:spcPts val="0"/>
              </a:spcBef>
              <a:spcAft>
                <a:spcPts val="0"/>
              </a:spcAft>
              <a:buFont typeface="Courier New" panose="02070309020205020404" pitchFamily="49" charset="0"/>
              <a:buChar char="o"/>
            </a:pPr>
            <a:r>
              <a:rPr lang="en-US" sz="2400" b="1" kern="100" dirty="0">
                <a:solidFill>
                  <a:srgbClr val="FFFF00"/>
                </a:solidFill>
                <a:effectLst/>
                <a:latin typeface="Century Gothic" panose="020B0502020202020204" pitchFamily="34" charset="0"/>
                <a:ea typeface="Calibri" panose="020F0502020204030204" pitchFamily="34" charset="0"/>
                <a:cs typeface="Times New Roman" panose="02020603050405020304" pitchFamily="18" charset="0"/>
              </a:rPr>
              <a:t>These miraculous gifts ceased for two reasons: </a:t>
            </a:r>
            <a:endParaRPr lang="en-US" sz="2400" b="1" kern="100" dirty="0">
              <a:solidFill>
                <a:srgbClr val="FFFF00"/>
              </a:solidFill>
              <a:latin typeface="Century Gothic" panose="020B0502020202020204" pitchFamily="34" charset="0"/>
              <a:ea typeface="Calibri" panose="020F0502020204030204" pitchFamily="34" charset="0"/>
              <a:cs typeface="Times New Roman" panose="02020603050405020304" pitchFamily="18" charset="0"/>
            </a:endParaRPr>
          </a:p>
          <a:p>
            <a:pPr lvl="1">
              <a:spcBef>
                <a:spcPts val="0"/>
              </a:spcBef>
            </a:pPr>
            <a:r>
              <a:rPr lang="en-US" sz="22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 gifts were no longer necessary. </a:t>
            </a:r>
          </a:p>
          <a:p>
            <a:pPr lvl="1">
              <a:spcBef>
                <a:spcPts val="0"/>
              </a:spcBef>
            </a:pPr>
            <a:r>
              <a:rPr lang="en-US" sz="2200" b="1" kern="100" dirty="0">
                <a:solidFill>
                  <a:schemeClr val="bg1"/>
                </a:solidFill>
                <a:latin typeface="Century Gothic" panose="020B0502020202020204" pitchFamily="34" charset="0"/>
                <a:cs typeface="Times New Roman" panose="02020603050405020304" pitchFamily="18" charset="0"/>
              </a:rPr>
              <a:t>The gifts could not be transferred.</a:t>
            </a:r>
            <a:endParaRPr lang="en-US" sz="2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51992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161</TotalTime>
  <Words>1535</Words>
  <Application>Microsoft Macintosh PowerPoint</Application>
  <PresentationFormat>On-screen Show (4:3)</PresentationFormat>
  <Paragraphs>46</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Century Gothic</vt:lpstr>
      <vt:lpstr>Courier New</vt:lpstr>
      <vt:lpstr>Tahoma</vt:lpstr>
      <vt:lpstr>Office Theme</vt:lpstr>
      <vt:lpstr>PowerPoint Presentation</vt:lpstr>
      <vt:lpstr>Working of the Holy Spirit:</vt:lpstr>
      <vt:lpstr>The Holy Spirit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Holy Spirit:  Miraculous Spiritual Gifts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6</cp:revision>
  <dcterms:created xsi:type="dcterms:W3CDTF">2023-06-23T21:50:22Z</dcterms:created>
  <dcterms:modified xsi:type="dcterms:W3CDTF">2023-06-25T13:36:58Z</dcterms:modified>
</cp:coreProperties>
</file>