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5" r:id="rId3"/>
    <p:sldId id="266" r:id="rId4"/>
    <p:sldId id="263" r:id="rId5"/>
    <p:sldId id="264" r:id="rId6"/>
    <p:sldId id="262" r:id="rId7"/>
    <p:sldId id="261" r:id="rId8"/>
    <p:sldId id="26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78"/>
  </p:normalViewPr>
  <p:slideViewPr>
    <p:cSldViewPr snapToGrid="0">
      <p:cViewPr varScale="1">
        <p:scale>
          <a:sx n="110" d="100"/>
          <a:sy n="110" d="100"/>
        </p:scale>
        <p:origin x="19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ECCE-2305-7743-BDC8-F8A516EE7017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765D-AF0B-FB40-B5AA-B7A7F495A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0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ECCE-2305-7743-BDC8-F8A516EE7017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765D-AF0B-FB40-B5AA-B7A7F495A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2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ECCE-2305-7743-BDC8-F8A516EE7017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765D-AF0B-FB40-B5AA-B7A7F495A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89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ECCE-2305-7743-BDC8-F8A516EE7017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765D-AF0B-FB40-B5AA-B7A7F495A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81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ECCE-2305-7743-BDC8-F8A516EE7017}" type="datetimeFigureOut">
              <a:rPr lang="en-US" smtClean="0"/>
              <a:t>2/18/26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765D-AF0B-FB40-B5AA-B7A7F495A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5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ECCE-2305-7743-BDC8-F8A516EE7017}" type="datetimeFigureOut">
              <a:rPr lang="en-US" smtClean="0"/>
              <a:t>2/18/26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765D-AF0B-FB40-B5AA-B7A7F495A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89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ECCE-2305-7743-BDC8-F8A516EE7017}" type="datetimeFigureOut">
              <a:rPr lang="en-US" smtClean="0"/>
              <a:t>2/18/26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765D-AF0B-FB40-B5AA-B7A7F495A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49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ECCE-2305-7743-BDC8-F8A516EE7017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765D-AF0B-FB40-B5AA-B7A7F495A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5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ECCE-2305-7743-BDC8-F8A516EE7017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765D-AF0B-FB40-B5AA-B7A7F495A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47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ECCE-2305-7743-BDC8-F8A516EE7017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765D-AF0B-FB40-B5AA-B7A7F495A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09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ECCE-2305-7743-BDC8-F8A516EE7017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5765D-AF0B-FB40-B5AA-B7A7F495A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1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FDECCE-2305-7743-BDC8-F8A516EE7017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A5765D-AF0B-FB40-B5AA-B7A7F495A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90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9B447FE-DDA9-4B30-828A-59FC56912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C3D487F7-9050-4871-B351-34A72ADB2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63" y="-1"/>
            <a:ext cx="457200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F43C27DD-EF6A-4C48-9669-C2970E71A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971913" y="1314451"/>
            <a:ext cx="6858003" cy="4229101"/>
          </a:xfrm>
          <a:prstGeom prst="rect">
            <a:avLst/>
          </a:prstGeom>
          <a:gradFill>
            <a:gsLst>
              <a:gs pos="0">
                <a:schemeClr val="accent1">
                  <a:alpha val="23000"/>
                </a:schemeClr>
              </a:gs>
              <a:gs pos="71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5A1AA86-B7E6-4C02-AA34-F1A25CD4C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5638" y="2217950"/>
            <a:ext cx="4577638" cy="464004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Oval 1038">
            <a:extLst>
              <a:ext uri="{FF2B5EF4-FFF2-40B4-BE49-F238E27FC236}">
                <a16:creationId xmlns:a16="http://schemas.microsoft.com/office/drawing/2014/main" id="{86C3B9CB-4E48-4726-B7B9-9E02F71B1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137312">
            <a:off x="-156132" y="1791483"/>
            <a:ext cx="4640488" cy="3480366"/>
          </a:xfrm>
          <a:prstGeom prst="ellipse">
            <a:avLst/>
          </a:prstGeom>
          <a:gradFill>
            <a:gsLst>
              <a:gs pos="53000">
                <a:schemeClr val="accent1">
                  <a:alpha val="0"/>
                </a:schemeClr>
              </a:gs>
              <a:gs pos="100000">
                <a:schemeClr val="accent1">
                  <a:lumMod val="40000"/>
                  <a:lumOff val="60000"/>
                  <a:alpha val="1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C84384FE-1C88-4CAA-8FB8-2313A3AE7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5639" y="0"/>
            <a:ext cx="4577639" cy="6870700"/>
          </a:xfrm>
          <a:prstGeom prst="rect">
            <a:avLst/>
          </a:prstGeom>
          <a:gradFill>
            <a:gsLst>
              <a:gs pos="24000">
                <a:schemeClr val="accent1">
                  <a:alpha val="0"/>
                </a:schemeClr>
              </a:gs>
              <a:gs pos="100000">
                <a:srgbClr val="000000">
                  <a:alpha val="71000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4FB841-2D92-E393-4580-952FB77EDD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341" y="2654490"/>
            <a:ext cx="3425764" cy="3220382"/>
          </a:xfrm>
        </p:spPr>
        <p:txBody>
          <a:bodyPr anchor="t">
            <a:normAutofit/>
          </a:bodyPr>
          <a:lstStyle/>
          <a:p>
            <a:pPr algn="r"/>
            <a:r>
              <a:rPr lang="en-US" sz="4200" b="1">
                <a:solidFill>
                  <a:srgbClr val="FFFFFF"/>
                </a:solidFill>
              </a:rPr>
              <a:t>Jesus Heals a Blind Man at Bethsaida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EBB4DC-E27C-936D-774B-C8CDCBD08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700" y="835862"/>
            <a:ext cx="3103991" cy="1112208"/>
          </a:xfrm>
        </p:spPr>
        <p:txBody>
          <a:bodyPr anchor="b">
            <a:normAutofit/>
          </a:bodyPr>
          <a:lstStyle/>
          <a:p>
            <a:pPr algn="r"/>
            <a:r>
              <a:rPr lang="en-US" i="1" kern="10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Mark 8:22–26</a:t>
            </a:r>
            <a:endParaRPr lang="en-US" kern="100">
              <a:solidFill>
                <a:srgbClr val="FFFF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Signs and Mighty Works of Jesus #25 – Jesus Heals a Blind Man at Bethsaida  – Considering the Bible">
            <a:extLst>
              <a:ext uri="{FF2B5EF4-FFF2-40B4-BE49-F238E27FC236}">
                <a16:creationId xmlns:a16="http://schemas.microsoft.com/office/drawing/2014/main" id="{C8981613-AEA6-D22F-6430-802872B2F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3" r="29718" b="1"/>
          <a:stretch>
            <a:fillRect/>
          </a:stretch>
        </p:blipFill>
        <p:spPr bwMode="auto">
          <a:xfrm>
            <a:off x="4914899" y="457200"/>
            <a:ext cx="3886201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56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7E8D2C-C907-3F98-ECB0-3CEAB7813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F986F5B8-CD0A-1077-A3D7-E9104CC4A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0D7E3E-3342-66F2-586E-6242FD3A4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567" y="351040"/>
            <a:ext cx="4553086" cy="1118945"/>
          </a:xfrm>
        </p:spPr>
        <p:txBody>
          <a:bodyPr anchor="b">
            <a:normAutofit/>
          </a:bodyPr>
          <a:lstStyle/>
          <a:p>
            <a:pPr algn="ctr"/>
            <a:r>
              <a:rPr lang="en-US" sz="3500" b="1" dirty="0">
                <a:solidFill>
                  <a:schemeClr val="accent1"/>
                </a:solidFill>
              </a:rPr>
              <a:t>Jesus Heals a Blind Man at Bethsaida</a:t>
            </a:r>
          </a:p>
        </p:txBody>
      </p:sp>
      <p:pic>
        <p:nvPicPr>
          <p:cNvPr id="2050" name="Picture 2" descr="Signs and Mighty Works of Jesus #25 – Jesus Heals a Blind Man at Bethsaida  – Considering the Bible">
            <a:extLst>
              <a:ext uri="{FF2B5EF4-FFF2-40B4-BE49-F238E27FC236}">
                <a16:creationId xmlns:a16="http://schemas.microsoft.com/office/drawing/2014/main" id="{95B553D7-F11B-1D43-97E8-37E322B46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r="27317" b="-1"/>
          <a:stretch>
            <a:fillRect/>
          </a:stretch>
        </p:blipFill>
        <p:spPr bwMode="auto">
          <a:xfrm>
            <a:off x="801097" y="1198633"/>
            <a:ext cx="2907124" cy="402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4" name="Rectangle 2063">
            <a:extLst>
              <a:ext uri="{FF2B5EF4-FFF2-40B4-BE49-F238E27FC236}">
                <a16:creationId xmlns:a16="http://schemas.microsoft.com/office/drawing/2014/main" id="{29483C05-B3D8-F75B-DE39-F6B339CDCB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66" name="Rectangle 2065">
            <a:extLst>
              <a:ext uri="{FF2B5EF4-FFF2-40B4-BE49-F238E27FC236}">
                <a16:creationId xmlns:a16="http://schemas.microsoft.com/office/drawing/2014/main" id="{C0D3C564-A6EC-A2DA-76B2-5312A7439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01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65C63F-2C56-3861-6B3A-A83F7059F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4874D535-EE0C-4D19-18A1-B89BE4772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2411D5-1DFA-DED6-7761-5F6F8C16D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567" y="351040"/>
            <a:ext cx="4553086" cy="1118945"/>
          </a:xfrm>
        </p:spPr>
        <p:txBody>
          <a:bodyPr anchor="b">
            <a:normAutofit/>
          </a:bodyPr>
          <a:lstStyle/>
          <a:p>
            <a:pPr algn="ctr"/>
            <a:r>
              <a:rPr lang="en-US" sz="3500" b="1" dirty="0">
                <a:solidFill>
                  <a:schemeClr val="accent1"/>
                </a:solidFill>
              </a:rPr>
              <a:t>Jesus Heals a Blind Man at Bethsaida</a:t>
            </a:r>
          </a:p>
        </p:txBody>
      </p:sp>
      <p:pic>
        <p:nvPicPr>
          <p:cNvPr id="2050" name="Picture 2" descr="Signs and Mighty Works of Jesus #25 – Jesus Heals a Blind Man at Bethsaida  – Considering the Bible">
            <a:extLst>
              <a:ext uri="{FF2B5EF4-FFF2-40B4-BE49-F238E27FC236}">
                <a16:creationId xmlns:a16="http://schemas.microsoft.com/office/drawing/2014/main" id="{B1252B90-7104-82D8-AB38-FD68380C9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r="27317" b="-1"/>
          <a:stretch>
            <a:fillRect/>
          </a:stretch>
        </p:blipFill>
        <p:spPr bwMode="auto">
          <a:xfrm>
            <a:off x="801097" y="1198633"/>
            <a:ext cx="2907124" cy="402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60AE5-CE9D-61EE-71CB-9936B404E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2714" y="1770927"/>
            <a:ext cx="4907666" cy="4433103"/>
          </a:xfrm>
        </p:spPr>
        <p:txBody>
          <a:bodyPr anchor="t">
            <a:noAutofit/>
          </a:bodyPr>
          <a:lstStyle/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More than one man’s condition.</a:t>
            </a:r>
          </a:p>
          <a:p>
            <a:pPr lvl="1">
              <a:buClr>
                <a:schemeClr val="accent1"/>
              </a:buClr>
            </a:pPr>
            <a:r>
              <a:rPr lang="en-US" kern="100" dirty="0">
                <a:solidFill>
                  <a:schemeClr val="accent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Mk. 8:22; Cf. Matt. 11:21; Mk 8:14–21</a:t>
            </a:r>
            <a:r>
              <a:rPr lang="en-US" kern="100" dirty="0">
                <a:solidFill>
                  <a:schemeClr val="accent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dirty="0">
                <a:solidFill>
                  <a:schemeClr val="accent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Exod. 4:21; Jn. 5:39–40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064" name="Rectangle 2063">
            <a:extLst>
              <a:ext uri="{FF2B5EF4-FFF2-40B4-BE49-F238E27FC236}">
                <a16:creationId xmlns:a16="http://schemas.microsoft.com/office/drawing/2014/main" id="{7F768FC8-79CF-4AB6-0A8A-60239D59ED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66" name="Rectangle 2065">
            <a:extLst>
              <a:ext uri="{FF2B5EF4-FFF2-40B4-BE49-F238E27FC236}">
                <a16:creationId xmlns:a16="http://schemas.microsoft.com/office/drawing/2014/main" id="{07FFBDAE-E5E6-40FA-F863-D04C09647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53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2E0E07-F24C-94D8-0793-CE6B944A2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5DEC7D72-AE58-3497-D4C8-7D875AEFE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9E16E2-243A-BDCC-F0B7-DBA391D42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567" y="351040"/>
            <a:ext cx="4553086" cy="1118945"/>
          </a:xfrm>
        </p:spPr>
        <p:txBody>
          <a:bodyPr anchor="b">
            <a:normAutofit/>
          </a:bodyPr>
          <a:lstStyle/>
          <a:p>
            <a:pPr algn="ctr"/>
            <a:r>
              <a:rPr lang="en-US" sz="3500" b="1" dirty="0">
                <a:solidFill>
                  <a:schemeClr val="accent1"/>
                </a:solidFill>
              </a:rPr>
              <a:t>Jesus Heals a Blind Man at Bethsaida</a:t>
            </a:r>
          </a:p>
        </p:txBody>
      </p:sp>
      <p:pic>
        <p:nvPicPr>
          <p:cNvPr id="2050" name="Picture 2" descr="Signs and Mighty Works of Jesus #25 – Jesus Heals a Blind Man at Bethsaida  – Considering the Bible">
            <a:extLst>
              <a:ext uri="{FF2B5EF4-FFF2-40B4-BE49-F238E27FC236}">
                <a16:creationId xmlns:a16="http://schemas.microsoft.com/office/drawing/2014/main" id="{0592A852-F2EF-9E07-C5ED-46DFA928A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r="27317" b="-1"/>
          <a:stretch>
            <a:fillRect/>
          </a:stretch>
        </p:blipFill>
        <p:spPr bwMode="auto">
          <a:xfrm>
            <a:off x="801097" y="1198633"/>
            <a:ext cx="2907124" cy="402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EA3EC-771D-4600-5AAD-4475EB1AE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2714" y="1770927"/>
            <a:ext cx="4907666" cy="4433103"/>
          </a:xfrm>
        </p:spPr>
        <p:txBody>
          <a:bodyPr anchor="t">
            <a:noAutofit/>
          </a:bodyPr>
          <a:lstStyle/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More than one man’s condition.</a:t>
            </a:r>
          </a:p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Jesus removes the man from the village.</a:t>
            </a:r>
          </a:p>
          <a:p>
            <a:pPr lvl="1">
              <a:buClr>
                <a:schemeClr val="accent1"/>
              </a:buClr>
            </a:pPr>
            <a:r>
              <a:rPr lang="en-US" dirty="0">
                <a:solidFill>
                  <a:schemeClr val="accent1"/>
                </a:solidFill>
              </a:rPr>
              <a:t>Mk. 8:23a; Cf. Matt. 11:21; Gen. 12; Exod. 3; Gal. 1:17-18 </a:t>
            </a:r>
          </a:p>
        </p:txBody>
      </p:sp>
      <p:sp>
        <p:nvSpPr>
          <p:cNvPr id="2064" name="Rectangle 2063">
            <a:extLst>
              <a:ext uri="{FF2B5EF4-FFF2-40B4-BE49-F238E27FC236}">
                <a16:creationId xmlns:a16="http://schemas.microsoft.com/office/drawing/2014/main" id="{30F24830-5865-9671-6606-DDBC9C126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66" name="Rectangle 2065">
            <a:extLst>
              <a:ext uri="{FF2B5EF4-FFF2-40B4-BE49-F238E27FC236}">
                <a16:creationId xmlns:a16="http://schemas.microsoft.com/office/drawing/2014/main" id="{E0ADD5B4-725E-ABB8-A7D1-9B699853E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055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018C7A-4F5B-7502-A731-977D9F9DC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7035958B-6E6F-D0CA-A5AA-FDEB6FB88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C0BC63-464A-D0DE-A38D-799668301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567" y="351040"/>
            <a:ext cx="4553086" cy="1118945"/>
          </a:xfrm>
        </p:spPr>
        <p:txBody>
          <a:bodyPr anchor="b">
            <a:normAutofit/>
          </a:bodyPr>
          <a:lstStyle/>
          <a:p>
            <a:pPr algn="ctr"/>
            <a:r>
              <a:rPr lang="en-US" sz="3500" b="1" dirty="0">
                <a:solidFill>
                  <a:schemeClr val="accent1"/>
                </a:solidFill>
              </a:rPr>
              <a:t>Jesus Heals a Blind Man at Bethsaida</a:t>
            </a:r>
          </a:p>
        </p:txBody>
      </p:sp>
      <p:pic>
        <p:nvPicPr>
          <p:cNvPr id="2050" name="Picture 2" descr="Signs and Mighty Works of Jesus #25 – Jesus Heals a Blind Man at Bethsaida  – Considering the Bible">
            <a:extLst>
              <a:ext uri="{FF2B5EF4-FFF2-40B4-BE49-F238E27FC236}">
                <a16:creationId xmlns:a16="http://schemas.microsoft.com/office/drawing/2014/main" id="{4530ED50-A8E2-4344-1BA5-A58291043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r="27317" b="-1"/>
          <a:stretch>
            <a:fillRect/>
          </a:stretch>
        </p:blipFill>
        <p:spPr bwMode="auto">
          <a:xfrm>
            <a:off x="801097" y="1198633"/>
            <a:ext cx="2907124" cy="402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4959B-2D7B-FEB9-7423-8C728BD7D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2714" y="1770927"/>
            <a:ext cx="4907666" cy="4433103"/>
          </a:xfrm>
        </p:spPr>
        <p:txBody>
          <a:bodyPr anchor="t">
            <a:noAutofit/>
          </a:bodyPr>
          <a:lstStyle/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More than one man’s condition.</a:t>
            </a:r>
          </a:p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Jesus removes the man from the village.</a:t>
            </a:r>
          </a:p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The man gains sight without full clarity. </a:t>
            </a:r>
          </a:p>
          <a:p>
            <a:pPr lvl="1">
              <a:buClr>
                <a:schemeClr val="accent1"/>
              </a:buClr>
            </a:pPr>
            <a:r>
              <a:rPr lang="en-US" kern="100" dirty="0">
                <a:solidFill>
                  <a:schemeClr val="accent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Mk. 8:23b-24, v. 14-21, 27-33</a:t>
            </a:r>
            <a:r>
              <a:rPr lang="en-US" kern="100" dirty="0">
                <a:solidFill>
                  <a:schemeClr val="accent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kern="100" dirty="0">
                <a:solidFill>
                  <a:schemeClr val="accent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Sam. 16</a:t>
            </a:r>
            <a:r>
              <a:rPr lang="en-US" kern="100" dirty="0">
                <a:solidFill>
                  <a:schemeClr val="accent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kern="100" dirty="0">
                <a:solidFill>
                  <a:schemeClr val="accent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Jn. 3:3-5</a:t>
            </a:r>
            <a:r>
              <a:rPr lang="en-US" kern="100" dirty="0">
                <a:solidFill>
                  <a:schemeClr val="accent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kern="100" dirty="0">
                <a:solidFill>
                  <a:schemeClr val="accent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Acts 18:24-26</a:t>
            </a:r>
          </a:p>
        </p:txBody>
      </p:sp>
      <p:sp>
        <p:nvSpPr>
          <p:cNvPr id="2064" name="Rectangle 2063">
            <a:extLst>
              <a:ext uri="{FF2B5EF4-FFF2-40B4-BE49-F238E27FC236}">
                <a16:creationId xmlns:a16="http://schemas.microsoft.com/office/drawing/2014/main" id="{3D523BF0-6835-5889-1672-ADA453063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66" name="Rectangle 2065">
            <a:extLst>
              <a:ext uri="{FF2B5EF4-FFF2-40B4-BE49-F238E27FC236}">
                <a16:creationId xmlns:a16="http://schemas.microsoft.com/office/drawing/2014/main" id="{8E1BD6C9-CA21-2D45-22D6-6960E3BEC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96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C6ACA4-B511-899B-12EB-DD6729E76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FC3AA7B9-74F2-E86B-9224-7975542FF6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CD1675-86FE-68A4-EC3D-705B767A6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567" y="351040"/>
            <a:ext cx="4553086" cy="1118945"/>
          </a:xfrm>
        </p:spPr>
        <p:txBody>
          <a:bodyPr anchor="b">
            <a:normAutofit/>
          </a:bodyPr>
          <a:lstStyle/>
          <a:p>
            <a:pPr algn="ctr"/>
            <a:r>
              <a:rPr lang="en-US" sz="3500" b="1" dirty="0">
                <a:solidFill>
                  <a:schemeClr val="accent1"/>
                </a:solidFill>
              </a:rPr>
              <a:t>Jesus Heals a Blind Man at Bethsaida</a:t>
            </a:r>
          </a:p>
        </p:txBody>
      </p:sp>
      <p:pic>
        <p:nvPicPr>
          <p:cNvPr id="2050" name="Picture 2" descr="Signs and Mighty Works of Jesus #25 – Jesus Heals a Blind Man at Bethsaida  – Considering the Bible">
            <a:extLst>
              <a:ext uri="{FF2B5EF4-FFF2-40B4-BE49-F238E27FC236}">
                <a16:creationId xmlns:a16="http://schemas.microsoft.com/office/drawing/2014/main" id="{99EED926-7630-8072-0BA9-268291ABE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r="27317" b="-1"/>
          <a:stretch>
            <a:fillRect/>
          </a:stretch>
        </p:blipFill>
        <p:spPr bwMode="auto">
          <a:xfrm>
            <a:off x="801097" y="1198633"/>
            <a:ext cx="2907124" cy="402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ED41B-5467-2926-DF9D-334AB1CB7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2714" y="1770927"/>
            <a:ext cx="4907666" cy="4433103"/>
          </a:xfrm>
        </p:spPr>
        <p:txBody>
          <a:bodyPr anchor="t">
            <a:noAutofit/>
          </a:bodyPr>
          <a:lstStyle/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More than one man’s condition.</a:t>
            </a:r>
          </a:p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Jesus removes the man from the village.</a:t>
            </a:r>
          </a:p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The man gains sight without full clarity.  </a:t>
            </a:r>
          </a:p>
          <a:p>
            <a:pPr marR="0" lvl="0">
              <a:lnSpc>
                <a:spcPct val="115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Jesus touches again – healing complete.</a:t>
            </a:r>
          </a:p>
          <a:p>
            <a:pPr lvl="1">
              <a:lnSpc>
                <a:spcPct val="115000"/>
              </a:lnSpc>
              <a:buClr>
                <a:schemeClr val="accent1"/>
              </a:buClr>
            </a:pPr>
            <a:r>
              <a:rPr lang="en-US" kern="100" dirty="0">
                <a:solidFill>
                  <a:schemeClr val="accent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Mk. 8:25; Phil. 1:6</a:t>
            </a:r>
          </a:p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en-US" sz="2600" dirty="0"/>
          </a:p>
        </p:txBody>
      </p:sp>
      <p:sp>
        <p:nvSpPr>
          <p:cNvPr id="2064" name="Rectangle 2063">
            <a:extLst>
              <a:ext uri="{FF2B5EF4-FFF2-40B4-BE49-F238E27FC236}">
                <a16:creationId xmlns:a16="http://schemas.microsoft.com/office/drawing/2014/main" id="{D5250F0A-843A-0D88-A1FB-CA5E8F1D2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66" name="Rectangle 2065">
            <a:extLst>
              <a:ext uri="{FF2B5EF4-FFF2-40B4-BE49-F238E27FC236}">
                <a16:creationId xmlns:a16="http://schemas.microsoft.com/office/drawing/2014/main" id="{2D3531C0-590D-4D1A-06E5-94A3EC6CA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13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80713F-5FDC-B89B-9D8C-4A458F23F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567" y="351040"/>
            <a:ext cx="4553086" cy="1118945"/>
          </a:xfrm>
        </p:spPr>
        <p:txBody>
          <a:bodyPr anchor="b">
            <a:normAutofit/>
          </a:bodyPr>
          <a:lstStyle/>
          <a:p>
            <a:pPr algn="ctr"/>
            <a:r>
              <a:rPr lang="en-US" sz="3500" b="1" dirty="0">
                <a:solidFill>
                  <a:schemeClr val="accent1"/>
                </a:solidFill>
              </a:rPr>
              <a:t>Jesus Heals a Blind Man at Bethsaida</a:t>
            </a:r>
          </a:p>
        </p:txBody>
      </p:sp>
      <p:pic>
        <p:nvPicPr>
          <p:cNvPr id="2050" name="Picture 2" descr="Signs and Mighty Works of Jesus #25 – Jesus Heals a Blind Man at Bethsaida  – Considering the Bible">
            <a:extLst>
              <a:ext uri="{FF2B5EF4-FFF2-40B4-BE49-F238E27FC236}">
                <a16:creationId xmlns:a16="http://schemas.microsoft.com/office/drawing/2014/main" id="{95ABC81C-ECE0-E5BB-D20C-EE6FE37DB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r="27317" b="-1"/>
          <a:stretch>
            <a:fillRect/>
          </a:stretch>
        </p:blipFill>
        <p:spPr bwMode="auto">
          <a:xfrm>
            <a:off x="801097" y="1198633"/>
            <a:ext cx="2907124" cy="402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0AC87-1411-F86D-D7E9-9FF3AA6CC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2714" y="1718840"/>
            <a:ext cx="4907666" cy="4433103"/>
          </a:xfrm>
        </p:spPr>
        <p:txBody>
          <a:bodyPr anchor="t">
            <a:noAutofit/>
          </a:bodyPr>
          <a:lstStyle/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More than one man’s condition.</a:t>
            </a:r>
          </a:p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Jesus removes the man from the village.</a:t>
            </a:r>
          </a:p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The man gains sight without full clarity.  </a:t>
            </a:r>
          </a:p>
          <a:p>
            <a:pPr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Jesus touches again – healing complete.</a:t>
            </a:r>
          </a:p>
          <a:p>
            <a:pPr>
              <a:buClr>
                <a:schemeClr val="accent1"/>
              </a:buClr>
              <a:buFont typeface="Wingdings" pitchFamily="2" charset="2"/>
              <a:buChar char="Ø"/>
            </a:pPr>
            <a:r>
              <a:rPr lang="en-US" sz="2600" b="1" dirty="0"/>
              <a:t>Clear vision changes how we live </a:t>
            </a:r>
          </a:p>
          <a:p>
            <a:pPr lvl="1">
              <a:buClr>
                <a:schemeClr val="accent1"/>
              </a:buClr>
            </a:pPr>
            <a:r>
              <a:rPr lang="en-US" b="1" kern="100" dirty="0">
                <a:solidFill>
                  <a:schemeClr val="accent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Mk. 8:26; </a:t>
            </a:r>
            <a:r>
              <a:rPr lang="en-US" b="1" kern="100" dirty="0">
                <a:solidFill>
                  <a:schemeClr val="accent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Cf. </a:t>
            </a:r>
            <a:r>
              <a:rPr lang="en-US" b="1" dirty="0">
                <a:solidFill>
                  <a:schemeClr val="accent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Mk. 5:19-20</a:t>
            </a:r>
            <a:r>
              <a:rPr lang="en-US" b="1" dirty="0">
                <a:solidFill>
                  <a:schemeClr val="accent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b="1" dirty="0">
                <a:solidFill>
                  <a:schemeClr val="accent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Acts 9:20-22; Phil. 3:1-16</a:t>
            </a:r>
            <a:r>
              <a:rPr lang="en-US" b="1" dirty="0">
                <a:solidFill>
                  <a:schemeClr val="accent1"/>
                </a:solidFill>
                <a:effectLst/>
              </a:rPr>
              <a:t> 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064" name="Rectangle 2063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6" name="Rectangle 2065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9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9876BD-2808-2CA8-F87B-42169BB05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7991659-0F69-C7E2-EBEA-555092E03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36F81FE0-813E-F1E8-4274-F22CE57DC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63" y="-1"/>
            <a:ext cx="457200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9D35847-E8AD-3EFE-34CC-C289FAA97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971913" y="1314451"/>
            <a:ext cx="6858003" cy="4229101"/>
          </a:xfrm>
          <a:prstGeom prst="rect">
            <a:avLst/>
          </a:prstGeom>
          <a:gradFill>
            <a:gsLst>
              <a:gs pos="0">
                <a:schemeClr val="accent1">
                  <a:alpha val="23000"/>
                </a:schemeClr>
              </a:gs>
              <a:gs pos="71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B05334D4-3D61-B868-5088-365FE7FE5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5638" y="2217950"/>
            <a:ext cx="4577638" cy="464004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9" name="Oval 1038">
            <a:extLst>
              <a:ext uri="{FF2B5EF4-FFF2-40B4-BE49-F238E27FC236}">
                <a16:creationId xmlns:a16="http://schemas.microsoft.com/office/drawing/2014/main" id="{9595E33B-73B0-4D0C-1545-AB4B874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137312">
            <a:off x="-156132" y="1791483"/>
            <a:ext cx="4640488" cy="3480366"/>
          </a:xfrm>
          <a:prstGeom prst="ellipse">
            <a:avLst/>
          </a:prstGeom>
          <a:gradFill>
            <a:gsLst>
              <a:gs pos="53000">
                <a:schemeClr val="accent1">
                  <a:alpha val="0"/>
                </a:schemeClr>
              </a:gs>
              <a:gs pos="100000">
                <a:schemeClr val="accent1">
                  <a:lumMod val="40000"/>
                  <a:lumOff val="60000"/>
                  <a:alpha val="1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252310AC-D5CE-3DCB-F7F3-3118AEE8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5639" y="0"/>
            <a:ext cx="4577639" cy="6870700"/>
          </a:xfrm>
          <a:prstGeom prst="rect">
            <a:avLst/>
          </a:prstGeom>
          <a:gradFill>
            <a:gsLst>
              <a:gs pos="24000">
                <a:schemeClr val="accent1">
                  <a:alpha val="0"/>
                </a:schemeClr>
              </a:gs>
              <a:gs pos="100000">
                <a:srgbClr val="000000">
                  <a:alpha val="71000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713171-D794-4C1C-25AE-029F0F111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341" y="2654490"/>
            <a:ext cx="3425764" cy="3220382"/>
          </a:xfrm>
        </p:spPr>
        <p:txBody>
          <a:bodyPr anchor="t">
            <a:normAutofit/>
          </a:bodyPr>
          <a:lstStyle/>
          <a:p>
            <a:pPr algn="r"/>
            <a:r>
              <a:rPr lang="en-US" sz="4200" b="1">
                <a:solidFill>
                  <a:srgbClr val="FFFFFF"/>
                </a:solidFill>
              </a:rPr>
              <a:t>Jesus Heals a Blind Man at Bethsaida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435F44-3963-6E25-BC03-F9E76E3F3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700" y="835862"/>
            <a:ext cx="3103991" cy="1112208"/>
          </a:xfrm>
        </p:spPr>
        <p:txBody>
          <a:bodyPr anchor="b">
            <a:normAutofit/>
          </a:bodyPr>
          <a:lstStyle/>
          <a:p>
            <a:pPr algn="r"/>
            <a:r>
              <a:rPr lang="en-US" i="1" kern="10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Mark 8:22–26</a:t>
            </a:r>
            <a:endParaRPr lang="en-US" kern="100">
              <a:solidFill>
                <a:srgbClr val="FFFF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Signs and Mighty Works of Jesus #25 – Jesus Heals a Blind Man at Bethsaida  – Considering the Bible">
            <a:extLst>
              <a:ext uri="{FF2B5EF4-FFF2-40B4-BE49-F238E27FC236}">
                <a16:creationId xmlns:a16="http://schemas.microsoft.com/office/drawing/2014/main" id="{8F4C0F49-957A-406E-50CC-5DDB87DB3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3" r="29718" b="1"/>
          <a:stretch>
            <a:fillRect/>
          </a:stretch>
        </p:blipFill>
        <p:spPr bwMode="auto">
          <a:xfrm>
            <a:off x="4914899" y="457200"/>
            <a:ext cx="3886201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03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252</Words>
  <Application>Microsoft Macintosh PowerPoint</Application>
  <PresentationFormat>On-screen Show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Courier New</vt:lpstr>
      <vt:lpstr>Wingdings</vt:lpstr>
      <vt:lpstr>Office Theme</vt:lpstr>
      <vt:lpstr>Jesus Heals a Blind Man at Bethsaida</vt:lpstr>
      <vt:lpstr>Jesus Heals a Blind Man at Bethsaida</vt:lpstr>
      <vt:lpstr>Jesus Heals a Blind Man at Bethsaida</vt:lpstr>
      <vt:lpstr>Jesus Heals a Blind Man at Bethsaida</vt:lpstr>
      <vt:lpstr>Jesus Heals a Blind Man at Bethsaida</vt:lpstr>
      <vt:lpstr>Jesus Heals a Blind Man at Bethsaida</vt:lpstr>
      <vt:lpstr>Jesus Heals a Blind Man at Bethsaida</vt:lpstr>
      <vt:lpstr>Jesus Heals a Blind Man at Bethsaida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4</cp:revision>
  <dcterms:created xsi:type="dcterms:W3CDTF">2026-01-25T13:14:13Z</dcterms:created>
  <dcterms:modified xsi:type="dcterms:W3CDTF">2026-02-18T21:20:55Z</dcterms:modified>
</cp:coreProperties>
</file>