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7" r:id="rId26"/>
    <p:sldId id="288" r:id="rId27"/>
    <p:sldId id="286" r:id="rId28"/>
    <p:sldId id="289" r:id="rId29"/>
    <p:sldId id="290" r:id="rId30"/>
    <p:sldId id="291" r:id="rId31"/>
    <p:sldId id="292" r:id="rId32"/>
    <p:sldId id="293" r:id="rId33"/>
    <p:sldId id="294" r:id="rId34"/>
    <p:sldId id="300" r:id="rId35"/>
    <p:sldId id="301" r:id="rId36"/>
    <p:sldId id="302" r:id="rId37"/>
    <p:sldId id="303" r:id="rId38"/>
    <p:sldId id="295" r:id="rId39"/>
    <p:sldId id="296" r:id="rId40"/>
    <p:sldId id="297" r:id="rId41"/>
    <p:sldId id="298" r:id="rId42"/>
    <p:sldId id="299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84" r:id="rId91"/>
    <p:sldId id="385" r:id="rId92"/>
    <p:sldId id="386" r:id="rId93"/>
    <p:sldId id="387" r:id="rId94"/>
    <p:sldId id="388" r:id="rId95"/>
    <p:sldId id="391" r:id="rId96"/>
    <p:sldId id="392" r:id="rId97"/>
    <p:sldId id="393" r:id="rId98"/>
    <p:sldId id="394" r:id="rId99"/>
    <p:sldId id="390" r:id="rId100"/>
    <p:sldId id="351" r:id="rId101"/>
    <p:sldId id="354" r:id="rId102"/>
    <p:sldId id="355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52" r:id="rId117"/>
    <p:sldId id="356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95" r:id="rId133"/>
    <p:sldId id="396" r:id="rId134"/>
    <p:sldId id="397" r:id="rId135"/>
    <p:sldId id="398" r:id="rId136"/>
    <p:sldId id="399" r:id="rId137"/>
    <p:sldId id="400" r:id="rId138"/>
    <p:sldId id="401" r:id="rId139"/>
    <p:sldId id="402" r:id="rId140"/>
    <p:sldId id="403" r:id="rId141"/>
    <p:sldId id="404" r:id="rId142"/>
    <p:sldId id="405" r:id="rId143"/>
    <p:sldId id="406" r:id="rId144"/>
    <p:sldId id="407" r:id="rId145"/>
    <p:sldId id="408" r:id="rId146"/>
    <p:sldId id="409" r:id="rId147"/>
    <p:sldId id="410" r:id="rId148"/>
    <p:sldId id="411" r:id="rId149"/>
    <p:sldId id="412" r:id="rId150"/>
    <p:sldId id="413" r:id="rId151"/>
    <p:sldId id="414" r:id="rId152"/>
    <p:sldId id="415" r:id="rId153"/>
    <p:sldId id="416" r:id="rId154"/>
    <p:sldId id="417" r:id="rId155"/>
    <p:sldId id="418" r:id="rId156"/>
    <p:sldId id="419" r:id="rId157"/>
    <p:sldId id="420" r:id="rId158"/>
    <p:sldId id="421" r:id="rId159"/>
    <p:sldId id="422" r:id="rId160"/>
    <p:sldId id="423" r:id="rId161"/>
    <p:sldId id="424" r:id="rId162"/>
    <p:sldId id="425" r:id="rId163"/>
    <p:sldId id="426" r:id="rId164"/>
    <p:sldId id="427" r:id="rId165"/>
    <p:sldId id="428" r:id="rId166"/>
    <p:sldId id="429" r:id="rId167"/>
    <p:sldId id="430" r:id="rId168"/>
    <p:sldId id="431" r:id="rId169"/>
    <p:sldId id="432" r:id="rId170"/>
    <p:sldId id="433" r:id="rId171"/>
    <p:sldId id="434" r:id="rId172"/>
    <p:sldId id="435" r:id="rId173"/>
    <p:sldId id="436" r:id="rId174"/>
    <p:sldId id="437" r:id="rId175"/>
    <p:sldId id="438" r:id="rId176"/>
    <p:sldId id="439" r:id="rId177"/>
    <p:sldId id="440" r:id="rId178"/>
    <p:sldId id="441" r:id="rId179"/>
    <p:sldId id="442" r:id="rId180"/>
    <p:sldId id="443" r:id="rId181"/>
    <p:sldId id="444" r:id="rId182"/>
    <p:sldId id="445" r:id="rId183"/>
    <p:sldId id="446" r:id="rId184"/>
    <p:sldId id="447" r:id="rId185"/>
    <p:sldId id="448" r:id="rId186"/>
    <p:sldId id="460" r:id="rId187"/>
    <p:sldId id="449" r:id="rId188"/>
    <p:sldId id="450" r:id="rId189"/>
    <p:sldId id="451" r:id="rId190"/>
    <p:sldId id="452" r:id="rId191"/>
    <p:sldId id="453" r:id="rId192"/>
    <p:sldId id="454" r:id="rId193"/>
    <p:sldId id="455" r:id="rId194"/>
    <p:sldId id="456" r:id="rId195"/>
    <p:sldId id="457" r:id="rId196"/>
    <p:sldId id="458" r:id="rId197"/>
    <p:sldId id="461" r:id="rId198"/>
    <p:sldId id="459" r:id="rId199"/>
    <p:sldId id="462" r:id="rId200"/>
    <p:sldId id="463" r:id="rId201"/>
    <p:sldId id="464" r:id="rId202"/>
    <p:sldId id="465" r:id="rId203"/>
    <p:sldId id="466" r:id="rId204"/>
    <p:sldId id="467" r:id="rId205"/>
    <p:sldId id="468" r:id="rId206"/>
    <p:sldId id="469" r:id="rId207"/>
    <p:sldId id="470" r:id="rId208"/>
    <p:sldId id="471" r:id="rId209"/>
    <p:sldId id="472" r:id="rId210"/>
    <p:sldId id="473" r:id="rId211"/>
    <p:sldId id="474" r:id="rId212"/>
    <p:sldId id="475" r:id="rId213"/>
    <p:sldId id="476" r:id="rId214"/>
    <p:sldId id="477" r:id="rId215"/>
    <p:sldId id="478" r:id="rId216"/>
    <p:sldId id="485" r:id="rId217"/>
    <p:sldId id="486" r:id="rId218"/>
    <p:sldId id="479" r:id="rId219"/>
    <p:sldId id="480" r:id="rId220"/>
    <p:sldId id="481" r:id="rId221"/>
    <p:sldId id="482" r:id="rId222"/>
    <p:sldId id="483" r:id="rId223"/>
    <p:sldId id="484" r:id="rId224"/>
    <p:sldId id="487" r:id="rId225"/>
    <p:sldId id="488" r:id="rId226"/>
    <p:sldId id="489" r:id="rId227"/>
    <p:sldId id="490" r:id="rId228"/>
    <p:sldId id="491" r:id="rId229"/>
    <p:sldId id="492" r:id="rId230"/>
    <p:sldId id="493" r:id="rId231"/>
    <p:sldId id="494" r:id="rId232"/>
    <p:sldId id="498" r:id="rId233"/>
    <p:sldId id="499" r:id="rId234"/>
    <p:sldId id="500" r:id="rId235"/>
    <p:sldId id="501" r:id="rId236"/>
    <p:sldId id="495" r:id="rId237"/>
    <p:sldId id="502" r:id="rId238"/>
    <p:sldId id="503" r:id="rId239"/>
    <p:sldId id="496" r:id="rId240"/>
    <p:sldId id="497" r:id="rId241"/>
    <p:sldId id="504" r:id="rId242"/>
    <p:sldId id="505" r:id="rId243"/>
    <p:sldId id="506" r:id="rId244"/>
    <p:sldId id="507" r:id="rId245"/>
    <p:sldId id="508" r:id="rId246"/>
    <p:sldId id="509" r:id="rId247"/>
    <p:sldId id="510" r:id="rId248"/>
    <p:sldId id="511" r:id="rId249"/>
    <p:sldId id="512" r:id="rId250"/>
    <p:sldId id="513" r:id="rId251"/>
    <p:sldId id="514" r:id="rId252"/>
    <p:sldId id="515" r:id="rId253"/>
    <p:sldId id="516" r:id="rId254"/>
    <p:sldId id="517" r:id="rId255"/>
    <p:sldId id="518" r:id="rId256"/>
    <p:sldId id="519" r:id="rId257"/>
    <p:sldId id="520" r:id="rId258"/>
    <p:sldId id="521" r:id="rId259"/>
    <p:sldId id="522" r:id="rId260"/>
    <p:sldId id="523" r:id="rId261"/>
    <p:sldId id="524" r:id="rId262"/>
    <p:sldId id="532" r:id="rId263"/>
    <p:sldId id="525" r:id="rId264"/>
    <p:sldId id="533" r:id="rId265"/>
    <p:sldId id="526" r:id="rId266"/>
    <p:sldId id="534" r:id="rId267"/>
    <p:sldId id="527" r:id="rId268"/>
    <p:sldId id="528" r:id="rId269"/>
    <p:sldId id="529" r:id="rId270"/>
    <p:sldId id="530" r:id="rId271"/>
    <p:sldId id="531" r:id="rId272"/>
    <p:sldId id="537" r:id="rId273"/>
    <p:sldId id="557" r:id="rId274"/>
    <p:sldId id="558" r:id="rId275"/>
    <p:sldId id="559" r:id="rId276"/>
    <p:sldId id="560" r:id="rId277"/>
    <p:sldId id="561" r:id="rId278"/>
    <p:sldId id="562" r:id="rId279"/>
    <p:sldId id="563" r:id="rId280"/>
    <p:sldId id="564" r:id="rId281"/>
    <p:sldId id="565" r:id="rId282"/>
    <p:sldId id="566" r:id="rId283"/>
    <p:sldId id="567" r:id="rId284"/>
    <p:sldId id="568" r:id="rId285"/>
    <p:sldId id="569" r:id="rId286"/>
    <p:sldId id="570" r:id="rId287"/>
    <p:sldId id="571" r:id="rId288"/>
    <p:sldId id="572" r:id="rId289"/>
    <p:sldId id="573" r:id="rId290"/>
    <p:sldId id="575" r:id="rId291"/>
    <p:sldId id="576" r:id="rId292"/>
    <p:sldId id="577" r:id="rId293"/>
    <p:sldId id="574" r:id="rId294"/>
    <p:sldId id="578" r:id="rId295"/>
    <p:sldId id="579" r:id="rId296"/>
    <p:sldId id="580" r:id="rId297"/>
    <p:sldId id="581" r:id="rId298"/>
    <p:sldId id="582" r:id="rId299"/>
    <p:sldId id="583" r:id="rId300"/>
    <p:sldId id="584" r:id="rId301"/>
    <p:sldId id="585" r:id="rId302"/>
    <p:sldId id="586" r:id="rId303"/>
    <p:sldId id="587" r:id="rId304"/>
    <p:sldId id="588" r:id="rId305"/>
    <p:sldId id="589" r:id="rId306"/>
    <p:sldId id="535" r:id="rId307"/>
    <p:sldId id="590" r:id="rId308"/>
    <p:sldId id="591" r:id="rId309"/>
    <p:sldId id="538" r:id="rId310"/>
    <p:sldId id="539" r:id="rId311"/>
    <p:sldId id="540" r:id="rId312"/>
    <p:sldId id="541" r:id="rId313"/>
    <p:sldId id="542" r:id="rId314"/>
    <p:sldId id="543" r:id="rId315"/>
    <p:sldId id="544" r:id="rId316"/>
    <p:sldId id="545" r:id="rId317"/>
    <p:sldId id="546" r:id="rId318"/>
    <p:sldId id="547" r:id="rId319"/>
    <p:sldId id="548" r:id="rId320"/>
    <p:sldId id="549" r:id="rId321"/>
    <p:sldId id="550" r:id="rId322"/>
    <p:sldId id="551" r:id="rId323"/>
    <p:sldId id="552" r:id="rId324"/>
    <p:sldId id="553" r:id="rId325"/>
    <p:sldId id="554" r:id="rId326"/>
    <p:sldId id="555" r:id="rId327"/>
    <p:sldId id="556" r:id="rId328"/>
    <p:sldId id="592" r:id="rId329"/>
    <p:sldId id="594" r:id="rId330"/>
    <p:sldId id="595" r:id="rId331"/>
    <p:sldId id="596" r:id="rId332"/>
    <p:sldId id="597" r:id="rId333"/>
    <p:sldId id="598" r:id="rId334"/>
    <p:sldId id="599" r:id="rId335"/>
    <p:sldId id="600" r:id="rId336"/>
    <p:sldId id="601" r:id="rId337"/>
    <p:sldId id="602" r:id="rId338"/>
    <p:sldId id="603" r:id="rId339"/>
    <p:sldId id="604" r:id="rId340"/>
    <p:sldId id="605" r:id="rId341"/>
    <p:sldId id="606" r:id="rId342"/>
    <p:sldId id="607" r:id="rId343"/>
    <p:sldId id="608" r:id="rId344"/>
    <p:sldId id="609" r:id="rId345"/>
    <p:sldId id="610" r:id="rId346"/>
    <p:sldId id="622" r:id="rId347"/>
    <p:sldId id="611" r:id="rId348"/>
    <p:sldId id="612" r:id="rId349"/>
    <p:sldId id="615" r:id="rId350"/>
    <p:sldId id="613" r:id="rId351"/>
    <p:sldId id="614" r:id="rId352"/>
    <p:sldId id="616" r:id="rId353"/>
    <p:sldId id="617" r:id="rId354"/>
    <p:sldId id="618" r:id="rId355"/>
    <p:sldId id="619" r:id="rId356"/>
    <p:sldId id="620" r:id="rId357"/>
    <p:sldId id="621" r:id="rId358"/>
    <p:sldId id="623" r:id="rId359"/>
    <p:sldId id="624" r:id="rId360"/>
    <p:sldId id="625" r:id="rId361"/>
    <p:sldId id="626" r:id="rId362"/>
    <p:sldId id="627" r:id="rId363"/>
    <p:sldId id="628" r:id="rId364"/>
    <p:sldId id="629" r:id="rId365"/>
    <p:sldId id="630" r:id="rId366"/>
    <p:sldId id="631" r:id="rId367"/>
    <p:sldId id="632" r:id="rId368"/>
    <p:sldId id="633" r:id="rId369"/>
    <p:sldId id="634" r:id="rId370"/>
    <p:sldId id="635" r:id="rId371"/>
    <p:sldId id="636" r:id="rId372"/>
    <p:sldId id="637" r:id="rId373"/>
    <p:sldId id="638" r:id="rId374"/>
    <p:sldId id="639" r:id="rId375"/>
    <p:sldId id="640" r:id="rId376"/>
    <p:sldId id="641" r:id="rId377"/>
    <p:sldId id="642" r:id="rId378"/>
    <p:sldId id="643" r:id="rId379"/>
    <p:sldId id="644" r:id="rId380"/>
    <p:sldId id="645" r:id="rId381"/>
    <p:sldId id="646" r:id="rId382"/>
    <p:sldId id="656" r:id="rId383"/>
    <p:sldId id="657" r:id="rId384"/>
    <p:sldId id="658" r:id="rId385"/>
    <p:sldId id="647" r:id="rId386"/>
    <p:sldId id="648" r:id="rId387"/>
    <p:sldId id="649" r:id="rId388"/>
    <p:sldId id="653" r:id="rId389"/>
    <p:sldId id="654" r:id="rId390"/>
    <p:sldId id="655" r:id="rId391"/>
    <p:sldId id="659" r:id="rId392"/>
    <p:sldId id="660" r:id="rId393"/>
    <p:sldId id="661" r:id="rId394"/>
    <p:sldId id="662" r:id="rId395"/>
    <p:sldId id="663" r:id="rId396"/>
    <p:sldId id="664" r:id="rId397"/>
    <p:sldId id="665" r:id="rId398"/>
    <p:sldId id="666" r:id="rId399"/>
    <p:sldId id="667" r:id="rId400"/>
    <p:sldId id="668" r:id="rId401"/>
    <p:sldId id="669" r:id="rId402"/>
    <p:sldId id="670" r:id="rId403"/>
    <p:sldId id="671" r:id="rId404"/>
    <p:sldId id="672" r:id="rId405"/>
    <p:sldId id="673" r:id="rId406"/>
    <p:sldId id="674" r:id="rId407"/>
    <p:sldId id="675" r:id="rId408"/>
    <p:sldId id="676" r:id="rId409"/>
    <p:sldId id="677" r:id="rId410"/>
    <p:sldId id="678" r:id="rId411"/>
    <p:sldId id="679" r:id="rId412"/>
    <p:sldId id="680" r:id="rId413"/>
    <p:sldId id="681" r:id="rId414"/>
    <p:sldId id="682" r:id="rId415"/>
    <p:sldId id="683" r:id="rId416"/>
    <p:sldId id="684" r:id="rId417"/>
    <p:sldId id="685" r:id="rId418"/>
    <p:sldId id="686" r:id="rId419"/>
    <p:sldId id="687" r:id="rId420"/>
    <p:sldId id="688" r:id="rId421"/>
    <p:sldId id="689" r:id="rId422"/>
    <p:sldId id="690" r:id="rId423"/>
    <p:sldId id="691" r:id="rId424"/>
    <p:sldId id="692" r:id="rId425"/>
    <p:sldId id="693" r:id="rId426"/>
    <p:sldId id="694" r:id="rId427"/>
    <p:sldId id="695" r:id="rId428"/>
    <p:sldId id="696" r:id="rId429"/>
    <p:sldId id="698" r:id="rId430"/>
    <p:sldId id="721" r:id="rId431"/>
    <p:sldId id="699" r:id="rId432"/>
    <p:sldId id="701" r:id="rId433"/>
    <p:sldId id="702" r:id="rId434"/>
    <p:sldId id="703" r:id="rId435"/>
    <p:sldId id="704" r:id="rId436"/>
    <p:sldId id="705" r:id="rId437"/>
    <p:sldId id="700" r:id="rId438"/>
    <p:sldId id="706" r:id="rId439"/>
    <p:sldId id="707" r:id="rId440"/>
    <p:sldId id="708" r:id="rId441"/>
    <p:sldId id="709" r:id="rId442"/>
    <p:sldId id="710" r:id="rId443"/>
    <p:sldId id="711" r:id="rId444"/>
    <p:sldId id="712" r:id="rId445"/>
    <p:sldId id="713" r:id="rId446"/>
    <p:sldId id="714" r:id="rId447"/>
    <p:sldId id="715" r:id="rId448"/>
    <p:sldId id="716" r:id="rId449"/>
    <p:sldId id="717" r:id="rId450"/>
    <p:sldId id="720" r:id="rId451"/>
    <p:sldId id="719" r:id="rId452"/>
    <p:sldId id="722" r:id="rId453"/>
    <p:sldId id="723" r:id="rId454"/>
    <p:sldId id="724" r:id="rId455"/>
    <p:sldId id="725" r:id="rId456"/>
    <p:sldId id="726" r:id="rId457"/>
    <p:sldId id="727" r:id="rId458"/>
    <p:sldId id="728" r:id="rId459"/>
    <p:sldId id="729" r:id="rId460"/>
    <p:sldId id="730" r:id="rId461"/>
    <p:sldId id="731" r:id="rId462"/>
    <p:sldId id="732" r:id="rId463"/>
    <p:sldId id="733" r:id="rId464"/>
    <p:sldId id="734" r:id="rId465"/>
    <p:sldId id="735" r:id="rId466"/>
    <p:sldId id="736" r:id="rId467"/>
    <p:sldId id="737" r:id="rId468"/>
    <p:sldId id="738" r:id="rId469"/>
    <p:sldId id="753" r:id="rId470"/>
    <p:sldId id="754" r:id="rId471"/>
    <p:sldId id="740" r:id="rId472"/>
    <p:sldId id="742" r:id="rId473"/>
    <p:sldId id="743" r:id="rId474"/>
    <p:sldId id="744" r:id="rId475"/>
    <p:sldId id="745" r:id="rId476"/>
    <p:sldId id="746" r:id="rId477"/>
    <p:sldId id="747" r:id="rId478"/>
    <p:sldId id="748" r:id="rId479"/>
    <p:sldId id="749" r:id="rId480"/>
    <p:sldId id="750" r:id="rId481"/>
    <p:sldId id="751" r:id="rId482"/>
    <p:sldId id="752" r:id="rId483"/>
    <p:sldId id="755" r:id="rId484"/>
    <p:sldId id="756" r:id="rId485"/>
    <p:sldId id="757" r:id="rId486"/>
    <p:sldId id="758" r:id="rId487"/>
    <p:sldId id="759" r:id="rId488"/>
    <p:sldId id="760" r:id="rId489"/>
    <p:sldId id="761" r:id="rId490"/>
    <p:sldId id="762" r:id="rId491"/>
    <p:sldId id="763" r:id="rId492"/>
    <p:sldId id="764" r:id="rId493"/>
    <p:sldId id="765" r:id="rId494"/>
    <p:sldId id="766" r:id="rId495"/>
    <p:sldId id="767" r:id="rId496"/>
    <p:sldId id="768" r:id="rId497"/>
    <p:sldId id="769" r:id="rId498"/>
    <p:sldId id="770" r:id="rId499"/>
    <p:sldId id="771" r:id="rId500"/>
    <p:sldId id="772" r:id="rId501"/>
    <p:sldId id="787" r:id="rId502"/>
    <p:sldId id="773" r:id="rId503"/>
    <p:sldId id="775" r:id="rId504"/>
    <p:sldId id="776" r:id="rId505"/>
    <p:sldId id="777" r:id="rId506"/>
    <p:sldId id="778" r:id="rId507"/>
    <p:sldId id="779" r:id="rId508"/>
    <p:sldId id="780" r:id="rId509"/>
    <p:sldId id="781" r:id="rId510"/>
    <p:sldId id="782" r:id="rId511"/>
    <p:sldId id="783" r:id="rId512"/>
    <p:sldId id="784" r:id="rId513"/>
    <p:sldId id="785" r:id="rId514"/>
    <p:sldId id="786" r:id="rId515"/>
    <p:sldId id="818" r:id="rId516"/>
    <p:sldId id="821" r:id="rId517"/>
    <p:sldId id="788" r:id="rId518"/>
    <p:sldId id="790" r:id="rId519"/>
    <p:sldId id="791" r:id="rId520"/>
    <p:sldId id="792" r:id="rId521"/>
    <p:sldId id="793" r:id="rId522"/>
    <p:sldId id="794" r:id="rId523"/>
    <p:sldId id="795" r:id="rId524"/>
    <p:sldId id="796" r:id="rId525"/>
    <p:sldId id="797" r:id="rId526"/>
    <p:sldId id="798" r:id="rId527"/>
    <p:sldId id="799" r:id="rId528"/>
    <p:sldId id="800" r:id="rId529"/>
    <p:sldId id="801" r:id="rId530"/>
    <p:sldId id="802" r:id="rId531"/>
    <p:sldId id="803" r:id="rId532"/>
    <p:sldId id="804" r:id="rId533"/>
    <p:sldId id="805" r:id="rId534"/>
    <p:sldId id="806" r:id="rId535"/>
    <p:sldId id="807" r:id="rId536"/>
    <p:sldId id="820" r:id="rId537"/>
    <p:sldId id="809" r:id="rId538"/>
    <p:sldId id="810" r:id="rId539"/>
    <p:sldId id="811" r:id="rId540"/>
    <p:sldId id="812" r:id="rId541"/>
    <p:sldId id="813" r:id="rId542"/>
    <p:sldId id="814" r:id="rId543"/>
    <p:sldId id="815" r:id="rId544"/>
    <p:sldId id="816" r:id="rId545"/>
    <p:sldId id="817" r:id="rId546"/>
    <p:sldId id="822" r:id="rId547"/>
    <p:sldId id="824" r:id="rId548"/>
    <p:sldId id="825" r:id="rId549"/>
    <p:sldId id="826" r:id="rId550"/>
    <p:sldId id="848" r:id="rId551"/>
    <p:sldId id="827" r:id="rId552"/>
    <p:sldId id="828" r:id="rId553"/>
    <p:sldId id="829" r:id="rId554"/>
    <p:sldId id="830" r:id="rId555"/>
    <p:sldId id="831" r:id="rId556"/>
    <p:sldId id="832" r:id="rId557"/>
    <p:sldId id="833" r:id="rId558"/>
    <p:sldId id="834" r:id="rId559"/>
    <p:sldId id="835" r:id="rId560"/>
    <p:sldId id="836" r:id="rId561"/>
    <p:sldId id="837" r:id="rId562"/>
    <p:sldId id="838" r:id="rId563"/>
    <p:sldId id="839" r:id="rId564"/>
    <p:sldId id="840" r:id="rId565"/>
    <p:sldId id="841" r:id="rId566"/>
    <p:sldId id="842" r:id="rId567"/>
    <p:sldId id="843" r:id="rId568"/>
    <p:sldId id="844" r:id="rId569"/>
    <p:sldId id="845" r:id="rId570"/>
    <p:sldId id="846" r:id="rId571"/>
    <p:sldId id="823" r:id="rId572"/>
    <p:sldId id="878" r:id="rId573"/>
    <p:sldId id="849" r:id="rId574"/>
    <p:sldId id="850" r:id="rId575"/>
    <p:sldId id="851" r:id="rId576"/>
    <p:sldId id="852" r:id="rId577"/>
    <p:sldId id="853" r:id="rId578"/>
    <p:sldId id="854" r:id="rId579"/>
    <p:sldId id="855" r:id="rId580"/>
    <p:sldId id="856" r:id="rId581"/>
    <p:sldId id="857" r:id="rId582"/>
    <p:sldId id="858" r:id="rId583"/>
    <p:sldId id="859" r:id="rId584"/>
    <p:sldId id="860" r:id="rId585"/>
    <p:sldId id="861" r:id="rId586"/>
    <p:sldId id="862" r:id="rId587"/>
    <p:sldId id="863" r:id="rId588"/>
    <p:sldId id="864" r:id="rId589"/>
    <p:sldId id="865" r:id="rId590"/>
    <p:sldId id="866" r:id="rId591"/>
    <p:sldId id="867" r:id="rId592"/>
    <p:sldId id="868" r:id="rId593"/>
    <p:sldId id="869" r:id="rId594"/>
    <p:sldId id="870" r:id="rId595"/>
    <p:sldId id="871" r:id="rId596"/>
    <p:sldId id="872" r:id="rId597"/>
    <p:sldId id="873" r:id="rId598"/>
    <p:sldId id="874" r:id="rId599"/>
    <p:sldId id="875" r:id="rId600"/>
    <p:sldId id="876" r:id="rId601"/>
    <p:sldId id="877" r:id="rId6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1"/>
    <p:restoredTop sz="94638"/>
  </p:normalViewPr>
  <p:slideViewPr>
    <p:cSldViewPr snapToGrid="0">
      <p:cViewPr varScale="1">
        <p:scale>
          <a:sx n="120" d="100"/>
          <a:sy n="120" d="100"/>
        </p:scale>
        <p:origin x="183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324" Type="http://schemas.openxmlformats.org/officeDocument/2006/relationships/slide" Target="slides/slide323.xml"/><Relationship Id="rId531" Type="http://schemas.openxmlformats.org/officeDocument/2006/relationships/slide" Target="slides/slide530.xml"/><Relationship Id="rId170" Type="http://schemas.openxmlformats.org/officeDocument/2006/relationships/slide" Target="slides/slide169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42" Type="http://schemas.openxmlformats.org/officeDocument/2006/relationships/slide" Target="slides/slide541.xml"/><Relationship Id="rId181" Type="http://schemas.openxmlformats.org/officeDocument/2006/relationships/slide" Target="slides/slide180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346" Type="http://schemas.openxmlformats.org/officeDocument/2006/relationships/slide" Target="slides/slide345.xml"/><Relationship Id="rId553" Type="http://schemas.openxmlformats.org/officeDocument/2006/relationships/slide" Target="slides/slide552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497" Type="http://schemas.openxmlformats.org/officeDocument/2006/relationships/slide" Target="slides/slide496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217" Type="http://schemas.openxmlformats.org/officeDocument/2006/relationships/slide" Target="slides/slide216.xml"/><Relationship Id="rId564" Type="http://schemas.openxmlformats.org/officeDocument/2006/relationships/slide" Target="slides/slide563.xml"/><Relationship Id="rId424" Type="http://schemas.openxmlformats.org/officeDocument/2006/relationships/slide" Target="slides/slide423.xml"/><Relationship Id="rId270" Type="http://schemas.openxmlformats.org/officeDocument/2006/relationships/slide" Target="slides/slide269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281" Type="http://schemas.openxmlformats.org/officeDocument/2006/relationships/slide" Target="slides/slide280.xml"/><Relationship Id="rId502" Type="http://schemas.openxmlformats.org/officeDocument/2006/relationships/slide" Target="slides/slide501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86" Type="http://schemas.openxmlformats.org/officeDocument/2006/relationships/slide" Target="slides/slide585.xml"/><Relationship Id="rId7" Type="http://schemas.openxmlformats.org/officeDocument/2006/relationships/slide" Target="slides/slide6.xml"/><Relationship Id="rId239" Type="http://schemas.openxmlformats.org/officeDocument/2006/relationships/slide" Target="slides/slide238.xml"/><Relationship Id="rId446" Type="http://schemas.openxmlformats.org/officeDocument/2006/relationships/slide" Target="slides/slide445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87" Type="http://schemas.openxmlformats.org/officeDocument/2006/relationships/slide" Target="slides/slide86.xml"/><Relationship Id="rId513" Type="http://schemas.openxmlformats.org/officeDocument/2006/relationships/slide" Target="slides/slide512.xml"/><Relationship Id="rId597" Type="http://schemas.openxmlformats.org/officeDocument/2006/relationships/slide" Target="slides/slide596.xml"/><Relationship Id="rId152" Type="http://schemas.openxmlformats.org/officeDocument/2006/relationships/slide" Target="slides/slide151.xml"/><Relationship Id="rId457" Type="http://schemas.openxmlformats.org/officeDocument/2006/relationships/slide" Target="slides/slide456.xml"/><Relationship Id="rId14" Type="http://schemas.openxmlformats.org/officeDocument/2006/relationships/slide" Target="slides/slide13.xml"/><Relationship Id="rId317" Type="http://schemas.openxmlformats.org/officeDocument/2006/relationships/slide" Target="slides/slide316.xml"/><Relationship Id="rId524" Type="http://schemas.openxmlformats.org/officeDocument/2006/relationships/slide" Target="slides/slide523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577" Type="http://schemas.openxmlformats.org/officeDocument/2006/relationships/slide" Target="slides/slide576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602" Type="http://schemas.openxmlformats.org/officeDocument/2006/relationships/slide" Target="slides/slide601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46" Type="http://schemas.openxmlformats.org/officeDocument/2006/relationships/slide" Target="slides/slide545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588" Type="http://schemas.openxmlformats.org/officeDocument/2006/relationships/slide" Target="slides/slide587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57" Type="http://schemas.openxmlformats.org/officeDocument/2006/relationships/slide" Target="slides/slide556.xml"/><Relationship Id="rId599" Type="http://schemas.openxmlformats.org/officeDocument/2006/relationships/slide" Target="slides/slide598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26" Type="http://schemas.openxmlformats.org/officeDocument/2006/relationships/slide" Target="slides/slide525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537" Type="http://schemas.openxmlformats.org/officeDocument/2006/relationships/slide" Target="slides/slide536.xml"/><Relationship Id="rId579" Type="http://schemas.openxmlformats.org/officeDocument/2006/relationships/slide" Target="slides/slide578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slide" Target="slides/slide438.xml"/><Relationship Id="rId590" Type="http://schemas.openxmlformats.org/officeDocument/2006/relationships/slide" Target="slides/slide589.xml"/><Relationship Id="rId604" Type="http://schemas.openxmlformats.org/officeDocument/2006/relationships/viewProps" Target="viewProps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506" Type="http://schemas.openxmlformats.org/officeDocument/2006/relationships/slide" Target="slides/slide505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48" Type="http://schemas.openxmlformats.org/officeDocument/2006/relationships/slide" Target="slides/slide547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517" Type="http://schemas.openxmlformats.org/officeDocument/2006/relationships/slide" Target="slides/slide516.xml"/><Relationship Id="rId559" Type="http://schemas.openxmlformats.org/officeDocument/2006/relationships/slide" Target="slides/slide558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570" Type="http://schemas.openxmlformats.org/officeDocument/2006/relationships/slide" Target="slides/slide569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528" Type="http://schemas.openxmlformats.org/officeDocument/2006/relationships/slide" Target="slides/slide527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539" Type="http://schemas.openxmlformats.org/officeDocument/2006/relationships/slide" Target="slides/slide538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592" Type="http://schemas.openxmlformats.org/officeDocument/2006/relationships/slide" Target="slides/slide591.xml"/><Relationship Id="rId606" Type="http://schemas.openxmlformats.org/officeDocument/2006/relationships/tableStyles" Target="tableStyles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561" Type="http://schemas.openxmlformats.org/officeDocument/2006/relationships/slide" Target="slides/slide560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58" Type="http://schemas.openxmlformats.org/officeDocument/2006/relationships/slide" Target="slides/slide157.xml"/><Relationship Id="rId323" Type="http://schemas.openxmlformats.org/officeDocument/2006/relationships/slide" Target="slides/slide322.xml"/><Relationship Id="rId530" Type="http://schemas.openxmlformats.org/officeDocument/2006/relationships/slide" Target="slides/slide529.xml"/><Relationship Id="rId20" Type="http://schemas.openxmlformats.org/officeDocument/2006/relationships/slide" Target="slides/slide19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572" Type="http://schemas.openxmlformats.org/officeDocument/2006/relationships/slide" Target="slides/slide571.xml"/><Relationship Id="rId225" Type="http://schemas.openxmlformats.org/officeDocument/2006/relationships/slide" Target="slides/slide224.xml"/><Relationship Id="rId267" Type="http://schemas.openxmlformats.org/officeDocument/2006/relationships/slide" Target="slides/slide266.xml"/><Relationship Id="rId432" Type="http://schemas.openxmlformats.org/officeDocument/2006/relationships/slide" Target="slides/slide431.xml"/><Relationship Id="rId474" Type="http://schemas.openxmlformats.org/officeDocument/2006/relationships/slide" Target="slides/slide473.xml"/><Relationship Id="rId127" Type="http://schemas.openxmlformats.org/officeDocument/2006/relationships/slide" Target="slides/slide126.xml"/><Relationship Id="rId31" Type="http://schemas.openxmlformats.org/officeDocument/2006/relationships/slide" Target="slides/slide30.xml"/><Relationship Id="rId73" Type="http://schemas.openxmlformats.org/officeDocument/2006/relationships/slide" Target="slides/slide72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76" Type="http://schemas.openxmlformats.org/officeDocument/2006/relationships/slide" Target="slides/slide375.xml"/><Relationship Id="rId541" Type="http://schemas.openxmlformats.org/officeDocument/2006/relationships/slide" Target="slides/slide540.xml"/><Relationship Id="rId583" Type="http://schemas.openxmlformats.org/officeDocument/2006/relationships/slide" Target="slides/slide582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36" Type="http://schemas.openxmlformats.org/officeDocument/2006/relationships/slide" Target="slides/slide235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43" Type="http://schemas.openxmlformats.org/officeDocument/2006/relationships/slide" Target="slides/slide442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52" Type="http://schemas.openxmlformats.org/officeDocument/2006/relationships/slide" Target="slides/slide551.xml"/><Relationship Id="rId594" Type="http://schemas.openxmlformats.org/officeDocument/2006/relationships/slide" Target="slides/slide593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563" Type="http://schemas.openxmlformats.org/officeDocument/2006/relationships/slide" Target="slides/slide562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slide" Target="slides/slide531.xml"/><Relationship Id="rId574" Type="http://schemas.openxmlformats.org/officeDocument/2006/relationships/slide" Target="slides/slide573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543" Type="http://schemas.openxmlformats.org/officeDocument/2006/relationships/slide" Target="slides/slide542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585" Type="http://schemas.openxmlformats.org/officeDocument/2006/relationships/slide" Target="slides/slide584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54" Type="http://schemas.openxmlformats.org/officeDocument/2006/relationships/slide" Target="slides/slide553.xml"/><Relationship Id="rId596" Type="http://schemas.openxmlformats.org/officeDocument/2006/relationships/slide" Target="slides/slide595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slide" Target="slides/slide533.xml"/><Relationship Id="rId576" Type="http://schemas.openxmlformats.org/officeDocument/2006/relationships/slide" Target="slides/slide575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601" Type="http://schemas.openxmlformats.org/officeDocument/2006/relationships/slide" Target="slides/slide600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545" Type="http://schemas.openxmlformats.org/officeDocument/2006/relationships/slide" Target="slides/slide544.xml"/><Relationship Id="rId587" Type="http://schemas.openxmlformats.org/officeDocument/2006/relationships/slide" Target="slides/slide586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56" Type="http://schemas.openxmlformats.org/officeDocument/2006/relationships/slide" Target="slides/slide555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598" Type="http://schemas.openxmlformats.org/officeDocument/2006/relationships/slide" Target="slides/slide597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567" Type="http://schemas.openxmlformats.org/officeDocument/2006/relationships/slide" Target="slides/slide566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36" Type="http://schemas.openxmlformats.org/officeDocument/2006/relationships/slide" Target="slides/slide535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603" Type="http://schemas.openxmlformats.org/officeDocument/2006/relationships/presProps" Target="presProps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547" Type="http://schemas.openxmlformats.org/officeDocument/2006/relationships/slide" Target="slides/slide546.xml"/><Relationship Id="rId589" Type="http://schemas.openxmlformats.org/officeDocument/2006/relationships/slide" Target="slides/slide588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516" Type="http://schemas.openxmlformats.org/officeDocument/2006/relationships/slide" Target="slides/slide515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27" Type="http://schemas.openxmlformats.org/officeDocument/2006/relationships/slide" Target="slides/slide526.xml"/><Relationship Id="rId569" Type="http://schemas.openxmlformats.org/officeDocument/2006/relationships/slide" Target="slides/slide568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580" Type="http://schemas.openxmlformats.org/officeDocument/2006/relationships/slide" Target="slides/slide579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538" Type="http://schemas.openxmlformats.org/officeDocument/2006/relationships/slide" Target="slides/slide537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605" Type="http://schemas.openxmlformats.org/officeDocument/2006/relationships/theme" Target="theme/theme1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49" Type="http://schemas.openxmlformats.org/officeDocument/2006/relationships/slide" Target="slides/slide54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560" Type="http://schemas.openxmlformats.org/officeDocument/2006/relationships/slide" Target="slides/slide559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518" Type="http://schemas.openxmlformats.org/officeDocument/2006/relationships/slide" Target="slides/slide517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571" Type="http://schemas.openxmlformats.org/officeDocument/2006/relationships/slide" Target="slides/slide570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529" Type="http://schemas.openxmlformats.org/officeDocument/2006/relationships/slide" Target="slides/slide528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137" Type="http://schemas.openxmlformats.org/officeDocument/2006/relationships/slide" Target="slides/slide136.xml"/><Relationship Id="rId302" Type="http://schemas.openxmlformats.org/officeDocument/2006/relationships/slide" Target="slides/slide301.xml"/><Relationship Id="rId344" Type="http://schemas.openxmlformats.org/officeDocument/2006/relationships/slide" Target="slides/slide343.xml"/><Relationship Id="rId41" Type="http://schemas.openxmlformats.org/officeDocument/2006/relationships/slide" Target="slides/slide40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551" Type="http://schemas.openxmlformats.org/officeDocument/2006/relationships/slide" Target="slides/slide550.xml"/><Relationship Id="rId593" Type="http://schemas.openxmlformats.org/officeDocument/2006/relationships/slide" Target="slides/slide592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46" Type="http://schemas.openxmlformats.org/officeDocument/2006/relationships/slide" Target="slides/slide245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53" Type="http://schemas.openxmlformats.org/officeDocument/2006/relationships/slide" Target="slides/slide452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52" Type="http://schemas.openxmlformats.org/officeDocument/2006/relationships/slide" Target="slides/slide51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562" Type="http://schemas.openxmlformats.org/officeDocument/2006/relationships/slide" Target="slides/slide561.xml"/><Relationship Id="rId215" Type="http://schemas.openxmlformats.org/officeDocument/2006/relationships/slide" Target="slides/slide214.xml"/><Relationship Id="rId257" Type="http://schemas.openxmlformats.org/officeDocument/2006/relationships/slide" Target="slides/slide256.xml"/><Relationship Id="rId422" Type="http://schemas.openxmlformats.org/officeDocument/2006/relationships/slide" Target="slides/slide421.xml"/><Relationship Id="rId464" Type="http://schemas.openxmlformats.org/officeDocument/2006/relationships/slide" Target="slides/slide463.xml"/><Relationship Id="rId299" Type="http://schemas.openxmlformats.org/officeDocument/2006/relationships/slide" Target="slides/slide298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573" Type="http://schemas.openxmlformats.org/officeDocument/2006/relationships/slide" Target="slides/slide572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74" Type="http://schemas.openxmlformats.org/officeDocument/2006/relationships/slide" Target="slides/slide73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84" Type="http://schemas.openxmlformats.org/officeDocument/2006/relationships/slide" Target="slides/slide583.xml"/><Relationship Id="rId5" Type="http://schemas.openxmlformats.org/officeDocument/2006/relationships/slide" Target="slides/slide4.xml"/><Relationship Id="rId237" Type="http://schemas.openxmlformats.org/officeDocument/2006/relationships/slide" Target="slides/slide236.xml"/><Relationship Id="rId444" Type="http://schemas.openxmlformats.org/officeDocument/2006/relationships/slide" Target="slides/slide443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595" Type="http://schemas.openxmlformats.org/officeDocument/2006/relationships/slide" Target="slides/slide594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22" Type="http://schemas.openxmlformats.org/officeDocument/2006/relationships/slide" Target="slides/slide521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172" Type="http://schemas.openxmlformats.org/officeDocument/2006/relationships/slide" Target="slides/slide171.xml"/><Relationship Id="rId477" Type="http://schemas.openxmlformats.org/officeDocument/2006/relationships/slide" Target="slides/slide476.xml"/><Relationship Id="rId600" Type="http://schemas.openxmlformats.org/officeDocument/2006/relationships/slide" Target="slides/slide599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44" Type="http://schemas.openxmlformats.org/officeDocument/2006/relationships/slide" Target="slides/slide543.xml"/><Relationship Id="rId183" Type="http://schemas.openxmlformats.org/officeDocument/2006/relationships/slide" Target="slides/slide182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55" Type="http://schemas.openxmlformats.org/officeDocument/2006/relationships/slide" Target="slides/slide554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56" Type="http://schemas.openxmlformats.org/officeDocument/2006/relationships/slide" Target="slides/slide55.xml"/><Relationship Id="rId359" Type="http://schemas.openxmlformats.org/officeDocument/2006/relationships/slide" Target="slides/slide358.xml"/><Relationship Id="rId566" Type="http://schemas.openxmlformats.org/officeDocument/2006/relationships/slide" Target="slides/slide5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97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57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14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4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97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41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8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94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7957-7E5A-E442-A6B6-D66C0B38B997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4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2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8E6F-8233-89A9-32FD-5ED4B3C430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4B98B-203E-D726-2256-FED5360C6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1</a:t>
            </a:r>
          </a:p>
        </p:txBody>
      </p:sp>
    </p:spTree>
    <p:extLst>
      <p:ext uri="{BB962C8B-B14F-4D97-AF65-F5344CB8AC3E}">
        <p14:creationId xmlns:p14="http://schemas.microsoft.com/office/powerpoint/2010/main" val="83805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12CE-96BF-1C78-A11D-E96BBF5AB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Gospel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4BE27-96B6-2714-9C6A-4B29C32C3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13212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5697-A464-D54C-C150-B77B77AF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 to Matthew's Genealogy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C0A0B-1DC3-40CD-788E-8C487BAC6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22642" cy="3450613"/>
          </a:xfrm>
        </p:spPr>
        <p:txBody>
          <a:bodyPr>
            <a:normAutofit/>
          </a:bodyPr>
          <a:lstStyle/>
          <a:p>
            <a:r>
              <a:rPr lang="en-US" sz="2400" dirty="0"/>
              <a:t>Matthew begins with Jesus’ genealogy (Matt. 1:1–17)</a:t>
            </a:r>
          </a:p>
          <a:p>
            <a:r>
              <a:rPr lang="en-US" sz="2400" dirty="0"/>
              <a:t>Structured generations:</a:t>
            </a:r>
          </a:p>
          <a:p>
            <a:pPr lvl="1"/>
            <a:r>
              <a:rPr lang="en-US" sz="2400" dirty="0"/>
              <a:t>Abraham to David</a:t>
            </a:r>
          </a:p>
          <a:p>
            <a:pPr lvl="1"/>
            <a:r>
              <a:rPr lang="en-US" sz="2400" dirty="0"/>
              <a:t>David to Babylonian exile</a:t>
            </a:r>
          </a:p>
          <a:p>
            <a:pPr lvl="1"/>
            <a:r>
              <a:rPr lang="en-US" sz="2400" dirty="0"/>
              <a:t>Exile to Christ</a:t>
            </a:r>
          </a:p>
          <a:p>
            <a:r>
              <a:rPr lang="en-US" sz="2400" dirty="0"/>
              <a:t>Emphasis: Jesus as legal heir of David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2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F4CFE-20D6-1298-FD55-5EED2B5CE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111170"/>
            <a:ext cx="6571343" cy="74258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Some Seed Promises in Scripture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E313-582E-ECDA-0177-DD493EB48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Genesis 3:15 – Seed of woman</a:t>
            </a:r>
          </a:p>
          <a:p>
            <a:r>
              <a:rPr lang="en-US" sz="2800" dirty="0"/>
              <a:t>Genesis 12:3; 22:18 – Seed of Abraham</a:t>
            </a:r>
          </a:p>
          <a:p>
            <a:r>
              <a:rPr lang="en-US" sz="2800" dirty="0"/>
              <a:t>2 Samuel 7:12-16 – Seed of David, throne established forever</a:t>
            </a:r>
          </a:p>
          <a:p>
            <a:r>
              <a:rPr lang="en-US" sz="2800" dirty="0"/>
              <a:t>Galatians 4:4-7 – Paul connects seed to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5AD2-E8DB-C958-BE74-B0C77C25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Inclusion of Imperfect and Foreign Women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D835E-0D9D-5384-21F2-A1F7094DD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Women in Matthew's genealogy:</a:t>
            </a:r>
          </a:p>
          <a:p>
            <a:pPr lvl="1"/>
            <a:r>
              <a:rPr lang="en-US" sz="2400" dirty="0"/>
              <a:t>Tamar, Rahab, Ruth, Bathsheba</a:t>
            </a:r>
          </a:p>
          <a:p>
            <a:r>
              <a:rPr lang="en-US" sz="2400" dirty="0"/>
              <a:t>Highlights God's grace and universality of salvation</a:t>
            </a:r>
          </a:p>
          <a:p>
            <a:r>
              <a:rPr lang="en-US" sz="2400" dirty="0"/>
              <a:t>Jesus = Savior for </a:t>
            </a:r>
            <a:r>
              <a:rPr lang="en-US" sz="2400" b="1" dirty="0"/>
              <a:t>all nations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56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0A86A-2AFC-3BAF-78C6-CA85F08A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88020"/>
            <a:ext cx="6571343" cy="7657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Betrothal of Mary &amp; Joseph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0A537-52DF-5F21-C502-40360DA87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Mary = betrothed; Joseph = called “husband” (Matt. 1:18-20)</a:t>
            </a:r>
          </a:p>
          <a:p>
            <a:r>
              <a:rPr lang="en-US" sz="2400" dirty="0"/>
              <a:t>Joseph's righteousness and obedience emphasized</a:t>
            </a:r>
          </a:p>
          <a:p>
            <a:r>
              <a:rPr lang="en-US" sz="2400" dirty="0"/>
              <a:t>Link to Deut. 22:23-24 – betrothal was covenantal</a:t>
            </a:r>
          </a:p>
          <a:p>
            <a:r>
              <a:rPr lang="en-US" sz="2400" dirty="0"/>
              <a:t>God values covenant, not just consummation (Mal. 2:14-16)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AACC-1C2E-A311-0974-05559B22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64871"/>
            <a:ext cx="6571343" cy="788884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Virgin Birth &amp; Divine Sonship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26262-6459-2941-361D-CE3F0FFE3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975" y="2015733"/>
            <a:ext cx="7801336" cy="3450613"/>
          </a:xfrm>
        </p:spPr>
        <p:txBody>
          <a:bodyPr>
            <a:normAutofit/>
          </a:bodyPr>
          <a:lstStyle/>
          <a:p>
            <a:r>
              <a:rPr lang="en-US" sz="2800" dirty="0"/>
              <a:t>Conceived by the </a:t>
            </a:r>
            <a:r>
              <a:rPr lang="en-US" sz="2800" b="1" dirty="0"/>
              <a:t>Holy Spirit</a:t>
            </a:r>
            <a:r>
              <a:rPr lang="en-US" sz="2800" dirty="0"/>
              <a:t> (Matt. 1:18, 20)</a:t>
            </a:r>
          </a:p>
          <a:p>
            <a:r>
              <a:rPr lang="en-US" sz="2800" dirty="0"/>
              <a:t>Fulfillment of Isa. 7:14 – Immanuel (“God with us”)</a:t>
            </a:r>
          </a:p>
          <a:p>
            <a:r>
              <a:rPr lang="en-US" sz="2800" dirty="0"/>
              <a:t>Psalm 2; 2 Sam. 7:14 – “You are My Son”</a:t>
            </a:r>
          </a:p>
          <a:p>
            <a:r>
              <a:rPr lang="en-US" sz="2800" dirty="0"/>
              <a:t>Resurrection confirms Sonship (Acts 13:33; Rom. 1:4)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33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6A6B-D0A7-DE7C-E0DB-1A6A08CA7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88020"/>
            <a:ext cx="6571343" cy="7657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Name “Jesus”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8F8D6-0C19-A6A3-61D3-A0AEDD35A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“Jesus” = Greek form of Joshua, meaning “Yahweh saves”</a:t>
            </a:r>
          </a:p>
          <a:p>
            <a:r>
              <a:rPr lang="en-US" sz="2800" dirty="0"/>
              <a:t>Joshua son of Nun: conqueror</a:t>
            </a:r>
          </a:p>
          <a:p>
            <a:r>
              <a:rPr lang="en-US" sz="2800" dirty="0"/>
              <a:t>Joshua in Ezra: high priest</a:t>
            </a:r>
          </a:p>
          <a:p>
            <a:r>
              <a:rPr lang="en-US" sz="2800" dirty="0"/>
              <a:t>Jesus = both Warrior King &amp; High Priest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D23E-D678-5D2E-BDDF-8E182F669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Fulfillment of Prophecy and Universal Savior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1BC43-7A32-73CE-7937-98757587A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= Seed of woman, Abraham, and David</a:t>
            </a:r>
          </a:p>
          <a:p>
            <a:r>
              <a:rPr lang="en-US" sz="2800" dirty="0"/>
              <a:t>Fulfills messianic prophecies</a:t>
            </a:r>
          </a:p>
          <a:p>
            <a:r>
              <a:rPr lang="en-US" sz="2800" dirty="0"/>
              <a:t>Matthew emphasizes Jesus as King and Messiah for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6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4CE9C-EBEE-34D3-700E-01E2A7AC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41722"/>
            <a:ext cx="6571343" cy="812033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Responding to Skepticism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CC8F-E38C-50A1-1F5D-287C4CC2D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Apparent contradictions often stem from:</a:t>
            </a:r>
          </a:p>
          <a:p>
            <a:pPr lvl="1"/>
            <a:r>
              <a:rPr lang="en-US" sz="2400" dirty="0"/>
              <a:t>Ignorance (lack of knowledge)</a:t>
            </a:r>
          </a:p>
          <a:p>
            <a:pPr lvl="1"/>
            <a:r>
              <a:rPr lang="en-US" sz="2400" dirty="0"/>
              <a:t>Dishonesty (willful rejection)</a:t>
            </a:r>
          </a:p>
          <a:p>
            <a:r>
              <a:rPr lang="en-US" sz="2400" dirty="0"/>
              <a:t>Faith is reasonable—rooted in fulfilled prophecy and moral truth (Psalm 14:1)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9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36409-FE1F-17FE-1BD9-6D398F466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Book of Hebrews Confirms Matthew’s Claims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4D1E5-D5BF-1C67-1EFA-12483DA33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Heb. 1:1-4 – Jesus greater than angels</a:t>
            </a:r>
          </a:p>
          <a:p>
            <a:r>
              <a:rPr lang="en-US" sz="2400" dirty="0"/>
              <a:t>Heb. 1:5-6 – Quotes Psalm 2:7 &amp; 2 Sam. 7:14</a:t>
            </a:r>
          </a:p>
          <a:p>
            <a:r>
              <a:rPr lang="en-US" sz="2400" dirty="0"/>
              <a:t>Heb. 1:8 – Psalm 45:6-7 – Jesus is divine King</a:t>
            </a:r>
          </a:p>
          <a:p>
            <a:r>
              <a:rPr lang="en-US" sz="2400" dirty="0"/>
              <a:t>Heb. 1:10-12 – Jesus = Creator (Psalm 102)</a:t>
            </a:r>
          </a:p>
          <a:p>
            <a:r>
              <a:rPr lang="en-US" sz="2400" dirty="0"/>
              <a:t>Parallels: Matt. 1:23 – “God with us”; Micah 5:2 – “from everlasting”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8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0FBB2-F49A-82FC-5D49-383A2D1B9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134319"/>
            <a:ext cx="6571343" cy="719436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6BEDB-66AA-B1B3-7AE0-83D70D60D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= Son of God (divine) &amp; Son of Man (human)</a:t>
            </a:r>
          </a:p>
          <a:p>
            <a:r>
              <a:rPr lang="en-US" sz="2800" dirty="0"/>
              <a:t>Born of woman (Mary), conceived by Spirit, declared Son by resurrection</a:t>
            </a:r>
          </a:p>
          <a:p>
            <a:r>
              <a:rPr lang="en-US" sz="2800" dirty="0"/>
              <a:t>Fulfills role as King, Savior, High Priest, and God Incarnate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DD93B-AD92-79AC-20A2-C3044C7D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53296"/>
            <a:ext cx="6571343" cy="800459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Thoughts &amp;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DC2D4-E877-653D-1134-A4AB48435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47" y="2015733"/>
            <a:ext cx="7396223" cy="345061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Matthew affirms Jesus:</a:t>
            </a:r>
          </a:p>
          <a:p>
            <a:pPr lvl="1"/>
            <a:r>
              <a:rPr lang="en-US" sz="2800" dirty="0"/>
              <a:t>As fulfillment of prophecies</a:t>
            </a:r>
          </a:p>
          <a:p>
            <a:pPr lvl="1"/>
            <a:r>
              <a:rPr lang="en-US" sz="2800" dirty="0"/>
              <a:t>As seed of Abraham, David, and woman</a:t>
            </a:r>
          </a:p>
          <a:p>
            <a:pPr lvl="1"/>
            <a:r>
              <a:rPr lang="en-US" sz="2800" dirty="0"/>
              <a:t>As Savior from sin (Matt. 1:21)</a:t>
            </a:r>
          </a:p>
          <a:p>
            <a:r>
              <a:rPr lang="en-US" sz="2800" dirty="0"/>
              <a:t>Hebrews confirms: Jesus is King, Creator, and Redeemer</a:t>
            </a:r>
          </a:p>
          <a:p>
            <a:r>
              <a:rPr lang="en-US" sz="2800" b="1" dirty="0"/>
              <a:t>Faith is not blind</a:t>
            </a:r>
            <a:r>
              <a:rPr lang="en-US" sz="2800" dirty="0"/>
              <a:t>—it’s based on prophetic fulfillment and divine revelation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5C05A-F0BA-37B0-E456-3D35A286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1B28-9C3D-FFCF-B83E-E7FD2AFB7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B139E-9629-848B-DEB9-0D8BD70F5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2</a:t>
            </a:r>
          </a:p>
        </p:txBody>
      </p:sp>
    </p:spTree>
    <p:extLst>
      <p:ext uri="{BB962C8B-B14F-4D97-AF65-F5344CB8AC3E}">
        <p14:creationId xmlns:p14="http://schemas.microsoft.com/office/powerpoint/2010/main" val="169651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4425C-FAB8-4746-EDB7-F75CEAF1E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6ED30-0CEE-D49D-F968-486762FE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Gospel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F435-0E5C-7476-3AC5-811D3C8EA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79862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B3BF6-EE9E-0853-BAE9-F4C50AED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B576D-8F37-0EDD-4C28-CCFF32EF1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Context and Purpose of Matthew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F8A6-D632-8C8B-B0D3-776C7EC1E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342" y="2015733"/>
            <a:ext cx="7315200" cy="3450613"/>
          </a:xfrm>
        </p:spPr>
        <p:txBody>
          <a:bodyPr>
            <a:normAutofit fontScale="77500" lnSpcReduction="20000"/>
          </a:bodyPr>
          <a:lstStyle/>
          <a:p>
            <a:r>
              <a:rPr lang="en-US" sz="3100" b="1" dirty="0"/>
              <a:t>Audience:</a:t>
            </a:r>
            <a:r>
              <a:rPr lang="en-US" sz="3100" dirty="0"/>
              <a:t> Written by a Jew (Matthew) to fellow Jews</a:t>
            </a:r>
          </a:p>
          <a:p>
            <a:r>
              <a:rPr lang="en-US" sz="3100" b="1" dirty="0"/>
              <a:t>Focus:</a:t>
            </a:r>
            <a:r>
              <a:rPr lang="en-US" sz="3100" dirty="0"/>
              <a:t> Jesus as fulfillment of Old Testament prophecies</a:t>
            </a:r>
          </a:p>
          <a:p>
            <a:r>
              <a:rPr lang="en-US" sz="3100" b="1" dirty="0"/>
              <a:t>Key Themes:</a:t>
            </a:r>
            <a:endParaRPr lang="en-US" sz="3100" dirty="0"/>
          </a:p>
          <a:p>
            <a:pPr lvl="1"/>
            <a:r>
              <a:rPr lang="en-US" sz="2800" dirty="0"/>
              <a:t>Jesus, Son of Mary, begotten of God</a:t>
            </a:r>
          </a:p>
          <a:p>
            <a:pPr lvl="1"/>
            <a:r>
              <a:rPr lang="en-US" sz="2800" dirty="0"/>
              <a:t>Descendant of Abraham and David</a:t>
            </a:r>
          </a:p>
          <a:p>
            <a:pPr lvl="1"/>
            <a:r>
              <a:rPr lang="en-US" sz="2800" dirty="0"/>
              <a:t>Fulfillment of prophecy (e.g., virgin birth)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7FF2F-4A00-041A-A989-0E8A8417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Events in Matthew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B968C-73B1-5F1B-F6C1-D1C0FA71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Birth of a King</a:t>
            </a:r>
            <a:endParaRPr lang="en-US" sz="2800" dirty="0"/>
          </a:p>
          <a:p>
            <a:r>
              <a:rPr lang="en-US" sz="2800" b="1" dirty="0"/>
              <a:t>Reactions to the Birth:</a:t>
            </a:r>
            <a:endParaRPr lang="en-US" sz="2800" dirty="0"/>
          </a:p>
          <a:p>
            <a:pPr lvl="1"/>
            <a:r>
              <a:rPr lang="en-US" sz="2600" b="1" dirty="0"/>
              <a:t>Herod:</a:t>
            </a:r>
            <a:r>
              <a:rPr lang="en-US" sz="2600" dirty="0"/>
              <a:t> Hostile and threatened</a:t>
            </a:r>
          </a:p>
          <a:p>
            <a:pPr lvl="1"/>
            <a:r>
              <a:rPr lang="en-US" sz="2600" b="1" dirty="0"/>
              <a:t>Wise Men:</a:t>
            </a:r>
            <a:r>
              <a:rPr lang="en-US" sz="2600" dirty="0"/>
              <a:t> Reverent and seeking</a:t>
            </a:r>
          </a:p>
          <a:p>
            <a:r>
              <a:rPr lang="en-US" sz="2800" b="1" dirty="0"/>
              <a:t>Flight to Egypt and Return to Nazareth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47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28D37-18F5-922E-EEEB-8BE6ADA3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Bethlehem and Herod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D9819-17EA-9B1C-2662-CEC940C71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Bethlehem:</a:t>
            </a:r>
            <a:r>
              <a:rPr lang="en-US" sz="2800" dirty="0"/>
              <a:t> ~6 miles south of Jerusalem; birthplace of David</a:t>
            </a:r>
          </a:p>
          <a:p>
            <a:r>
              <a:rPr lang="en-US" sz="2800" b="1" dirty="0"/>
              <a:t>Herod the Great:</a:t>
            </a:r>
            <a:endParaRPr lang="en-US" sz="2800" dirty="0"/>
          </a:p>
          <a:p>
            <a:pPr lvl="1"/>
            <a:r>
              <a:rPr lang="en-US" sz="2800" dirty="0"/>
              <a:t>Infamous for jealousy and cruelty</a:t>
            </a:r>
          </a:p>
          <a:p>
            <a:pPr lvl="1"/>
            <a:r>
              <a:rPr lang="en-US" sz="2800" dirty="0"/>
              <a:t>Ordered massacre of infants (vv. 16-18)</a:t>
            </a:r>
          </a:p>
          <a:p>
            <a:pPr lvl="1"/>
            <a:r>
              <a:rPr lang="en-US" sz="2800" dirty="0"/>
              <a:t>Feared loss of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3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F164-13EA-1D08-40A6-11EA4228A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Wise Men (Magi)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0D8FF-4C5C-0C50-0252-CA5D09EB7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682" y="2027308"/>
            <a:ext cx="6762960" cy="3450613"/>
          </a:xfrm>
        </p:spPr>
        <p:txBody>
          <a:bodyPr>
            <a:normAutofit/>
          </a:bodyPr>
          <a:lstStyle/>
          <a:p>
            <a:r>
              <a:rPr lang="en-US" sz="2600" b="1" dirty="0"/>
              <a:t>From the East:</a:t>
            </a:r>
            <a:r>
              <a:rPr lang="en-US" sz="2600" dirty="0"/>
              <a:t> Possibly Babylon or Persia</a:t>
            </a:r>
          </a:p>
          <a:p>
            <a:r>
              <a:rPr lang="en-US" sz="2600" b="1" dirty="0"/>
              <a:t>Seeking a King:</a:t>
            </a:r>
            <a:r>
              <a:rPr lang="en-US" sz="2600" dirty="0"/>
              <a:t> Guided by a miraculous star</a:t>
            </a:r>
          </a:p>
          <a:p>
            <a:r>
              <a:rPr lang="en-US" sz="2600" b="1" dirty="0"/>
              <a:t>Worship:</a:t>
            </a:r>
            <a:r>
              <a:rPr lang="en-US" sz="2600" dirty="0"/>
              <a:t> Came with intent to honor the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8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B06E1-ADD3-AC27-0AD5-91725892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Contrasting Responses to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1F27B-BE8E-98DC-057A-CEF531662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51385" cy="3450613"/>
          </a:xfrm>
        </p:spPr>
        <p:txBody>
          <a:bodyPr>
            <a:normAutofit fontScale="77500" lnSpcReduction="20000"/>
          </a:bodyPr>
          <a:lstStyle/>
          <a:p>
            <a:r>
              <a:rPr lang="en-US" sz="2800" b="1" dirty="0"/>
              <a:t>Herod:</a:t>
            </a:r>
            <a:r>
              <a:rPr lang="en-US" sz="2800" dirty="0"/>
              <a:t> Pretended to worship; planned harm</a:t>
            </a:r>
          </a:p>
          <a:p>
            <a:r>
              <a:rPr lang="en-US" sz="2800" b="1" dirty="0"/>
              <a:t>Chief Priests &amp; Scribes:</a:t>
            </a:r>
            <a:r>
              <a:rPr lang="en-US" sz="2800" dirty="0"/>
              <a:t> Knowledgeable but indifferent (?)</a:t>
            </a:r>
          </a:p>
          <a:p>
            <a:r>
              <a:rPr lang="en-US" sz="2800" b="1" dirty="0"/>
              <a:t>Wise Men:</a:t>
            </a:r>
            <a:r>
              <a:rPr lang="en-US" sz="2800" dirty="0"/>
              <a:t> Traveled far to worship Him</a:t>
            </a:r>
          </a:p>
          <a:p>
            <a:r>
              <a:rPr lang="en-US" sz="2800" b="1" dirty="0"/>
              <a:t>Gifts (v.11):</a:t>
            </a:r>
            <a:endParaRPr lang="en-US" sz="2800" dirty="0"/>
          </a:p>
          <a:p>
            <a:pPr lvl="1"/>
            <a:r>
              <a:rPr lang="en-US" sz="2800" dirty="0"/>
              <a:t>Gold – Royalty?</a:t>
            </a:r>
          </a:p>
          <a:p>
            <a:pPr lvl="1"/>
            <a:r>
              <a:rPr lang="en-US" sz="2800" dirty="0"/>
              <a:t>Frankincense – Priestly?</a:t>
            </a:r>
          </a:p>
          <a:p>
            <a:pPr lvl="1"/>
            <a:r>
              <a:rPr lang="en-US" sz="2800" dirty="0"/>
              <a:t>Myrrh – Sacrificial death (burial)?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0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EF331-C4A1-5EB0-2A18-A6205813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Flight to Egypt (vv. 13–15)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597C3-86FE-F3CE-61B4-808F07BD4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Joseph warned in a dream</a:t>
            </a:r>
            <a:endParaRPr lang="en-US" sz="2800" dirty="0"/>
          </a:p>
          <a:p>
            <a:r>
              <a:rPr lang="en-US" sz="2800" b="1" dirty="0"/>
              <a:t>Jesus’ escape:</a:t>
            </a:r>
            <a:r>
              <a:rPr lang="en-US" sz="2800" dirty="0"/>
              <a:t> Fulfills Hosea 11:1 – "Out of Egypt I called My son"</a:t>
            </a:r>
          </a:p>
          <a:p>
            <a:r>
              <a:rPr lang="en-US" sz="2800" b="1" dirty="0"/>
              <a:t>Spiritual parallel:</a:t>
            </a:r>
            <a:r>
              <a:rPr lang="en-US" sz="2800" dirty="0"/>
              <a:t> Sin → Refuge → Providence (like Joseph in Genesis)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78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EB6E-0443-BF05-274B-DA7A9452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Massacre of the Innocents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E4F9F-C9F5-3DAE-443B-E2F98CFBF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Herod’s paranoia led to violence</a:t>
            </a:r>
            <a:endParaRPr lang="en-US" sz="2800" dirty="0"/>
          </a:p>
          <a:p>
            <a:pPr lvl="1"/>
            <a:r>
              <a:rPr lang="en-US" sz="2400" b="1" dirty="0"/>
              <a:t>Tragedy involving infants</a:t>
            </a:r>
            <a:endParaRPr lang="en-US" sz="2400" dirty="0"/>
          </a:p>
          <a:p>
            <a:r>
              <a:rPr lang="en-US" sz="2800" b="1" dirty="0"/>
              <a:t>Jeremiah 31:15 parallel:</a:t>
            </a:r>
            <a:r>
              <a:rPr lang="en-US" sz="2800" dirty="0"/>
              <a:t> Rachel weeping for her children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6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F0E7-38D2-4B13-56EF-CED8B4C2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Return to Nazareth (vv. 19–23)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BC081-9248-32A5-3EFD-FA0D910D3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Settled in Nazareth to fulfill prophecy</a:t>
            </a:r>
            <a:endParaRPr lang="en-US" sz="2800" dirty="0"/>
          </a:p>
          <a:p>
            <a:r>
              <a:rPr lang="en-US" sz="2800" b="1" dirty="0"/>
              <a:t>“He shall be called a Nazarene”</a:t>
            </a:r>
            <a:endParaRPr lang="en-US" sz="2800" dirty="0"/>
          </a:p>
          <a:p>
            <a:pPr lvl="1"/>
            <a:r>
              <a:rPr lang="en-US" sz="2400" b="1" dirty="0"/>
              <a:t>Isaiah 53 connection?:</a:t>
            </a:r>
            <a:r>
              <a:rPr lang="en-US" sz="2400" dirty="0"/>
              <a:t> Humble origins, man of sorrows</a:t>
            </a:r>
          </a:p>
          <a:p>
            <a:pPr lvl="1"/>
            <a:r>
              <a:rPr lang="en-US" sz="2400" b="1" dirty="0"/>
              <a:t>Nazareth's Reputation:</a:t>
            </a:r>
            <a:r>
              <a:rPr lang="en-US" sz="2400" dirty="0"/>
              <a:t> “Can anything good come from Nazareth?” (Jn. 1:46)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7B401-DFDB-90F3-CBFE-9BD8362D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Themes and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663D6-C450-0EC1-F3D3-3B8C2EA9B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/>
              <a:t>Jesus Fulfilled Prophecy from Birth</a:t>
            </a:r>
            <a:endParaRPr lang="en-US" sz="2800" dirty="0"/>
          </a:p>
          <a:p>
            <a:r>
              <a:rPr lang="en-US" sz="2800" b="1" dirty="0"/>
              <a:t>Responses to Jesus Vary:</a:t>
            </a:r>
            <a:endParaRPr lang="en-US" sz="2800" dirty="0"/>
          </a:p>
          <a:p>
            <a:pPr lvl="1"/>
            <a:r>
              <a:rPr lang="en-US" sz="2800" dirty="0"/>
              <a:t>Hostility </a:t>
            </a:r>
          </a:p>
          <a:p>
            <a:pPr lvl="1"/>
            <a:r>
              <a:rPr lang="en-US" sz="2800" dirty="0"/>
              <a:t>Indifference </a:t>
            </a:r>
          </a:p>
          <a:p>
            <a:pPr lvl="1"/>
            <a:r>
              <a:rPr lang="en-US" sz="2800" dirty="0"/>
              <a:t>Worship </a:t>
            </a:r>
          </a:p>
          <a:p>
            <a:r>
              <a:rPr lang="en-US" sz="2800" b="1" dirty="0"/>
              <a:t>Call to Action:</a:t>
            </a:r>
            <a:r>
              <a:rPr lang="en-US" sz="2800" dirty="0"/>
              <a:t> Seek Him, honor Him, worship Him!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3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1253F-5830-2AC7-3F66-9E26ABF5D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4F35-7F32-1784-4F2D-A9D47E22F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E7CF7-226B-07F0-A487-D68AB687C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3</a:t>
            </a:r>
          </a:p>
        </p:txBody>
      </p:sp>
    </p:spTree>
    <p:extLst>
      <p:ext uri="{BB962C8B-B14F-4D97-AF65-F5344CB8AC3E}">
        <p14:creationId xmlns:p14="http://schemas.microsoft.com/office/powerpoint/2010/main" val="240466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84C5-6168-6356-CF59-1C5D0B613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F9A35-3D01-F26E-D0DF-0ABE1BF7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Gospel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BA0E8-E4F6-DA12-93AB-A16201857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2783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8E27-1681-E325-CC38-8B2BED62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Early Life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87686-E9F6-2E2E-B8C5-B9DD853A3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894" y="2085181"/>
            <a:ext cx="7349924" cy="3450613"/>
          </a:xfrm>
        </p:spPr>
        <p:txBody>
          <a:bodyPr>
            <a:noAutofit/>
          </a:bodyPr>
          <a:lstStyle/>
          <a:p>
            <a:r>
              <a:rPr lang="en-US" sz="2400" dirty="0"/>
              <a:t>Jesus' family returned to </a:t>
            </a:r>
            <a:r>
              <a:rPr lang="en-US" sz="2400" b="1" dirty="0"/>
              <a:t>Nazareth</a:t>
            </a:r>
            <a:r>
              <a:rPr lang="en-US" sz="2400" dirty="0"/>
              <a:t> (Matt. 2).</a:t>
            </a:r>
          </a:p>
          <a:p>
            <a:r>
              <a:rPr lang="en-US" sz="2400" dirty="0"/>
              <a:t>At age </a:t>
            </a:r>
            <a:r>
              <a:rPr lang="en-US" sz="2400" b="1" dirty="0"/>
              <a:t>12</a:t>
            </a:r>
            <a:r>
              <a:rPr lang="en-US" sz="2400" dirty="0"/>
              <a:t>, He was found in the temple (Luke 2:41–50): “about His Father’s business.”</a:t>
            </a:r>
          </a:p>
          <a:p>
            <a:r>
              <a:rPr lang="en-US" sz="2400" dirty="0"/>
              <a:t>Grew in wisdom and stature (Luke 2:52).</a:t>
            </a:r>
          </a:p>
          <a:p>
            <a:r>
              <a:rPr lang="en-US" sz="2400" dirty="0"/>
              <a:t>Learned carpentry (Matt. 13:55; Mark 6:3).</a:t>
            </a:r>
          </a:p>
          <a:p>
            <a:r>
              <a:rPr lang="en-US" sz="2400" dirty="0"/>
              <a:t>Jesus fully entered human experience to </a:t>
            </a:r>
            <a:r>
              <a:rPr lang="en-US" sz="2400" b="1" dirty="0"/>
              <a:t>redeem humanity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042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32D40-2F14-071F-AFF3-390F8EA8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 to Matthew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2F1B2-F2CD-9DA9-B32F-2D20C9F58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871" y="2015733"/>
            <a:ext cx="7338349" cy="3450613"/>
          </a:xfrm>
        </p:spPr>
        <p:txBody>
          <a:bodyPr/>
          <a:lstStyle/>
          <a:p>
            <a:r>
              <a:rPr lang="en-US" sz="2400" dirty="0"/>
              <a:t>Jews were </a:t>
            </a:r>
            <a:r>
              <a:rPr lang="en-US" sz="2400" b="1" dirty="0"/>
              <a:t>anticipating the Messiah</a:t>
            </a:r>
            <a:r>
              <a:rPr lang="en-US" sz="2400" dirty="0"/>
              <a:t>, a powerful king (Mal. 3:1–2; Isa. 49:6–8).</a:t>
            </a:r>
          </a:p>
          <a:p>
            <a:r>
              <a:rPr lang="en-US" sz="2400" dirty="0"/>
              <a:t>John the Baptist fulfills prophecy (Mal. 4:4–6; Luke 1:17).</a:t>
            </a:r>
          </a:p>
          <a:p>
            <a:r>
              <a:rPr lang="en-US" sz="2400" dirty="0"/>
              <a:t>Jesus' arrival was part of </a:t>
            </a:r>
            <a:r>
              <a:rPr lang="en-US" sz="2400" b="1" dirty="0"/>
              <a:t>God’s sovereign plan</a:t>
            </a:r>
            <a:r>
              <a:rPr lang="en-US" sz="2400" dirty="0"/>
              <a:t> (Matt. 11:13–15; 17:9–13).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6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5026C-08ED-977E-F7FF-3AF35786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John the Baptist’s Mission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425A1-0099-C50A-CC86-152CB029D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596" y="2085181"/>
            <a:ext cx="7442520" cy="3450613"/>
          </a:xfrm>
        </p:spPr>
        <p:txBody>
          <a:bodyPr>
            <a:noAutofit/>
          </a:bodyPr>
          <a:lstStyle/>
          <a:p>
            <a:r>
              <a:rPr lang="en-US" sz="2400" dirty="0"/>
              <a:t>Luke 1:4–5: “Great in the sight of the Lord,” filled with the </a:t>
            </a:r>
            <a:r>
              <a:rPr lang="en-US" sz="2400" b="1" dirty="0"/>
              <a:t>Holy Spirit</a:t>
            </a:r>
            <a:r>
              <a:rPr lang="en-US" sz="2400" dirty="0"/>
              <a:t> from the womb.</a:t>
            </a:r>
          </a:p>
          <a:p>
            <a:r>
              <a:rPr lang="en-US" sz="2400" dirty="0"/>
              <a:t>No miracles, yet Spirit-filled (John 10:41).</a:t>
            </a:r>
          </a:p>
          <a:p>
            <a:r>
              <a:rPr lang="en-US" sz="2400" dirty="0"/>
              <a:t>Purpose: Turn hearts to God (Luke 1:16–17; Isa. 40:3; Matt. 3:3).</a:t>
            </a:r>
          </a:p>
          <a:p>
            <a:r>
              <a:rPr lang="en-US" sz="2400" dirty="0"/>
              <a:t>All 4 Gospels affirm John's role as </a:t>
            </a:r>
            <a:r>
              <a:rPr lang="en-US" sz="2400" b="1" dirty="0"/>
              <a:t>forerunner of Jesus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793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FDE2-29B0-180A-E19C-213D6625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Kingdom at Hand (Matt. 3:1–12)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F9106-0B5F-D639-A1A0-A0D06A233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47" y="2038883"/>
            <a:ext cx="7199453" cy="3450613"/>
          </a:xfrm>
        </p:spPr>
        <p:txBody>
          <a:bodyPr>
            <a:normAutofit/>
          </a:bodyPr>
          <a:lstStyle/>
          <a:p>
            <a:r>
              <a:rPr lang="en-US" sz="2400" dirty="0"/>
              <a:t>After 400 years of silence, God speaks again—through </a:t>
            </a:r>
            <a:r>
              <a:rPr lang="en-US" sz="2400" b="1" dirty="0"/>
              <a:t>John’s message of repentance</a:t>
            </a:r>
            <a:r>
              <a:rPr lang="en-US" sz="2400" dirty="0"/>
              <a:t>.</a:t>
            </a:r>
          </a:p>
          <a:p>
            <a:r>
              <a:rPr lang="en-US" sz="2400" dirty="0"/>
              <a:t>Prophets foretold a </a:t>
            </a:r>
            <a:r>
              <a:rPr lang="en-US" sz="2400" b="1" dirty="0"/>
              <a:t>spiritual Kingdom</a:t>
            </a:r>
            <a:r>
              <a:rPr lang="en-US" sz="2400" dirty="0"/>
              <a:t> (Isa. 9:1–7; Dan. 2:44; Dan. 7:13–14).</a:t>
            </a:r>
          </a:p>
          <a:p>
            <a:r>
              <a:rPr lang="en-US" sz="2400" dirty="0"/>
              <a:t>Many Jews expected a </a:t>
            </a:r>
            <a:r>
              <a:rPr lang="en-US" sz="2400" b="1" dirty="0"/>
              <a:t>physical reign</a:t>
            </a:r>
            <a:r>
              <a:rPr lang="en-US" sz="2400" dirty="0"/>
              <a:t>, not a spiritual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415904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B62EB-621C-3377-8AB0-6051E368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Repentance and Preparation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71201-BA18-A99E-3AE4-77E144459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51" y="2015733"/>
            <a:ext cx="7755038" cy="372531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John preached </a:t>
            </a:r>
            <a:r>
              <a:rPr lang="en-US" sz="2400" b="1" dirty="0"/>
              <a:t>repentance</a:t>
            </a:r>
            <a:r>
              <a:rPr lang="en-US" sz="2400" dirty="0"/>
              <a:t> because the </a:t>
            </a:r>
            <a:r>
              <a:rPr lang="en-US" sz="2400" b="1" dirty="0"/>
              <a:t>Kingdom was near</a:t>
            </a:r>
            <a:r>
              <a:rPr lang="en-US" sz="2400" dirty="0"/>
              <a:t> (Matt. 3:2).</a:t>
            </a:r>
          </a:p>
          <a:p>
            <a:r>
              <a:rPr lang="en-US" sz="2400" dirty="0"/>
              <a:t>True repentance: A changed heart and actions (Matt. 21:28–32; Acts 26:20).</a:t>
            </a:r>
          </a:p>
          <a:p>
            <a:r>
              <a:rPr lang="en-US" sz="2400" dirty="0"/>
              <a:t>Jews relying on heritage from Abraham were warned—God can raise children from stones (Matt. 3:9).</a:t>
            </a:r>
          </a:p>
          <a:p>
            <a:r>
              <a:rPr lang="en-US" sz="2400" dirty="0"/>
              <a:t>The </a:t>
            </a:r>
            <a:r>
              <a:rPr lang="en-US" sz="2400" b="1" dirty="0"/>
              <a:t>Kingdom is spiritual</a:t>
            </a:r>
            <a:r>
              <a:rPr lang="en-US" sz="2400" dirty="0"/>
              <a:t>, for those who truly turn to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6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FD844-419B-4E6D-C679-2493723D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John’s Appearance &amp; Role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3F77F-3ECA-8804-F22B-5E2BADD1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John's attire: </a:t>
            </a:r>
            <a:r>
              <a:rPr lang="en-US" sz="2400" b="1" dirty="0"/>
              <a:t>Camel’s hair</a:t>
            </a:r>
            <a:r>
              <a:rPr lang="en-US" sz="2400" dirty="0"/>
              <a:t>, leather belt—practical and prophetic (Matt. 3:4; 2 Kings 1:8).</a:t>
            </a:r>
          </a:p>
          <a:p>
            <a:r>
              <a:rPr lang="en-US" sz="2400" dirty="0"/>
              <a:t>Diet: Locusts and honey (Lev. 11:22).</a:t>
            </a:r>
          </a:p>
          <a:p>
            <a:r>
              <a:rPr lang="en-US" sz="2400" dirty="0"/>
              <a:t>Preached in the </a:t>
            </a:r>
            <a:r>
              <a:rPr lang="en-US" sz="2400" b="1" dirty="0"/>
              <a:t>wilderness</a:t>
            </a:r>
            <a:r>
              <a:rPr lang="en-US" sz="2400" dirty="0"/>
              <a:t>, yet people came (John 3:23).</a:t>
            </a:r>
          </a:p>
        </p:txBody>
      </p:sp>
    </p:spTree>
    <p:extLst>
      <p:ext uri="{BB962C8B-B14F-4D97-AF65-F5344CB8AC3E}">
        <p14:creationId xmlns:p14="http://schemas.microsoft.com/office/powerpoint/2010/main" val="71316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7DD0-3BC5-5FD7-BDB0-B1A5B46F8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Baptism and Confession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2131F-1299-3E77-271C-AAFC25A46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People confessed sins (Matt. 3:6); today we confess </a:t>
            </a:r>
            <a:r>
              <a:rPr lang="en-US" sz="2400" b="1" dirty="0"/>
              <a:t>faith in Jesus</a:t>
            </a:r>
            <a:r>
              <a:rPr lang="en-US" sz="2400" dirty="0"/>
              <a:t> (Rom. 10:9).</a:t>
            </a:r>
          </a:p>
          <a:p>
            <a:r>
              <a:rPr lang="en-US" sz="2400" dirty="0"/>
              <a:t>Pre-Cross: Looking </a:t>
            </a:r>
            <a:r>
              <a:rPr lang="en-US" sz="2400" b="1" dirty="0"/>
              <a:t>forward</a:t>
            </a:r>
            <a:r>
              <a:rPr lang="en-US" sz="2400" dirty="0"/>
              <a:t> to Christ; Post-Cross: We look </a:t>
            </a:r>
            <a:r>
              <a:rPr lang="en-US" sz="2400" b="1" dirty="0"/>
              <a:t>back</a:t>
            </a:r>
            <a:r>
              <a:rPr lang="en-US" sz="2400" dirty="0"/>
              <a:t> in faith.</a:t>
            </a:r>
          </a:p>
          <a:p>
            <a:r>
              <a:rPr lang="en-US" sz="2400" dirty="0"/>
              <a:t>Baptism now: repentance and </a:t>
            </a:r>
            <a:r>
              <a:rPr lang="en-US" sz="2400" b="1" dirty="0"/>
              <a:t>spiritual renewal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D76F-A6EF-6167-4017-CA83F8C9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Baptism of Jesus (Matt. 3:13–17)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D850-86E6-73E2-827D-B8E7C1D30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296" y="2015733"/>
            <a:ext cx="7477245" cy="380633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Jesus baptized to </a:t>
            </a:r>
            <a:r>
              <a:rPr lang="en-US" sz="2400" b="1" dirty="0"/>
              <a:t>fulfill all righteousness</a:t>
            </a:r>
            <a:r>
              <a:rPr lang="en-US" sz="2400" dirty="0"/>
              <a:t> (v.15).</a:t>
            </a:r>
          </a:p>
          <a:p>
            <a:r>
              <a:rPr lang="en-US" sz="2400" dirty="0"/>
              <a:t>An example for us to follow.</a:t>
            </a:r>
          </a:p>
          <a:p>
            <a:r>
              <a:rPr lang="en-US" sz="2400" dirty="0"/>
              <a:t>Godhead present:</a:t>
            </a:r>
          </a:p>
          <a:p>
            <a:pPr lvl="1"/>
            <a:r>
              <a:rPr lang="en-US" sz="2200" b="1" dirty="0"/>
              <a:t>Jesus</a:t>
            </a:r>
            <a:r>
              <a:rPr lang="en-US" sz="2200" dirty="0"/>
              <a:t> baptized</a:t>
            </a:r>
          </a:p>
          <a:p>
            <a:pPr lvl="1"/>
            <a:r>
              <a:rPr lang="en-US" sz="2200" b="1" dirty="0"/>
              <a:t>Spirit</a:t>
            </a:r>
            <a:r>
              <a:rPr lang="en-US" sz="2200" dirty="0"/>
              <a:t> descending like a dove</a:t>
            </a:r>
          </a:p>
          <a:p>
            <a:pPr lvl="1"/>
            <a:r>
              <a:rPr lang="en-US" sz="2200" b="1" dirty="0"/>
              <a:t>Father’s voice</a:t>
            </a:r>
            <a:r>
              <a:rPr lang="en-US" sz="2200" dirty="0"/>
              <a:t> from heaven (Matt. 3:16–17; John 1:29–34).</a:t>
            </a:r>
          </a:p>
          <a:p>
            <a:r>
              <a:rPr lang="en-US" sz="2400" b="1" dirty="0"/>
              <a:t>Beginning of Jesus’ public ministry</a:t>
            </a:r>
            <a:r>
              <a:rPr lang="en-US" sz="2400" dirty="0"/>
              <a:t> (Luke 3:21–23a).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4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87B7F-5DF3-DD77-22AB-A825CCB9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Takeaways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79C55-7081-44C0-7373-5955D14F4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Jesus’ life fulfilled prophecy from </a:t>
            </a:r>
            <a:r>
              <a:rPr lang="en-US" sz="2400" b="1" dirty="0"/>
              <a:t>birth to ministry</a:t>
            </a:r>
            <a:r>
              <a:rPr lang="en-US" sz="2400" dirty="0"/>
              <a:t>.</a:t>
            </a:r>
          </a:p>
          <a:p>
            <a:r>
              <a:rPr lang="en-US" sz="2400" dirty="0"/>
              <a:t>John’s role: Prepare hearts for the spiritual </a:t>
            </a:r>
            <a:r>
              <a:rPr lang="en-US" sz="2400" b="1" dirty="0"/>
              <a:t>Kingdom of God</a:t>
            </a:r>
            <a:r>
              <a:rPr lang="en-US" sz="2400" dirty="0"/>
              <a:t>.</a:t>
            </a:r>
          </a:p>
          <a:p>
            <a:r>
              <a:rPr lang="en-US" sz="2400" dirty="0"/>
              <a:t>God’s plan: A Kingdom not of this world but </a:t>
            </a:r>
            <a:r>
              <a:rPr lang="en-US" sz="2400" b="1" dirty="0"/>
              <a:t>eternal</a:t>
            </a:r>
            <a:r>
              <a:rPr lang="en-US" sz="2400" dirty="0"/>
              <a:t> and </a:t>
            </a:r>
            <a:r>
              <a:rPr lang="en-US" sz="2400" b="1" dirty="0"/>
              <a:t>righteous</a:t>
            </a:r>
            <a:r>
              <a:rPr lang="en-US" sz="2400" dirty="0"/>
              <a:t>.</a:t>
            </a:r>
          </a:p>
          <a:p>
            <a:r>
              <a:rPr lang="en-US" sz="2400" dirty="0"/>
              <a:t>Repentance, baptism, and transformed lives are still core to entering that Kingdom.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89590-5716-62D5-D179-7B36C08DF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9880-4D97-53B2-ED82-238C2BF6BC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817EC-8B24-156B-10D4-981CE081F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4</a:t>
            </a:r>
          </a:p>
        </p:txBody>
      </p:sp>
    </p:spTree>
    <p:extLst>
      <p:ext uri="{BB962C8B-B14F-4D97-AF65-F5344CB8AC3E}">
        <p14:creationId xmlns:p14="http://schemas.microsoft.com/office/powerpoint/2010/main" val="79654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52A0A-EA61-C9F2-FB4C-AF90E06B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AD126-D3E6-A786-160E-E16654652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2D9E-967B-8191-CDBB-E4FE5732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4533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F73A-959E-FECE-D0E1-D6A45BA2D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 of Early Chapters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0BF4A-72A9-B0B9-08C0-4529DD581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Matthew begins with:</a:t>
            </a:r>
          </a:p>
          <a:p>
            <a:pPr lvl="1"/>
            <a:r>
              <a:rPr lang="en-US" sz="2400" dirty="0"/>
              <a:t>Birth of Jesus (Chapter 1)</a:t>
            </a:r>
          </a:p>
          <a:p>
            <a:pPr lvl="1"/>
            <a:r>
              <a:rPr lang="en-US" sz="2400" dirty="0"/>
              <a:t>Settling in Nazareth (Chapter 2)</a:t>
            </a:r>
          </a:p>
          <a:p>
            <a:pPr lvl="1"/>
            <a:r>
              <a:rPr lang="en-US" sz="2400" dirty="0"/>
              <a:t>John the Baptist’s introduction (Chapter 3)</a:t>
            </a:r>
          </a:p>
          <a:p>
            <a:r>
              <a:rPr lang="en-US" sz="2400" dirty="0"/>
              <a:t>Jesus baptized and led into wilderness</a:t>
            </a:r>
          </a:p>
          <a:p>
            <a:r>
              <a:rPr lang="en-US" sz="2400" dirty="0"/>
              <a:t>Launch of the Great Galilean Ministry (Matt. 4:12)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1155C-C294-B62C-0F72-77405143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Kingdom in Matthew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AA483-4D32-B668-4BED-FDA3F384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Emphasis on </a:t>
            </a:r>
            <a:r>
              <a:rPr lang="en-US" sz="2400" b="1" dirty="0"/>
              <a:t>Kingdom</a:t>
            </a:r>
            <a:r>
              <a:rPr lang="en-US" sz="2400" dirty="0"/>
              <a:t>:</a:t>
            </a:r>
          </a:p>
          <a:p>
            <a:pPr lvl="1"/>
            <a:r>
              <a:rPr lang="en-US" sz="2400" dirty="0"/>
              <a:t>Nature of the Kingdom</a:t>
            </a:r>
          </a:p>
          <a:p>
            <a:pPr lvl="1"/>
            <a:r>
              <a:rPr lang="en-US" sz="2400" dirty="0"/>
              <a:t>Nature of the King</a:t>
            </a:r>
          </a:p>
          <a:p>
            <a:pPr lvl="1"/>
            <a:r>
              <a:rPr lang="en-US" sz="2400" dirty="0"/>
              <a:t>Nature of the subjects</a:t>
            </a:r>
          </a:p>
          <a:p>
            <a:r>
              <a:rPr lang="en-US" sz="2400" dirty="0"/>
              <a:t>Jews expected a </a:t>
            </a:r>
            <a:r>
              <a:rPr lang="en-US" sz="2400" b="1" dirty="0"/>
              <a:t>physical kingdom</a:t>
            </a:r>
            <a:endParaRPr lang="en-US" sz="2400" dirty="0"/>
          </a:p>
          <a:p>
            <a:r>
              <a:rPr lang="en-US" sz="2400" dirty="0"/>
              <a:t>Matthew presents Jesus’ </a:t>
            </a:r>
            <a:r>
              <a:rPr lang="en-US" sz="2400" b="1" dirty="0"/>
              <a:t>divine authority</a:t>
            </a:r>
            <a:endParaRPr lang="en-US" sz="2400" dirty="0"/>
          </a:p>
          <a:p>
            <a:r>
              <a:rPr lang="en-US" sz="2400" dirty="0"/>
              <a:t>Tension between </a:t>
            </a:r>
            <a:r>
              <a:rPr lang="en-US" sz="2400" b="1" dirty="0"/>
              <a:t>humanity and divinity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9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9693-5E2C-3B2E-3D96-21383A43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Temptation in the Wilderness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1496D-6374-B4FD-CCFE-D5AF131CA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Scripture used to </a:t>
            </a:r>
            <a:r>
              <a:rPr lang="en-US" sz="2400" b="1" dirty="0"/>
              <a:t>resist temptation</a:t>
            </a:r>
            <a:endParaRPr lang="en-US" sz="2400" dirty="0"/>
          </a:p>
          <a:p>
            <a:r>
              <a:rPr lang="en-US" sz="2400" dirty="0"/>
              <a:t>Reality of spiritual warfare</a:t>
            </a:r>
          </a:p>
          <a:p>
            <a:r>
              <a:rPr lang="en-US" sz="2400" dirty="0"/>
              <a:t>Hebrews 2:14–18; 4:14–16 – Jesus </a:t>
            </a:r>
            <a:r>
              <a:rPr lang="en-US" sz="2400" b="1" dirty="0"/>
              <a:t>understood temptation</a:t>
            </a:r>
            <a:endParaRPr lang="en-US" sz="2400" dirty="0"/>
          </a:p>
          <a:p>
            <a:r>
              <a:rPr lang="en-US" sz="2400" dirty="0"/>
              <a:t>Could Jesus have sinned? Temptation implies possibility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78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46C00-B982-9ED2-9C78-EAE44004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Temptation as Testing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814FB-AF74-C982-F1ED-F22E04770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Greek: "temptation" = to test or prove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James 1:2–18 – Life’s trials test faith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Jesus fasted before temptation – commitment to mission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7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96EB0-C3DE-9471-75AF-3AE1FA328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First Temptation – Stones to Bread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BC89F-EED3-840C-600A-282BB6760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Satan: “If You are the Son of God…”</a:t>
            </a:r>
          </a:p>
          <a:p>
            <a:r>
              <a:rPr lang="en-US" sz="2400" dirty="0"/>
              <a:t>Jesus refuses to misuse divine power</a:t>
            </a:r>
          </a:p>
          <a:p>
            <a:r>
              <a:rPr lang="en-US" sz="2400" dirty="0"/>
              <a:t>Spiritual hunger &gt; physical hunger</a:t>
            </a:r>
          </a:p>
          <a:p>
            <a:r>
              <a:rPr lang="en-US" sz="2400" b="1" dirty="0"/>
              <a:t>Foreshadowing (?)</a:t>
            </a:r>
            <a:r>
              <a:rPr lang="en-US" sz="2400" dirty="0"/>
              <a:t>: Will Jesus use bread to win followers (Matt. 14:13-21; John 6:1-71)?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60E19-8E09-6AD7-7C57-8DAD4A37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Second Temptation – Sensationalism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2446A-4091-BB83-73AE-DCF1B905C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Satan quotes Scripture (Psalm 91) out of context</a:t>
            </a:r>
          </a:p>
          <a:p>
            <a:r>
              <a:rPr lang="en-US" sz="2400" dirty="0"/>
              <a:t>Temptation: Jump off the temple</a:t>
            </a:r>
          </a:p>
          <a:p>
            <a:r>
              <a:rPr lang="en-US" sz="2400" dirty="0"/>
              <a:t>Jesus: Do not test God (Matt. 4:7)</a:t>
            </a:r>
          </a:p>
          <a:p>
            <a:r>
              <a:rPr lang="en-US" sz="2400" b="1" dirty="0"/>
              <a:t>Modern parallel (?): </a:t>
            </a:r>
            <a:r>
              <a:rPr lang="en-US" sz="2400" dirty="0"/>
              <a:t>Flashy tactics in religion (e.g., televangelism)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C4F6-FC63-02B0-72A9-00E3A753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Third Temptation – Shortcut to Power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28DC4-2229-B429-C99D-60E142C10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Satan offers all kingdoms of the world</a:t>
            </a:r>
          </a:p>
          <a:p>
            <a:r>
              <a:rPr lang="en-US" sz="2400" dirty="0"/>
              <a:t>Jesus rejects worldly glory and compromise</a:t>
            </a:r>
          </a:p>
          <a:p>
            <a:r>
              <a:rPr lang="en-US" sz="2400" dirty="0"/>
              <a:t>“Away with you, Satan!” – integrity over shortcuts</a:t>
            </a:r>
          </a:p>
          <a:p>
            <a:r>
              <a:rPr lang="en-US" sz="2400" dirty="0"/>
              <a:t>1 Tim. 1:4; 2 Tim. 2:23 – Focus on what really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6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B6C8-74A3-1D94-B6FC-ECF83233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Lessons from the Temptation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34A54-6053-2819-6CF8-067CFAB2A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Temptations appeal to:</a:t>
            </a:r>
          </a:p>
          <a:p>
            <a:pPr lvl="1"/>
            <a:r>
              <a:rPr lang="en-US" sz="2400" dirty="0"/>
              <a:t>Physical desires</a:t>
            </a:r>
          </a:p>
          <a:p>
            <a:pPr lvl="1"/>
            <a:r>
              <a:rPr lang="en-US" sz="2400" dirty="0"/>
              <a:t>Ego/pride</a:t>
            </a:r>
          </a:p>
          <a:p>
            <a:pPr lvl="1"/>
            <a:r>
              <a:rPr lang="en-US" sz="2400" dirty="0"/>
              <a:t>Power</a:t>
            </a:r>
          </a:p>
          <a:p>
            <a:r>
              <a:rPr lang="en-US" sz="2400" dirty="0"/>
              <a:t>1 John 2:15–17 – Similar temptations today</a:t>
            </a:r>
          </a:p>
          <a:p>
            <a:r>
              <a:rPr lang="en-US" sz="2400" dirty="0"/>
              <a:t>Jesus' mission: </a:t>
            </a:r>
            <a:r>
              <a:rPr lang="en-US" sz="2400" b="1" dirty="0"/>
              <a:t>truth over compromise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4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2B1F7-18D5-9872-BD9F-6AAA30778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Transition to Great Galilean Ministry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9F6B9-1886-8E76-A0B9-850DF8A0D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Matt. 4:12–17 – Jesus moves to Capernaum</a:t>
            </a:r>
          </a:p>
          <a:p>
            <a:r>
              <a:rPr lang="en-US" sz="2400" dirty="0"/>
              <a:t>Fulfilled prophecy (Isaiah 9:1–2)</a:t>
            </a:r>
          </a:p>
          <a:p>
            <a:r>
              <a:rPr lang="en-US" sz="2400" dirty="0"/>
              <a:t>Northern region (first attacked, first to see the Light)</a:t>
            </a:r>
          </a:p>
          <a:p>
            <a:r>
              <a:rPr lang="en-US" sz="2400" dirty="0"/>
              <a:t>Ministry launched near </a:t>
            </a:r>
            <a:r>
              <a:rPr lang="en-US" sz="2400" b="1" dirty="0"/>
              <a:t>Gentiles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8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93CB-8170-8A54-B772-99DDE6AE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Message of the Kingdom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3721D-9139-3A16-0741-316D13D3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preaches same message as John: </a:t>
            </a:r>
            <a:r>
              <a:rPr lang="en-US" sz="2400" b="1" dirty="0"/>
              <a:t>“The kingdom is near”</a:t>
            </a:r>
            <a:endParaRPr lang="en-US" sz="2400" dirty="0"/>
          </a:p>
          <a:p>
            <a:r>
              <a:rPr lang="en-US" sz="2400" dirty="0"/>
              <a:t>Matthew uses “Kingdom of Heaven” (vs. “Kingdom of God”)</a:t>
            </a:r>
          </a:p>
          <a:p>
            <a:r>
              <a:rPr lang="en-US" sz="2400" dirty="0"/>
              <a:t>Reflects God's leadership from Heaven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83C3-F232-7D74-5AA2-2C862316C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Calling the First Disciples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C75C9-B4A9-FFAC-9617-062F1AB06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Galilee: region full of fishermen</a:t>
            </a:r>
          </a:p>
          <a:p>
            <a:r>
              <a:rPr lang="en-US" sz="2400" dirty="0"/>
              <a:t>“I will make you </a:t>
            </a:r>
            <a:r>
              <a:rPr lang="en-US" sz="2400" b="1" dirty="0"/>
              <a:t>become</a:t>
            </a:r>
            <a:r>
              <a:rPr lang="en-US" sz="2400" dirty="0"/>
              <a:t> fishers of men” (Mark 1:17)</a:t>
            </a:r>
          </a:p>
          <a:p>
            <a:r>
              <a:rPr lang="en-US" sz="2400" dirty="0"/>
              <a:t>Discipleship involves </a:t>
            </a:r>
            <a:r>
              <a:rPr lang="en-US" sz="2400" b="1" dirty="0"/>
              <a:t>training and preparation</a:t>
            </a:r>
            <a:endParaRPr lang="en-US" sz="2400" dirty="0"/>
          </a:p>
          <a:p>
            <a:r>
              <a:rPr lang="en-US" sz="2400" dirty="0"/>
              <a:t>Evangelism requires </a:t>
            </a:r>
            <a:r>
              <a:rPr lang="en-US" sz="2400" b="1" dirty="0"/>
              <a:t>tact and wisdom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8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D48A0-F7C5-34F9-A1E2-C3B1E892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Immediate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0BFE5-88D1-174E-C112-9ED2047DE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Disciples left </a:t>
            </a:r>
            <a:r>
              <a:rPr lang="en-US" sz="2400" b="1" dirty="0"/>
              <a:t>immediately</a:t>
            </a:r>
            <a:r>
              <a:rPr lang="en-US" sz="2400" dirty="0"/>
              <a:t> (Matt. 4:20, 22)</a:t>
            </a:r>
          </a:p>
          <a:p>
            <a:r>
              <a:rPr lang="en-US" sz="2400" dirty="0"/>
              <a:t>Not their 1</a:t>
            </a:r>
            <a:r>
              <a:rPr lang="en-US" sz="2400" baseline="30000" dirty="0"/>
              <a:t>st</a:t>
            </a:r>
            <a:r>
              <a:rPr lang="en-US" sz="2400" dirty="0"/>
              <a:t> encounter with Jesus (</a:t>
            </a:r>
            <a:r>
              <a:rPr lang="en-US" sz="2400" b="1" dirty="0"/>
              <a:t>cf. </a:t>
            </a:r>
            <a:r>
              <a:rPr lang="en-US" sz="2400" dirty="0"/>
              <a:t>Mk, Lk, Jn)</a:t>
            </a:r>
          </a:p>
          <a:p>
            <a:r>
              <a:rPr lang="en-US" sz="2400" dirty="0"/>
              <a:t>Luke 9:62 – Don’t look back</a:t>
            </a:r>
          </a:p>
          <a:p>
            <a:r>
              <a:rPr lang="en-US" sz="2400" dirty="0"/>
              <a:t>Spiritual urgency and commitment emphasized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E9473-8641-3B8F-ED05-69209379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in the Synagogues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4C018-0886-F5C7-608E-15D1BA4C1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Synagogues: developed during exile</a:t>
            </a:r>
          </a:p>
          <a:p>
            <a:r>
              <a:rPr lang="en-US" sz="2400" dirty="0"/>
              <a:t>Worship included: reading, praying, singing, teaching</a:t>
            </a:r>
          </a:p>
          <a:p>
            <a:r>
              <a:rPr lang="en-US" sz="2400" dirty="0"/>
              <a:t>Jesus taught </a:t>
            </a:r>
            <a:r>
              <a:rPr lang="en-US" sz="2400" b="1" dirty="0"/>
              <a:t>and</a:t>
            </a:r>
            <a:r>
              <a:rPr lang="en-US" sz="2400" dirty="0"/>
              <a:t> preached (instruction + exhortation)</a:t>
            </a:r>
          </a:p>
          <a:p>
            <a:r>
              <a:rPr lang="en-US" sz="2400" dirty="0"/>
              <a:t>Pattern for church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4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1F77-1D2D-9238-F6C7-D0FCB19F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Miracles and Outreach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8478B-AD7A-D4B9-047E-32DDA2BC0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Jesus’ fame spreads (Matt. 4:24–25)</a:t>
            </a:r>
          </a:p>
          <a:p>
            <a:r>
              <a:rPr lang="en-US" sz="2400" dirty="0"/>
              <a:t>Ministered </a:t>
            </a:r>
            <a:r>
              <a:rPr lang="en-US" sz="2400" b="1" dirty="0"/>
              <a:t>outside</a:t>
            </a:r>
            <a:r>
              <a:rPr lang="en-US" sz="2400" dirty="0"/>
              <a:t> synagogues – in the countryside</a:t>
            </a:r>
          </a:p>
          <a:p>
            <a:r>
              <a:rPr lang="en-US" sz="2400" dirty="0"/>
              <a:t>Healed many, including those demon-possessed</a:t>
            </a:r>
          </a:p>
          <a:p>
            <a:r>
              <a:rPr lang="en-US" sz="2400" dirty="0"/>
              <a:t>Miracles confirmed divine authority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C035D-6691-9936-EA11-EC152E31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Context of Demonic Possession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472C4-E5ED-6419-80C4-660E450EE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Demons rarely mentioned before Matthew</a:t>
            </a:r>
          </a:p>
          <a:p>
            <a:r>
              <a:rPr lang="en-US" sz="2400" dirty="0"/>
              <a:t>Not common throughout all Scripture</a:t>
            </a:r>
          </a:p>
          <a:p>
            <a:r>
              <a:rPr lang="en-US" sz="2400" dirty="0"/>
              <a:t>Concentration of miracles during </a:t>
            </a:r>
            <a:r>
              <a:rPr lang="en-US" sz="2400" b="1" dirty="0"/>
              <a:t>specific periods</a:t>
            </a:r>
            <a:endParaRPr lang="en-US" sz="2400" dirty="0"/>
          </a:p>
          <a:p>
            <a:r>
              <a:rPr lang="en-US" sz="2400" dirty="0"/>
              <a:t>Purpose: reveal Jesus’ </a:t>
            </a:r>
            <a:r>
              <a:rPr lang="en-US" sz="2400" b="1" dirty="0"/>
              <a:t>authority over evil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2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C010-C0A5-98D9-A250-829B165F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Jesus' Growing Influence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8519F-AD44-F87C-753B-B37950BAA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76003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Crowds from:</a:t>
            </a:r>
          </a:p>
          <a:p>
            <a:pPr lvl="1"/>
            <a:r>
              <a:rPr lang="en-US" sz="2400" dirty="0"/>
              <a:t>Galilee</a:t>
            </a:r>
          </a:p>
          <a:p>
            <a:pPr lvl="1"/>
            <a:r>
              <a:rPr lang="en-US" sz="2400" dirty="0"/>
              <a:t>Decapolis</a:t>
            </a:r>
          </a:p>
          <a:p>
            <a:pPr lvl="1"/>
            <a:r>
              <a:rPr lang="en-US" sz="2400" dirty="0"/>
              <a:t>Syria</a:t>
            </a:r>
          </a:p>
          <a:p>
            <a:pPr lvl="1"/>
            <a:r>
              <a:rPr lang="en-US" sz="2400" dirty="0"/>
              <a:t>Judea</a:t>
            </a:r>
          </a:p>
          <a:p>
            <a:pPr lvl="1"/>
            <a:r>
              <a:rPr lang="en-US" sz="2400" dirty="0"/>
              <a:t>Beyond the Jordan</a:t>
            </a:r>
          </a:p>
          <a:p>
            <a:r>
              <a:rPr lang="en-US" sz="2400" dirty="0"/>
              <a:t>Jesus’ ministry transcended Jewish boundaries</a:t>
            </a:r>
          </a:p>
          <a:p>
            <a:r>
              <a:rPr lang="en-US" sz="2400" dirty="0"/>
              <a:t>Sets the stage for the </a:t>
            </a:r>
            <a:r>
              <a:rPr lang="en-US" sz="2400" b="1" dirty="0"/>
              <a:t>Sermon on the Mount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13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EA54-7854-2010-F362-174C30146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Summary and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0D8B1-9E98-0787-C13C-B40DD0900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Jesus’ ministry begins with:</a:t>
            </a:r>
          </a:p>
          <a:p>
            <a:pPr lvl="1"/>
            <a:r>
              <a:rPr lang="en-US" sz="2400" dirty="0"/>
              <a:t>Baptism and temptation</a:t>
            </a:r>
          </a:p>
          <a:p>
            <a:pPr lvl="1"/>
            <a:r>
              <a:rPr lang="en-US" sz="2400" dirty="0"/>
              <a:t>Calling disciples</a:t>
            </a:r>
          </a:p>
          <a:p>
            <a:pPr lvl="1"/>
            <a:r>
              <a:rPr lang="en-US" sz="2400" dirty="0"/>
              <a:t>Preaching and healing</a:t>
            </a:r>
          </a:p>
          <a:p>
            <a:r>
              <a:rPr lang="en-US" sz="2400" dirty="0"/>
              <a:t>Spiritual </a:t>
            </a:r>
            <a:r>
              <a:rPr lang="en-US" sz="2400" b="1" dirty="0"/>
              <a:t>truth</a:t>
            </a:r>
            <a:r>
              <a:rPr lang="en-US" sz="2400" dirty="0"/>
              <a:t>, not sensationalism or power, defines His mission</a:t>
            </a:r>
          </a:p>
          <a:p>
            <a:r>
              <a:rPr lang="en-US" sz="2400" dirty="0"/>
              <a:t>A model for ministry: depth, commitment, and truth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4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1E052-32C9-CC76-E0ED-EA19EA220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6A93-BA14-6E00-B6B6-645377551A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8C3765-7A99-BF28-222A-4D4F116419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Chapters 5-7</a:t>
            </a:r>
          </a:p>
        </p:txBody>
      </p:sp>
    </p:spTree>
    <p:extLst>
      <p:ext uri="{BB962C8B-B14F-4D97-AF65-F5344CB8AC3E}">
        <p14:creationId xmlns:p14="http://schemas.microsoft.com/office/powerpoint/2010/main" val="31106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F03DC-1433-F647-E5CE-1F9BE5808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05DC-BB98-FE3B-F988-EBF4F7D94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65C49-8F62-58EB-9BAD-1F6108779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0323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AB298-051B-D9A8-AFD5-7608AC8A3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779F-AC0E-EBBD-CF9D-9AEBFD1F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B25D4-D5C0-3928-39D7-F5D9373C5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Examining the Sermon on the Mount (Matt. 5–7)</a:t>
            </a:r>
          </a:p>
          <a:p>
            <a:r>
              <a:rPr lang="en-US" sz="2200" dirty="0"/>
              <a:t>Goes beyond Old Law—reveals Kingdom principles</a:t>
            </a:r>
          </a:p>
          <a:p>
            <a:r>
              <a:rPr lang="en-US" sz="2200" dirty="0"/>
              <a:t>Jesus brings an </a:t>
            </a:r>
            <a:r>
              <a:rPr lang="en-US" sz="2200" b="1" dirty="0"/>
              <a:t>inbreaking</a:t>
            </a:r>
            <a:r>
              <a:rPr lang="en-US" sz="2200" dirty="0"/>
              <a:t> of God’s Kingdom</a:t>
            </a:r>
          </a:p>
          <a:p>
            <a:r>
              <a:rPr lang="en-US" sz="2200" dirty="0"/>
              <a:t>Ch. 5: Moral character of Kingdom citizens</a:t>
            </a:r>
          </a:p>
          <a:p>
            <a:r>
              <a:rPr lang="en-US" sz="2200" dirty="0"/>
              <a:t>Ch. 6: Trust in God</a:t>
            </a:r>
          </a:p>
          <a:p>
            <a:r>
              <a:rPr lang="en-US" sz="2200" dirty="0"/>
              <a:t>Ch. 7: Judging principles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5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4EC09-4510-2AED-1E59-616C6FE0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Beatitudes –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B4FE8-FB1E-36F9-0AD6-8D711039E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Foundational blessings for Kingdom citizens</a:t>
            </a:r>
          </a:p>
          <a:p>
            <a:r>
              <a:rPr lang="en-US" sz="2200" dirty="0"/>
              <a:t>Stand in contrast to worldly values</a:t>
            </a:r>
          </a:p>
          <a:p>
            <a:r>
              <a:rPr lang="en-US" sz="2200" dirty="0"/>
              <a:t>Spiritual condition emphasized over material success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068C6-6750-AE32-F1BC-87190CDFA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Verses 3–6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1233F-F573-50EE-AD89-E089CECD7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/>
              <a:t>V3:</a:t>
            </a:r>
            <a:r>
              <a:rPr lang="en-US" sz="2200" dirty="0"/>
              <a:t> Poor in spirit → Kingdom of Heaven</a:t>
            </a:r>
          </a:p>
          <a:p>
            <a:r>
              <a:rPr lang="en-US" sz="2200" b="1" dirty="0"/>
              <a:t>V4:</a:t>
            </a:r>
            <a:r>
              <a:rPr lang="en-US" sz="2200" dirty="0"/>
              <a:t> Mourn over sin → Comforted</a:t>
            </a:r>
          </a:p>
          <a:p>
            <a:r>
              <a:rPr lang="en-US" sz="2200" b="1" dirty="0"/>
              <a:t>V5:</a:t>
            </a:r>
            <a:r>
              <a:rPr lang="en-US" sz="2200" dirty="0"/>
              <a:t> Meek → Inherit the earth</a:t>
            </a:r>
          </a:p>
          <a:p>
            <a:pPr lvl="1"/>
            <a:r>
              <a:rPr lang="en-US" sz="2200" dirty="0"/>
              <a:t>Romans despised meekness—Christ exalts it</a:t>
            </a:r>
          </a:p>
          <a:p>
            <a:r>
              <a:rPr lang="en-US" sz="2200" b="1" dirty="0"/>
              <a:t>V6:</a:t>
            </a:r>
            <a:r>
              <a:rPr lang="en-US" sz="2200" dirty="0"/>
              <a:t> Hunger for righteousness → Filled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4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20B6-A38C-8186-18E4-B20FB5FB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Verses 7–9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E4801-A19E-A4AC-9D5D-08D4248BC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/>
              <a:t>V7:</a:t>
            </a:r>
            <a:r>
              <a:rPr lang="en-US" sz="2200" dirty="0"/>
              <a:t> Merciful → Will receive mercy</a:t>
            </a:r>
          </a:p>
          <a:p>
            <a:r>
              <a:rPr lang="en-US" sz="2200" b="1" dirty="0"/>
              <a:t>V8:</a:t>
            </a:r>
            <a:r>
              <a:rPr lang="en-US" sz="2200" dirty="0"/>
              <a:t> Pure in heart → Will see God (cf. James 4:8)</a:t>
            </a:r>
          </a:p>
          <a:p>
            <a:r>
              <a:rPr lang="en-US" sz="2200" b="1" dirty="0"/>
              <a:t>V9:</a:t>
            </a:r>
            <a:r>
              <a:rPr lang="en-US" sz="2200" dirty="0"/>
              <a:t> Peacemakers → Children of God</a:t>
            </a:r>
          </a:p>
          <a:p>
            <a:pPr lvl="1"/>
            <a:r>
              <a:rPr lang="en-US" sz="2200" dirty="0"/>
              <a:t>Evangelistic responsibility tied to peace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579A-D8B3-14F6-616F-7585EC64A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Verses 10–12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AF027-04C7-B8B0-3AB7-F743F8F31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Persecuted for righteousness → Rejoice!</a:t>
            </a:r>
          </a:p>
          <a:p>
            <a:r>
              <a:rPr lang="en-US" sz="2200" dirty="0"/>
              <a:t>Suffering links to heavenly reward (cf. Rev. 19:7)</a:t>
            </a:r>
          </a:p>
          <a:p>
            <a:r>
              <a:rPr lang="en-US" sz="2200" dirty="0"/>
              <a:t>Kingdom character opposes worldly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CE0E-2C77-2F09-C5D3-8E6BABCD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Salt and Light (Verses 13–16)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E5B15-470B-F395-E5D9-7A93A10EE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/>
              <a:t>Salt:</a:t>
            </a:r>
            <a:r>
              <a:rPr lang="en-US" sz="2200" dirty="0"/>
              <a:t> Preserves, prevents, flavors (cf. Job 6:6, Gen. 18)</a:t>
            </a:r>
          </a:p>
          <a:p>
            <a:r>
              <a:rPr lang="en-US" sz="2200" b="1" dirty="0"/>
              <a:t>Light:</a:t>
            </a:r>
            <a:r>
              <a:rPr lang="en-US" sz="2200" dirty="0"/>
              <a:t> Guides, warms, reveals</a:t>
            </a:r>
          </a:p>
          <a:p>
            <a:r>
              <a:rPr lang="en-US" sz="2200" dirty="0"/>
              <a:t>Influence of Christians in a dark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8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389F-A97D-7B91-3F6C-FE277F70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&amp; The Law (Verses 17–20)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8477C-5529-15CC-679B-D74092938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fulfills, not abolishes, the Law</a:t>
            </a:r>
          </a:p>
          <a:p>
            <a:r>
              <a:rPr lang="en-US" dirty="0"/>
              <a:t>“Jot and tittle” → enduring nature of moral truth</a:t>
            </a:r>
          </a:p>
          <a:p>
            <a:r>
              <a:rPr lang="en-US" b="1" dirty="0"/>
              <a:t>V19:</a:t>
            </a:r>
            <a:r>
              <a:rPr lang="en-US" dirty="0"/>
              <a:t> Warning to false teachers</a:t>
            </a:r>
          </a:p>
          <a:p>
            <a:r>
              <a:rPr lang="en-US" b="1" dirty="0"/>
              <a:t>V20:</a:t>
            </a:r>
            <a:r>
              <a:rPr lang="en-US" dirty="0"/>
              <a:t> True righteousness &gt; Pharisaical hypocrisy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8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51202-87B1-255A-6F8A-3BD774FD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Inner Transformation (Verses 21–26)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6BE61-DDE0-503C-F63A-879328CD5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Anger and contempt are condemned</a:t>
            </a:r>
          </a:p>
          <a:p>
            <a:r>
              <a:rPr lang="en-US" sz="2200" dirty="0"/>
              <a:t>Move from outward acts to inward attitudes</a:t>
            </a:r>
          </a:p>
          <a:p>
            <a:r>
              <a:rPr lang="en-US" sz="2200" dirty="0"/>
              <a:t>Reconciliation prioritized (cf. Matt. 18:15)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35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DBF10-897B-80DC-056E-FA797DCFE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Lust and the Heart (Verses 27–30)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E00C-CFFC-0B48-F200-8B6432A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Adultery begins in the heart</a:t>
            </a:r>
          </a:p>
          <a:p>
            <a:r>
              <a:rPr lang="en-US" sz="2200" dirty="0"/>
              <a:t>Spiritual discipline over sensual temptation</a:t>
            </a:r>
          </a:p>
          <a:p>
            <a:r>
              <a:rPr lang="en-US" sz="2200" dirty="0"/>
              <a:t>Drastic steps advised to avoid sin (cf. Gal. 5:24; Col. 3:5)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4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07A6-E707-38CF-F860-D2E8803E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Divorce &amp; Oaths (Verses 31–37)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52304-59CA-2215-3208-87A6B0188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Divorce connected to covenant unfaithfulness</a:t>
            </a:r>
          </a:p>
          <a:p>
            <a:r>
              <a:rPr lang="en-US" sz="2200" dirty="0"/>
              <a:t>Let your "yes" be yes—honesty as a virtue</a:t>
            </a:r>
          </a:p>
          <a:p>
            <a:r>
              <a:rPr lang="en-US" sz="2200" dirty="0"/>
              <a:t>Not about civil oaths, but personal integrity (cf. Gal. 1:20)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7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A5E26-15CE-5BEA-7DFF-261AF03B5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Going the Second Mile (Verses 38–42)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00A52-66F4-0F4B-13A9-D5ADCA51B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/>
              <a:t>V38:</a:t>
            </a:r>
            <a:r>
              <a:rPr lang="en-US" sz="2200" dirty="0"/>
              <a:t> Let go of personal vengeance</a:t>
            </a:r>
          </a:p>
          <a:p>
            <a:r>
              <a:rPr lang="en-US" sz="2200" b="1" dirty="0"/>
              <a:t>V39–41:</a:t>
            </a:r>
            <a:r>
              <a:rPr lang="en-US" sz="2200" dirty="0"/>
              <a:t> Generosity in spirit and action</a:t>
            </a:r>
          </a:p>
          <a:p>
            <a:r>
              <a:rPr lang="en-US" sz="2200" b="1" dirty="0"/>
              <a:t>V42:</a:t>
            </a:r>
            <a:r>
              <a:rPr lang="en-US" sz="2200" dirty="0"/>
              <a:t> Generosity with wisdom—not encouraging idleness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A559-97FE-86A5-31A5-6DC392C0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Love Your Enemies (Verses 43–45)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EE586-5A33-F3E9-7402-63A014115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No OT teaching to hate enemies</a:t>
            </a:r>
          </a:p>
          <a:p>
            <a:r>
              <a:rPr lang="en-US" sz="2200" dirty="0"/>
              <a:t>Love surpasses worldly standards</a:t>
            </a:r>
          </a:p>
          <a:p>
            <a:r>
              <a:rPr lang="en-US" sz="2200" dirty="0"/>
              <a:t>Grace transforms our morality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D38F-57C3-5EF4-321E-BA2499296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Kingdom Citizenship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DE95-75AD-5237-3AE2-1BD3B1C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Godly disposition (1 John 4:7)</a:t>
            </a:r>
          </a:p>
          <a:p>
            <a:r>
              <a:rPr lang="en-US" dirty="0"/>
              <a:t>Contrast with other kingdoms</a:t>
            </a:r>
          </a:p>
          <a:p>
            <a:r>
              <a:rPr lang="en-US" dirty="0"/>
              <a:t>The call to be light in the world—an incredible blessing!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6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366C3-76F7-3092-3335-F14FDA883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8E64-3344-0741-0969-4DA52F1A0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A29A6-BCCB-65AC-0128-070997262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Chapters 5-7</a:t>
            </a:r>
          </a:p>
        </p:txBody>
      </p:sp>
    </p:spTree>
    <p:extLst>
      <p:ext uri="{BB962C8B-B14F-4D97-AF65-F5344CB8AC3E}">
        <p14:creationId xmlns:p14="http://schemas.microsoft.com/office/powerpoint/2010/main" val="190787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6EF22-0341-3AF0-C3D3-9EEA05EEF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3A31-B277-E2EA-A179-5CDF9930F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9C857-047F-FC96-2673-AEB29A28F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54939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1EAFE-7DCF-9EBC-D54C-9BB7964FC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Living Word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1DDEE-0B08-B24E-0556-AA652CADC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The Bible remains continually fresh and revealing.</a:t>
            </a:r>
          </a:p>
          <a:p>
            <a:r>
              <a:rPr lang="en-US" sz="2200" dirty="0"/>
              <a:t>The Sermon on the Mount offers new insights into true righteousness.</a:t>
            </a:r>
          </a:p>
          <a:p>
            <a:r>
              <a:rPr lang="en-US" sz="2200" dirty="0"/>
              <a:t>Themes: </a:t>
            </a:r>
            <a:r>
              <a:rPr lang="en-US" sz="2200" i="1" dirty="0"/>
              <a:t>Kingdom of God</a:t>
            </a:r>
            <a:r>
              <a:rPr lang="en-US" sz="2200" dirty="0"/>
              <a:t>, </a:t>
            </a:r>
            <a:r>
              <a:rPr lang="en-US" sz="2200" i="1" dirty="0"/>
              <a:t>Kingdom of Heaven</a:t>
            </a:r>
            <a:r>
              <a:rPr lang="en-US" sz="2200" dirty="0"/>
              <a:t>, </a:t>
            </a:r>
            <a:r>
              <a:rPr lang="en-US" sz="2200" i="1" dirty="0"/>
              <a:t>Heart-motivated obedience</a:t>
            </a:r>
            <a:r>
              <a:rPr lang="en-US" sz="22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3BACD-7885-3731-C05C-7E97F79E9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Seen vs. Done (Matthew 6:1–18)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F618A-A9F7-7493-9A36-C4BFA0948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Are good deeds done for men’s praise or God's approval?</a:t>
            </a:r>
          </a:p>
          <a:p>
            <a:r>
              <a:rPr lang="en-US" sz="2200" dirty="0"/>
              <a:t>Focus: “Father” appears 12x vs. “God” 3x.</a:t>
            </a:r>
          </a:p>
          <a:p>
            <a:r>
              <a:rPr lang="en-US" sz="2200" dirty="0"/>
              <a:t>God sees in secret—He must remain our central focus.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8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6EB5B-888C-BCB5-6F9C-E9D43459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Heart of Giving (vv. 1–4)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7A71A-E2E2-C5C3-E93E-09703CFBB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Giving is about attitude, not applause.</a:t>
            </a:r>
          </a:p>
          <a:p>
            <a:r>
              <a:rPr lang="en-US" sz="2200" dirty="0"/>
              <a:t>No literal trumpet—Jesus addresses heart motives.</a:t>
            </a:r>
          </a:p>
          <a:p>
            <a:r>
              <a:rPr lang="en-US" sz="2200" dirty="0"/>
              <a:t>True giving: joyfully fulfilling God's will, not seeking praise.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1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9FDB-31A6-6FE2-7F84-E06B0D273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Reward and Recognition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51A1F-C322-9EAC-6F2B-D090533BF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Public recognition = full reward.</a:t>
            </a:r>
          </a:p>
          <a:p>
            <a:r>
              <a:rPr lang="en-US" sz="2200" dirty="0"/>
              <a:t>God’s approval &gt; man’s praise.</a:t>
            </a:r>
          </a:p>
          <a:p>
            <a:r>
              <a:rPr lang="en-US" sz="2200" dirty="0"/>
              <a:t>Be content with divine reward, not earthly applause.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7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21B6-7408-9079-59E1-7D1DB670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Authentic Prayer (vv. 5–8)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DAE2E-9CAA-BE6A-C76E-97012D277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Don’t pray for show.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Avoid vain repetitions—like Acts 19:28 in Ephesus.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Trust God hears brief, sincere prayers.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6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CDC4-B55A-429E-F928-90736A8C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Power of Simple Prayer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C9BF-B313-15E1-9967-206416616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Examples:</a:t>
            </a:r>
          </a:p>
          <a:p>
            <a:pPr lvl="1"/>
            <a:r>
              <a:rPr lang="en-US" sz="2200" dirty="0"/>
              <a:t>Peter: “Lord, save me!” (Matt. 14:30)</a:t>
            </a:r>
          </a:p>
          <a:p>
            <a:pPr lvl="1"/>
            <a:r>
              <a:rPr lang="en-US" sz="2200" dirty="0"/>
              <a:t>Tax collector: “Be merciful to me, a sinner” (Lk. 18:13)</a:t>
            </a:r>
          </a:p>
          <a:p>
            <a:r>
              <a:rPr lang="en-US" sz="2200" dirty="0"/>
              <a:t>Prayer’s value lies in sincerity, not length.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02F51-D613-C248-35A6-0E94524D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Manner of Prayer (vv. 9–13)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73C02-4B39-61D8-08AE-7F52BA254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Focus on God's will, not ours.</a:t>
            </a:r>
          </a:p>
          <a:p>
            <a:r>
              <a:rPr lang="en-US" sz="2200" dirty="0"/>
              <a:t>Praying “Thy kingdom come” = inviting God’s rule into our lives.</a:t>
            </a:r>
          </a:p>
          <a:p>
            <a:r>
              <a:rPr lang="en-US" sz="2200" dirty="0"/>
              <a:t>Daily dependence and spiritual awareness are key.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6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8E3F1-21F4-7814-F46D-0FDE33A86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Mercy and Motivation (v. 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23F15-D658-39D7-0468-4D9157BF8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Forgive others, seek mercy.</a:t>
            </a:r>
          </a:p>
          <a:p>
            <a:r>
              <a:rPr lang="en-US" sz="2200" dirty="0"/>
              <a:t>Prayer reflects our character and relationship with others.</a:t>
            </a:r>
          </a:p>
          <a:p>
            <a:r>
              <a:rPr lang="en-US" sz="2200" dirty="0"/>
              <a:t>The goal: to be pleasing to God in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89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27E25-5FB8-E409-179D-0340A7FA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Proper Fasting (vv. 16–18)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72BD2-ADC3-94CA-92C5-43051D824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Fasting for God, not recognition.</a:t>
            </a:r>
          </a:p>
          <a:p>
            <a:r>
              <a:rPr lang="en-US" sz="2200" dirty="0"/>
              <a:t>Not about ritual but relationship.</a:t>
            </a:r>
          </a:p>
          <a:p>
            <a:r>
              <a:rPr lang="en-US" sz="2200" dirty="0"/>
              <a:t>God sees in secret and rewards accordingly.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39FB-CB42-40DB-A1A2-3315E4A1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Where Is Your Treasure? (vv. 19–21)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6B3B6-F4FB-8110-D100-9C280D45F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Treasures reflect your heart.</a:t>
            </a:r>
          </a:p>
          <a:p>
            <a:r>
              <a:rPr lang="en-US" sz="2200" dirty="0"/>
              <a:t>Earthly wealth fades—heavenly reward endures.</a:t>
            </a:r>
          </a:p>
          <a:p>
            <a:r>
              <a:rPr lang="en-US" sz="2200" dirty="0"/>
              <a:t>Wealth isn’t sin; misplaced trust 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FF897-506D-F84B-1FA0-9E171AB5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Focus Determines Vision (vv. 22–23)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B353-22A5-BFEB-BDB4-3220CBB56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 healthy eye = a clear, godly perspective.</a:t>
            </a:r>
          </a:p>
          <a:p>
            <a:r>
              <a:rPr lang="en-US" sz="2200" dirty="0"/>
              <a:t>Divided focus = spiritual darkness.</a:t>
            </a:r>
          </a:p>
          <a:p>
            <a:r>
              <a:rPr lang="en-US" sz="2200" dirty="0"/>
              <a:t>Set your sight on heaven, not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1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B8358-2269-DBC6-2528-A1E98D123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You Can’t Serve Two Masters (v. 24)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7E65B-0053-FA56-9404-2A66E3BD0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Mammon = wealth and materialism.</a:t>
            </a:r>
          </a:p>
          <a:p>
            <a:r>
              <a:rPr lang="en-US" sz="2200" dirty="0"/>
              <a:t>God and the world pull in opposite directions.</a:t>
            </a:r>
          </a:p>
          <a:p>
            <a:r>
              <a:rPr lang="en-US" sz="2200" dirty="0"/>
              <a:t>One ultimate loyalty—choose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154CC-9854-83AD-6586-151942A82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Life Is More Than Worry (vv. 25–27)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2EC0E-D387-95B6-B38C-437866291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Don’t fixate on food, drink, clothing.</a:t>
            </a:r>
          </a:p>
          <a:p>
            <a:r>
              <a:rPr lang="en-US" sz="2200" dirty="0"/>
              <a:t>Worry distracts from faith.</a:t>
            </a:r>
          </a:p>
          <a:p>
            <a:r>
              <a:rPr lang="en-US" sz="2200" dirty="0"/>
              <a:t>Philippians 4:6-7 – peace replaces anxiety.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34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738B-D09D-A7C7-2035-D1CD7941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Trust and Contentment (vv. 28–33)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496AA-FBF2-9368-15E7-2A90FE6D8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God provides.</a:t>
            </a:r>
          </a:p>
          <a:p>
            <a:r>
              <a:rPr lang="en-US" sz="2200" dirty="0"/>
              <a:t>Prioritize His kingdom, and “all these things” will be added.</a:t>
            </a:r>
          </a:p>
          <a:p>
            <a:r>
              <a:rPr lang="en-US" sz="2200" dirty="0"/>
              <a:t>Philippians 4:11 – learn contentment.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3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3148-3F8C-99DA-A7D2-7FD39E5F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Live for Today (v. 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2BC82-F753-F939-0F68-E42F49B0C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Most worries are about tomorrow.</a:t>
            </a:r>
          </a:p>
          <a:p>
            <a:r>
              <a:rPr lang="en-US" sz="2200" dirty="0"/>
              <a:t>Focus on faithfulness today.</a:t>
            </a:r>
          </a:p>
          <a:p>
            <a:r>
              <a:rPr lang="en-US" sz="2200" dirty="0"/>
              <a:t>Trust in your heavenly Father’s care.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5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CCCA-7925-E042-4950-18813961B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Questions for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C647C-288D-2B9A-B374-9873729CB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Do I seek God’s glory or man’s approval?</a:t>
            </a:r>
          </a:p>
          <a:p>
            <a:r>
              <a:rPr lang="en-US" sz="2200" dirty="0"/>
              <a:t>Is my life truly focused on heaven?</a:t>
            </a:r>
          </a:p>
          <a:p>
            <a:r>
              <a:rPr lang="en-US" sz="2200" dirty="0"/>
              <a:t>Am I preaching and living like Jesus—pointing others to God?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2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B0836-AA79-92B3-267A-2D91DEAB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Thoughts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AC9D0-5033-84CF-BA2D-545ADB57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The Kingdom of Heaven calls for genuine righteousness.</a:t>
            </a:r>
          </a:p>
          <a:p>
            <a:r>
              <a:rPr lang="en-US" sz="2200" dirty="0"/>
              <a:t>Let’s re-focus our hearts, prayers, fasting, giving, and living.</a:t>
            </a:r>
          </a:p>
          <a:p>
            <a:r>
              <a:rPr lang="en-US" sz="2200" dirty="0"/>
              <a:t>Our Father in Heaven is our reward, our provider, our focus.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6CA2-5AF2-1DB5-0EF5-E055A94E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57D57-854A-2C2C-8FAE-DBBA5D4C0B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B7DF6-2927-2C41-13C2-F9A3D25507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Chapters 5-7</a:t>
            </a:r>
          </a:p>
        </p:txBody>
      </p:sp>
    </p:spTree>
    <p:extLst>
      <p:ext uri="{BB962C8B-B14F-4D97-AF65-F5344CB8AC3E}">
        <p14:creationId xmlns:p14="http://schemas.microsoft.com/office/powerpoint/2010/main" val="249868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60722F4-BE9B-46BC-BD45-DEECD83D8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1C6252-B7CD-45FD-876A-D1C4B716D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02062" y="1847088"/>
            <a:ext cx="21486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0D5FAF5-9CD9-4E1F-83DA-61862639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062" y="804520"/>
            <a:ext cx="2148615" cy="104923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A71EA1-2F24-4FD3-8F2D-64BAF4861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E5268EF-7B25-4047-88A4-AE5F1709B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4177" y="482171"/>
            <a:ext cx="5670087" cy="5149101"/>
            <a:chOff x="7463258" y="583365"/>
            <a:chExt cx="7560115" cy="518192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3C0D67-9FB4-49DA-8C86-8E498160F4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4DA176-0D7E-4AE0-A186-F8955A08F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4EE2FD56-265E-0B54-2027-A08148921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r="14158" b="-4"/>
          <a:stretch>
            <a:fillRect/>
          </a:stretch>
        </p:blipFill>
        <p:spPr bwMode="auto">
          <a:xfrm>
            <a:off x="944085" y="1116345"/>
            <a:ext cx="1796902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C5CDE7D-1301-F1DA-626C-75C51548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3" r="24562" b="1"/>
          <a:stretch>
            <a:fillRect/>
          </a:stretch>
        </p:blipFill>
        <p:spPr bwMode="auto">
          <a:xfrm>
            <a:off x="2868488" y="1116345"/>
            <a:ext cx="1332274" cy="184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EB40FAC-FFF0-73CA-AC36-17B6DE14F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1" r="16644" b="1"/>
          <a:stretch>
            <a:fillRect/>
          </a:stretch>
        </p:blipFill>
        <p:spPr bwMode="auto">
          <a:xfrm>
            <a:off x="4325130" y="1116345"/>
            <a:ext cx="1332273" cy="184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67EFAFB-C469-E965-6931-EE3FBD99B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2" r="-3" b="5530"/>
          <a:stretch>
            <a:fillRect/>
          </a:stretch>
        </p:blipFill>
        <p:spPr bwMode="auto">
          <a:xfrm>
            <a:off x="2866915" y="3131726"/>
            <a:ext cx="2790488" cy="184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46D1C-E1AA-D648-46EA-1BAEB2A07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062" y="2015732"/>
            <a:ext cx="2148615" cy="328756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A3B3D46-4516-46F0-972F-6A062B6B1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8393B3-1C21-4552-9E2F-9C43ACF7D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13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B5C6D65-D4EB-4E56-9270-B5637605A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88E404D-6D74-48F8-8A6D-C8B277BF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203" y="1847088"/>
            <a:ext cx="21236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E5E883-52FA-EE3E-3491-707A511E4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67" y="804520"/>
            <a:ext cx="2123205" cy="104923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0D236E-6887-49E1-A044-D80BA8888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6" name="Content Placeholder 15">
            <a:extLst>
              <a:ext uri="{FF2B5EF4-FFF2-40B4-BE49-F238E27FC236}">
                <a16:creationId xmlns:a16="http://schemas.microsoft.com/office/drawing/2014/main" id="{DB3C682A-0BCE-9002-4563-9F3E2CE83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68" y="2015732"/>
            <a:ext cx="2121019" cy="3287567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310799D-237C-4131-87CA-440AB307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7463258" y="583365"/>
            <a:chExt cx="7560115" cy="518192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437CB47-9A2B-4CE8-BEBC-4506025B54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AE895E-638B-460B-9D70-0F448D7ACB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A blue truck with dirt in the back&#10;&#10;Description automatically generated">
            <a:extLst>
              <a:ext uri="{FF2B5EF4-FFF2-40B4-BE49-F238E27FC236}">
                <a16:creationId xmlns:a16="http://schemas.microsoft.com/office/drawing/2014/main" id="{32A777B2-33BA-812D-D328-773BDB937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17" r="20010" b="-4"/>
          <a:stretch>
            <a:fillRect/>
          </a:stretch>
        </p:blipFill>
        <p:spPr>
          <a:xfrm>
            <a:off x="3473030" y="1116345"/>
            <a:ext cx="1796902" cy="3866172"/>
          </a:xfrm>
          <a:prstGeom prst="rect">
            <a:avLst/>
          </a:prstGeom>
        </p:spPr>
      </p:pic>
      <p:pic>
        <p:nvPicPr>
          <p:cNvPr id="6" name="Content Placeholder 5" descr="A pile of rocks next to a car&#10;&#10;Description automatically generated">
            <a:extLst>
              <a:ext uri="{FF2B5EF4-FFF2-40B4-BE49-F238E27FC236}">
                <a16:creationId xmlns:a16="http://schemas.microsoft.com/office/drawing/2014/main" id="{2CBB0A16-EF62-637E-FCD6-43079A719A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209" r="4" b="19102"/>
          <a:stretch>
            <a:fillRect/>
          </a:stretch>
        </p:blipFill>
        <p:spPr>
          <a:xfrm>
            <a:off x="5395860" y="1114116"/>
            <a:ext cx="2790489" cy="2220928"/>
          </a:xfrm>
          <a:prstGeom prst="rect">
            <a:avLst/>
          </a:prstGeom>
        </p:spPr>
      </p:pic>
      <p:pic>
        <p:nvPicPr>
          <p:cNvPr id="12" name="Picture 11" descr="A metal sheet next to a barrel&#10;&#10;Description automatically generated">
            <a:extLst>
              <a:ext uri="{FF2B5EF4-FFF2-40B4-BE49-F238E27FC236}">
                <a16:creationId xmlns:a16="http://schemas.microsoft.com/office/drawing/2014/main" id="{12FF6917-7233-A485-E181-37262BBE77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10" r="8906" b="-1"/>
          <a:stretch>
            <a:fillRect/>
          </a:stretch>
        </p:blipFill>
        <p:spPr>
          <a:xfrm>
            <a:off x="5394664" y="3507431"/>
            <a:ext cx="936688" cy="1469620"/>
          </a:xfrm>
          <a:prstGeom prst="rect">
            <a:avLst/>
          </a:prstGeom>
        </p:spPr>
      </p:pic>
      <p:pic>
        <p:nvPicPr>
          <p:cNvPr id="8" name="Picture 7" descr="A pile of wood in the dirt&#10;&#10;Description automatically generated">
            <a:extLst>
              <a:ext uri="{FF2B5EF4-FFF2-40B4-BE49-F238E27FC236}">
                <a16:creationId xmlns:a16="http://schemas.microsoft.com/office/drawing/2014/main" id="{FE8943C9-E8D4-4835-09DD-8542A27425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8" r="-5" b="35596"/>
          <a:stretch>
            <a:fillRect/>
          </a:stretch>
        </p:blipFill>
        <p:spPr>
          <a:xfrm>
            <a:off x="6455719" y="3502171"/>
            <a:ext cx="1724787" cy="14764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A1E2058-1214-4395-A585-3C0F2B30B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182BDCE-F0C6-4E3F-A3F5-1C8976FFE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56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1EEADDE-5A0B-4669-AC30-1501E119D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8D17F3-70C1-458A-8090-50C174EDC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203" y="1847088"/>
            <a:ext cx="21236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30EB4A-AC27-FC30-C1C3-7D2CDFBAC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67" y="804520"/>
            <a:ext cx="2123205" cy="104923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4AA68D-B951-406F-82F5-5AE53515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5837FF2-B4FB-3B9E-16A4-42A99E7E3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68" y="2015732"/>
            <a:ext cx="2121019" cy="3287567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86DC8C-B602-46ED-A6F5-BB2156B5A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7463258" y="583365"/>
            <a:chExt cx="7560115" cy="518192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259E990-C6A2-4E47-8AB2-91087E259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B4CC82-73CE-4B5C-BCE9-B27AF1132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group of men working on a construction site&#10;&#10;Description automatically generated">
            <a:extLst>
              <a:ext uri="{FF2B5EF4-FFF2-40B4-BE49-F238E27FC236}">
                <a16:creationId xmlns:a16="http://schemas.microsoft.com/office/drawing/2014/main" id="{CE3093FC-C5AD-7A2D-F93E-EA77862A2F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42" r="31220" b="1"/>
          <a:stretch>
            <a:fillRect/>
          </a:stretch>
        </p:blipFill>
        <p:spPr>
          <a:xfrm>
            <a:off x="3473945" y="1124557"/>
            <a:ext cx="1485442" cy="3857960"/>
          </a:xfrm>
          <a:prstGeom prst="rect">
            <a:avLst/>
          </a:prstGeom>
        </p:spPr>
      </p:pic>
      <p:pic>
        <p:nvPicPr>
          <p:cNvPr id="7" name="Picture 6" descr="A pile of bags next to a truck&#10;&#10;Description automatically generated">
            <a:extLst>
              <a:ext uri="{FF2B5EF4-FFF2-40B4-BE49-F238E27FC236}">
                <a16:creationId xmlns:a16="http://schemas.microsoft.com/office/drawing/2014/main" id="{AE537FEA-99F3-B679-240C-E33C1A3C25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02" r="17460" b="1"/>
          <a:stretch>
            <a:fillRect/>
          </a:stretch>
        </p:blipFill>
        <p:spPr>
          <a:xfrm>
            <a:off x="5082182" y="1122808"/>
            <a:ext cx="1485442" cy="3857960"/>
          </a:xfrm>
          <a:prstGeom prst="rect">
            <a:avLst/>
          </a:prstGeom>
        </p:spPr>
      </p:pic>
      <p:pic>
        <p:nvPicPr>
          <p:cNvPr id="5" name="Content Placeholder 4" descr="A dirt floor under a wooden wall&#10;&#10;Description automatically generated with medium confidence">
            <a:extLst>
              <a:ext uri="{FF2B5EF4-FFF2-40B4-BE49-F238E27FC236}">
                <a16:creationId xmlns:a16="http://schemas.microsoft.com/office/drawing/2014/main" id="{0D16A102-76C6-D1C2-7731-7F4CA396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945" r="30178" b="1"/>
          <a:stretch>
            <a:fillRect/>
          </a:stretch>
        </p:blipFill>
        <p:spPr>
          <a:xfrm>
            <a:off x="6695061" y="1122808"/>
            <a:ext cx="1485443" cy="38579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CB0CC5-B4EA-4C1C-AAD2-8ED22DF21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3B4925D-E266-4C63-AD33-0CD7702C9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1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1086-7A8F-B187-6691-6EE4D0B9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ooden shed with clothes from a rope&#10;&#10;Description automatically generated">
            <a:extLst>
              <a:ext uri="{FF2B5EF4-FFF2-40B4-BE49-F238E27FC236}">
                <a16:creationId xmlns:a16="http://schemas.microsoft.com/office/drawing/2014/main" id="{C37305D8-F64E-C810-8CFA-F08B96AE1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7" y="254644"/>
            <a:ext cx="4027990" cy="5544273"/>
          </a:xfrm>
        </p:spPr>
      </p:pic>
      <p:pic>
        <p:nvPicPr>
          <p:cNvPr id="7" name="Picture 6" descr="A person kneeling on the ground&#10;&#10;Description automatically generated">
            <a:extLst>
              <a:ext uri="{FF2B5EF4-FFF2-40B4-BE49-F238E27FC236}">
                <a16:creationId xmlns:a16="http://schemas.microsoft.com/office/drawing/2014/main" id="{6080A59D-2A1E-13A8-DAC7-85688F7DB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990" y="0"/>
            <a:ext cx="5108293" cy="3831220"/>
          </a:xfrm>
          <a:prstGeom prst="rect">
            <a:avLst/>
          </a:prstGeom>
        </p:spPr>
      </p:pic>
      <p:pic>
        <p:nvPicPr>
          <p:cNvPr id="9" name="Picture 8" descr="A wooden building with a yellow bucket&#10;&#10;Description automatically generated">
            <a:extLst>
              <a:ext uri="{FF2B5EF4-FFF2-40B4-BE49-F238E27FC236}">
                <a16:creationId xmlns:a16="http://schemas.microsoft.com/office/drawing/2014/main" id="{A2D514D7-8BAB-8974-3688-54F236046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990" y="3026781"/>
            <a:ext cx="5108292" cy="38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6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group of men working on a building&#10;&#10;Description automatically generated">
            <a:extLst>
              <a:ext uri="{FF2B5EF4-FFF2-40B4-BE49-F238E27FC236}">
                <a16:creationId xmlns:a16="http://schemas.microsoft.com/office/drawing/2014/main" id="{68BB38EF-E270-54E3-0F32-646D54487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8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A816-5310-A232-189C-462999E1B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roof of a building&#10;&#10;Description automatically generated">
            <a:extLst>
              <a:ext uri="{FF2B5EF4-FFF2-40B4-BE49-F238E27FC236}">
                <a16:creationId xmlns:a16="http://schemas.microsoft.com/office/drawing/2014/main" id="{243C751A-6C0F-49CB-7888-AF3DF3705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243"/>
            <a:ext cx="9149656" cy="6862243"/>
          </a:xfrm>
        </p:spPr>
      </p:pic>
    </p:spTree>
    <p:extLst>
      <p:ext uri="{BB962C8B-B14F-4D97-AF65-F5344CB8AC3E}">
        <p14:creationId xmlns:p14="http://schemas.microsoft.com/office/powerpoint/2010/main" val="306604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754D2-62E5-A359-54FC-5A311140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uilding with a tin roof&#10;&#10;Description automatically generated">
            <a:extLst>
              <a:ext uri="{FF2B5EF4-FFF2-40B4-BE49-F238E27FC236}">
                <a16:creationId xmlns:a16="http://schemas.microsoft.com/office/drawing/2014/main" id="{8D4164C9-2198-2AE5-87ED-62599090D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272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749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erson standing outside a building&#10;&#10;Description automatically generated">
            <a:extLst>
              <a:ext uri="{FF2B5EF4-FFF2-40B4-BE49-F238E27FC236}">
                <a16:creationId xmlns:a16="http://schemas.microsoft.com/office/drawing/2014/main" id="{5DE19B46-0884-179D-0E01-911FE57BB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5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2F6065-5345-44BD-B66E-5487CCD7A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F77632-1A0C-4B9F-829B-226E68A78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DCFC27-6BCE-42B6-8372-070EA07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C03BC9-2D46-4DFC-48E6-62B9B8B0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8" y="4460798"/>
            <a:ext cx="6477804" cy="558063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endParaRPr lang="en-US" sz="3100"/>
          </a:p>
        </p:txBody>
      </p:sp>
      <p:pic>
        <p:nvPicPr>
          <p:cNvPr id="7" name="Picture 6" descr="A white building in a field&#10;&#10;Description automatically generated with medium confidence">
            <a:extLst>
              <a:ext uri="{FF2B5EF4-FFF2-40B4-BE49-F238E27FC236}">
                <a16:creationId xmlns:a16="http://schemas.microsoft.com/office/drawing/2014/main" id="{6A5A02C7-CD24-E4BC-42C3-374BDD23A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2" y="1022633"/>
            <a:ext cx="4510180" cy="3382635"/>
          </a:xfrm>
          <a:prstGeom prst="rect">
            <a:avLst/>
          </a:prstGeom>
        </p:spPr>
      </p:pic>
      <p:pic>
        <p:nvPicPr>
          <p:cNvPr id="5" name="Content Placeholder 4" descr="A group of men standing outside a building&#10;&#10;Description automatically generated">
            <a:extLst>
              <a:ext uri="{FF2B5EF4-FFF2-40B4-BE49-F238E27FC236}">
                <a16:creationId xmlns:a16="http://schemas.microsoft.com/office/drawing/2014/main" id="{44758039-811E-9491-8E5D-12C02AD68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626962" y="1073128"/>
            <a:ext cx="4515477" cy="338660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6A4B1E0-284C-4A01-8141-A24D2B8EE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32546" y="5027185"/>
            <a:ext cx="648225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F82046CE-87C5-4670-A404-6AB453F5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224BAD7-5931-4CA6-BB58-0CBCFCFA6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30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building with a metal roof&#10;&#10;Description automatically generated">
            <a:extLst>
              <a:ext uri="{FF2B5EF4-FFF2-40B4-BE49-F238E27FC236}">
                <a16:creationId xmlns:a16="http://schemas.microsoft.com/office/drawing/2014/main" id="{E7DA801C-DC5E-3FFF-AC5A-1328D04E1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9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29F74-405E-826B-E8D1-7F36B9BD8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2E966-45B4-1106-97D6-63BFB173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5D7FC-E19A-ADD7-6ADE-A675FF45E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33807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D29C1-C651-0F6C-4F23-9BB64F897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B713B-E73B-A57E-F2C3-A9B932D86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Sermon on the Mount: unparalleled in power and depth</a:t>
            </a:r>
          </a:p>
          <a:p>
            <a:r>
              <a:rPr lang="en-US" sz="2400" dirty="0"/>
              <a:t>It continues to teach and transform lives</a:t>
            </a:r>
          </a:p>
          <a:p>
            <a:r>
              <a:rPr lang="en-US" sz="2400" dirty="0"/>
              <a:t>Three core chapters:</a:t>
            </a:r>
          </a:p>
          <a:p>
            <a:pPr lvl="1"/>
            <a:r>
              <a:rPr lang="en-US" sz="2400" b="1" dirty="0"/>
              <a:t>Chapter 5</a:t>
            </a:r>
            <a:r>
              <a:rPr lang="en-US" sz="2400" dirty="0"/>
              <a:t> – Character of the Kingdom</a:t>
            </a:r>
          </a:p>
          <a:p>
            <a:pPr lvl="1"/>
            <a:r>
              <a:rPr lang="en-US" sz="2400" b="1" dirty="0"/>
              <a:t>Chapter 6</a:t>
            </a:r>
            <a:r>
              <a:rPr lang="en-US" sz="2400" dirty="0"/>
              <a:t> – Righteousness, Treasure, Trust</a:t>
            </a:r>
          </a:p>
          <a:p>
            <a:pPr lvl="1"/>
            <a:r>
              <a:rPr lang="en-US" sz="2400" b="1" dirty="0"/>
              <a:t>Chapter 7</a:t>
            </a:r>
            <a:r>
              <a:rPr lang="en-US" sz="2400" dirty="0"/>
              <a:t> – Living Principles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45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1147-0CE4-AB37-6C06-15050241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5 – Character of Kingdom Citizens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EF1EB-26B8-1E75-D4DB-DF721EC4C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Beatitudes: Who are the blessed?</a:t>
            </a:r>
          </a:p>
          <a:p>
            <a:r>
              <a:rPr lang="en-US" sz="2400" dirty="0"/>
              <a:t>Our identity reflects our spiritual character</a:t>
            </a:r>
          </a:p>
          <a:p>
            <a:r>
              <a:rPr lang="en-US" sz="2400" dirty="0"/>
              <a:t>Salt and light: influence through godly living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1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A9C7E-0B1A-ABEB-2A1D-AE55B6E2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6 – Righteousness and Trust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6B9C1-333F-9D15-D175-B2C508FF7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True righteousness is internal, not for show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Treasure: where is your heart?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Trust in the Father: Do not worry, seek the Kingdom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3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A436-B8DF-AED7-51B7-2E526ADF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7 – Principles for Living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B7B71-91A7-83BF-2552-29D2E5641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Discernment and judgment</a:t>
            </a:r>
          </a:p>
          <a:p>
            <a:r>
              <a:rPr lang="en-US" sz="2400" dirty="0"/>
              <a:t>Proper prayer</a:t>
            </a:r>
          </a:p>
          <a:p>
            <a:r>
              <a:rPr lang="en-US" sz="2400" dirty="0"/>
              <a:t>The Golden Rule</a:t>
            </a:r>
          </a:p>
          <a:p>
            <a:r>
              <a:rPr lang="en-US" sz="2400" dirty="0"/>
              <a:t>Two paths: broad vs. narrow</a:t>
            </a:r>
          </a:p>
          <a:p>
            <a:r>
              <a:rPr lang="en-US" sz="2400" dirty="0"/>
              <a:t>True vs. false teachers</a:t>
            </a:r>
          </a:p>
          <a:p>
            <a:r>
              <a:rPr lang="en-US" sz="2400" dirty="0"/>
              <a:t>Foundation of life choices</a:t>
            </a:r>
          </a:p>
        </p:txBody>
      </p:sp>
    </p:spTree>
    <p:extLst>
      <p:ext uri="{BB962C8B-B14F-4D97-AF65-F5344CB8AC3E}">
        <p14:creationId xmlns:p14="http://schemas.microsoft.com/office/powerpoint/2010/main" val="8588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B4B6-53AC-EC60-F735-628F6FE6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Judging Others (Matt. 7:1–5)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17F9E-F34B-D830-4FE1-761DFBB2E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Do not be a fault-finder</a:t>
            </a:r>
          </a:p>
          <a:p>
            <a:r>
              <a:rPr lang="en-US" sz="2400" dirty="0"/>
              <a:t>Self-reflection before criticizing others</a:t>
            </a:r>
          </a:p>
          <a:p>
            <a:r>
              <a:rPr lang="en-US" sz="2400" dirty="0"/>
              <a:t>Judge righteously – not hypocritically (John 7:24)</a:t>
            </a:r>
          </a:p>
        </p:txBody>
      </p:sp>
    </p:spTree>
    <p:extLst>
      <p:ext uri="{BB962C8B-B14F-4D97-AF65-F5344CB8AC3E}">
        <p14:creationId xmlns:p14="http://schemas.microsoft.com/office/powerpoint/2010/main" val="60041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5CE6-65CA-7627-569E-B9C26A7A6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Judging by Fruit (Matt. 7:15–20)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E97E0-756C-1147-40E2-AA93313EF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Evaluate by actions, not appearances</a:t>
            </a:r>
          </a:p>
          <a:p>
            <a:r>
              <a:rPr lang="en-US" sz="2400" dirty="0"/>
              <a:t>False teachers are known by their fruit</a:t>
            </a:r>
          </a:p>
          <a:p>
            <a:r>
              <a:rPr lang="en-US" sz="2400" dirty="0"/>
              <a:t>Link to: Gal. 5:22–23 (Fruit of the Spirit)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6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14ABE-4349-3C9C-08EE-B6B20D6B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Distinguishing the Holy (Matt. 7:6)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D28BB-AC15-83A8-AF52-51CE48C80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Share truth with all, but walk away from contempt</a:t>
            </a:r>
          </a:p>
          <a:p>
            <a:r>
              <a:rPr lang="en-US" sz="2400" dirty="0"/>
              <a:t>Use wisdom and discernment (Phil. 1:9–11)</a:t>
            </a:r>
          </a:p>
          <a:p>
            <a:r>
              <a:rPr lang="en-US" sz="2400" dirty="0"/>
              <a:t>Preach with peace, not 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1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7350-57C3-D739-EF71-0BD425BD8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Encouragement to Pray (Matt. 7:7–11)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FFC66-E121-4E43-8E31-89D903125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Keep asking, seeking, knocking</a:t>
            </a:r>
          </a:p>
          <a:p>
            <a:r>
              <a:rPr lang="en-US" sz="2400" dirty="0"/>
              <a:t>Trust God's wisdom in answering</a:t>
            </a:r>
          </a:p>
          <a:p>
            <a:r>
              <a:rPr lang="en-US" sz="2400" dirty="0"/>
              <a:t>God gives what is good (Eccl. 6:12)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9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79B1F-EA31-5BFF-AD77-2398FEE1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Golden Rule (Matt. 7:12)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6CFC2-6A4D-6184-539C-5583F37FE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Not just "do no harm" — actively </a:t>
            </a:r>
            <a:r>
              <a:rPr lang="en-US" sz="2400" b="1" dirty="0"/>
              <a:t>do good</a:t>
            </a:r>
            <a:endParaRPr lang="en-US" sz="2400" dirty="0"/>
          </a:p>
          <a:p>
            <a:r>
              <a:rPr lang="en-US" sz="2400" dirty="0"/>
              <a:t>Reflects God’s proactive love</a:t>
            </a:r>
          </a:p>
          <a:p>
            <a:r>
              <a:rPr lang="en-US" sz="2400" dirty="0"/>
              <a:t>Foundational Kingdom ethic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25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7D4E-F6B2-220D-A28E-41C59EEC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Two Paths (Matt. 7:13–14)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B1950-B8EE-7C2E-C68C-38B4587EC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Broad way = easy, but leads to destruction</a:t>
            </a:r>
          </a:p>
          <a:p>
            <a:r>
              <a:rPr lang="en-US" sz="2400" dirty="0"/>
              <a:t>Narrow way = disciplined, leads to life</a:t>
            </a:r>
          </a:p>
          <a:p>
            <a:r>
              <a:rPr lang="en-US" sz="2400" dirty="0"/>
              <a:t>Ongoing commitment, not a one-time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76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6202B-06DA-0C82-5EDF-4AE5A4D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Discernment of Teachers (Matt. 7:15–20)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9AB51-3840-F78A-1A30-9BB24B844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Test every spirit (1 John 4:1)</a:t>
            </a:r>
          </a:p>
          <a:p>
            <a:r>
              <a:rPr lang="en-US" sz="2400" dirty="0"/>
              <a:t>Hold to what is good (1 Thess. 5:21)</a:t>
            </a:r>
          </a:p>
          <a:p>
            <a:r>
              <a:rPr lang="en-US" sz="2400" dirty="0"/>
              <a:t>Are they teaching God’s Word or man’s opinion?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8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C482-D512-842A-D3E7-7C015C66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Doers vs. Speakers (Matt. 7:21–23)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3881B-D1B4-99A9-AA07-A9A90B1C8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Saying “Lord, Lord” isn’t enough</a:t>
            </a:r>
          </a:p>
          <a:p>
            <a:r>
              <a:rPr lang="en-US" sz="2400" dirty="0"/>
              <a:t>True disciples </a:t>
            </a:r>
            <a:r>
              <a:rPr lang="en-US" sz="2400" b="1" dirty="0"/>
              <a:t>do</a:t>
            </a:r>
            <a:r>
              <a:rPr lang="en-US" sz="2400" dirty="0"/>
              <a:t> the will of the Father</a:t>
            </a:r>
          </a:p>
          <a:p>
            <a:r>
              <a:rPr lang="en-US" sz="2400" dirty="0"/>
              <a:t>Obedience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1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DD04-BC60-A58F-DF60-8FE7BC0C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Building on the Rock (Matt. 7:24–27)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0C87B-9B46-B955-4F41-4CDAADCD3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Wise builder = hears and obeys</a:t>
            </a:r>
          </a:p>
          <a:p>
            <a:r>
              <a:rPr lang="en-US" sz="2400" dirty="0"/>
              <a:t>Foolish builder = hears but ignores</a:t>
            </a:r>
          </a:p>
          <a:p>
            <a:r>
              <a:rPr lang="en-US" sz="2400" dirty="0"/>
              <a:t>Foundation tested in life’s storms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7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1F20E-0AE4-F2A5-154F-AF9C996B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Reflections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22485-36CA-8F86-C601-6A27B7669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Judgment, prayer, action, and discernment are all Kingdom values</a:t>
            </a:r>
          </a:p>
          <a:p>
            <a:r>
              <a:rPr lang="en-US" sz="2400" dirty="0"/>
              <a:t>Align life with Christ’s teachings</a:t>
            </a:r>
          </a:p>
          <a:p>
            <a:r>
              <a:rPr lang="en-US" sz="2400" dirty="0"/>
              <a:t>Scripture is the authority (John 7:16; Eph. 3:3–5)</a:t>
            </a:r>
          </a:p>
          <a:p>
            <a:r>
              <a:rPr lang="en-US" sz="2400" dirty="0"/>
              <a:t>Let’s live what we preach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69536-7706-C240-30DE-BB575CD18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Challenge and Commitment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BB901-A94A-355B-599A-81F640B0F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85" y="2293525"/>
            <a:ext cx="7285629" cy="3450613"/>
          </a:xfrm>
        </p:spPr>
        <p:txBody>
          <a:bodyPr>
            <a:normAutofit/>
          </a:bodyPr>
          <a:lstStyle/>
          <a:p>
            <a:r>
              <a:rPr lang="en-US" sz="2400" dirty="0"/>
              <a:t>What path are you choosing?</a:t>
            </a:r>
          </a:p>
          <a:p>
            <a:r>
              <a:rPr lang="en-US" sz="2400" dirty="0"/>
              <a:t>What is your foundation built upon?</a:t>
            </a:r>
          </a:p>
          <a:p>
            <a:r>
              <a:rPr lang="en-US" sz="2400" dirty="0"/>
              <a:t>Choose to serve God (Josh. 24:14; Deut. 30:19–20)</a:t>
            </a:r>
          </a:p>
          <a:p>
            <a:pPr marL="0" indent="0" algn="r">
              <a:buNone/>
            </a:pP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“</a:t>
            </a:r>
            <a:r>
              <a:rPr lang="en-US" sz="2000" b="0" i="1" u="none" strike="noStrike" dirty="0">
                <a:solidFill>
                  <a:srgbClr val="C00000"/>
                </a:solidFill>
                <a:effectLst/>
                <a:latin typeface="-webkit-standard"/>
              </a:rPr>
              <a:t>Therefore everyone who hears these words of mine and puts them into practice is like a wise man who built his house on the rock.</a:t>
            </a: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”</a:t>
            </a:r>
            <a:br>
              <a:rPr lang="en-US" sz="2000" i="1" dirty="0"/>
            </a:br>
            <a:r>
              <a:rPr lang="en-US" sz="2000" b="1" i="1" u="none" strike="noStrike" dirty="0">
                <a:solidFill>
                  <a:srgbClr val="000000"/>
                </a:solidFill>
                <a:effectLst/>
              </a:rPr>
              <a:t>– Matthew 7:24</a:t>
            </a:r>
            <a:endParaRPr lang="en-US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93A5A-BB38-4371-3280-A64657A93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E4693-3385-BD60-DDAC-6F88C0E1C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D45BC-CF5C-B0AE-3364-CC39C85D4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8</a:t>
            </a:r>
          </a:p>
        </p:txBody>
      </p:sp>
    </p:spTree>
    <p:extLst>
      <p:ext uri="{BB962C8B-B14F-4D97-AF65-F5344CB8AC3E}">
        <p14:creationId xmlns:p14="http://schemas.microsoft.com/office/powerpoint/2010/main" val="21099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DF25C-B600-E750-9CF8-CD8BAB57B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57A0A-CD6E-2859-4301-18269DF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02155-1E2F-5B64-BC4E-19A0EB551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65364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EABF-E46F-82F0-1ECE-4E906007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Walking in Light, Dispelling Darkness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087C9-07CD-3855-97CA-778AE4620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Counting blessings can dispel darkness (1 Jn. 1:7)</a:t>
            </a:r>
          </a:p>
          <a:p>
            <a:r>
              <a:rPr lang="en-US" sz="2400" dirty="0"/>
              <a:t>Reflection on Scripture strengthens faith</a:t>
            </a:r>
          </a:p>
          <a:p>
            <a:r>
              <a:rPr lang="en-US" sz="2400" dirty="0"/>
              <a:t>Matthew 8 shows Jesus in action: miracles with purpose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3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31B26-33A8-FA37-45A0-BC0C52A3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5–7 Recap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5053-3530-3E1C-BC33-325EA6E07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Chapter 5</a:t>
            </a:r>
            <a:r>
              <a:rPr lang="en-US" sz="2400" dirty="0"/>
              <a:t> – Correcting perverted law</a:t>
            </a:r>
          </a:p>
          <a:p>
            <a:r>
              <a:rPr lang="en-US" sz="2400" b="1" dirty="0"/>
              <a:t>Chapter 6</a:t>
            </a:r>
            <a:r>
              <a:rPr lang="en-US" sz="2400" dirty="0"/>
              <a:t> – Trust in God's providence</a:t>
            </a:r>
          </a:p>
          <a:p>
            <a:r>
              <a:rPr lang="en-US" sz="2400" b="1" dirty="0"/>
              <a:t>Chapter 7</a:t>
            </a:r>
            <a:r>
              <a:rPr lang="en-US" sz="2400" dirty="0"/>
              <a:t> – Principles of the Kingdom</a:t>
            </a:r>
          </a:p>
          <a:p>
            <a:r>
              <a:rPr lang="en-US" sz="2400" b="1" dirty="0"/>
              <a:t>Chapter 8</a:t>
            </a:r>
            <a:r>
              <a:rPr lang="en-US" sz="2400" dirty="0"/>
              <a:t> – Demonstrations of Jesus’ divine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89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14CF-0750-3A1E-B7A5-7B1342813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Miracles?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EC118-18BE-0D75-D1F0-3E845466B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Confirm divine authority (Acts 2:22)</a:t>
            </a:r>
          </a:p>
          <a:p>
            <a:r>
              <a:rPr lang="en-US" sz="2400" b="1" dirty="0"/>
              <a:t>Miracle</a:t>
            </a:r>
            <a:r>
              <a:rPr lang="en-US" sz="2400" dirty="0"/>
              <a:t> = supernatural act</a:t>
            </a:r>
          </a:p>
          <a:p>
            <a:r>
              <a:rPr lang="en-US" sz="2400" b="1" dirty="0"/>
              <a:t>Wonder</a:t>
            </a:r>
            <a:r>
              <a:rPr lang="en-US" sz="2400" dirty="0"/>
              <a:t> = evokes awe</a:t>
            </a:r>
          </a:p>
          <a:p>
            <a:r>
              <a:rPr lang="en-US" sz="2400" b="1" dirty="0"/>
              <a:t>Sign</a:t>
            </a:r>
            <a:r>
              <a:rPr lang="en-US" sz="2400" dirty="0"/>
              <a:t> = points to deeper spiritual truth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2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E984E-AB2D-3186-65D5-FE11A7DEA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 of Matthew 8 Miracles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2F650-7960-3120-6CC4-23807CC13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Healing a </a:t>
            </a:r>
            <a:r>
              <a:rPr lang="en-US" sz="2400" b="1" dirty="0"/>
              <a:t>leper</a:t>
            </a:r>
            <a:r>
              <a:rPr lang="en-US" sz="2400" dirty="0"/>
              <a:t>, </a:t>
            </a:r>
            <a:r>
              <a:rPr lang="en-US" sz="2400" b="1" dirty="0"/>
              <a:t>paralytic</a:t>
            </a:r>
            <a:r>
              <a:rPr lang="en-US" sz="2400" dirty="0"/>
              <a:t>, and </a:t>
            </a:r>
            <a:r>
              <a:rPr lang="en-US" sz="2400" b="1" dirty="0"/>
              <a:t>Peter’s mother-in-law</a:t>
            </a:r>
            <a:endParaRPr lang="en-US" sz="2400" dirty="0"/>
          </a:p>
          <a:p>
            <a:r>
              <a:rPr lang="en-US" sz="2400" dirty="0"/>
              <a:t>Calming the </a:t>
            </a:r>
            <a:r>
              <a:rPr lang="en-US" sz="2400" b="1" dirty="0"/>
              <a:t>storm</a:t>
            </a:r>
            <a:endParaRPr lang="en-US" sz="2400" dirty="0"/>
          </a:p>
          <a:p>
            <a:r>
              <a:rPr lang="en-US" sz="2400" dirty="0"/>
              <a:t>Casting out </a:t>
            </a:r>
            <a:r>
              <a:rPr lang="en-US" sz="2400" b="1" dirty="0"/>
              <a:t>demons</a:t>
            </a:r>
            <a:endParaRPr lang="en-US" sz="2400" dirty="0"/>
          </a:p>
          <a:p>
            <a:r>
              <a:rPr lang="en-US" sz="2400" dirty="0"/>
              <a:t>Each miracle reveals a deeper principle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0776F-96C2-0F75-E1A4-7D39E95A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Leper (Matt. 8:1–4)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08C2-0635-993D-2DA1-54E6BB406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Leprosy: compare sin</a:t>
            </a:r>
          </a:p>
          <a:p>
            <a:r>
              <a:rPr lang="en-US" sz="2400" dirty="0"/>
              <a:t>Sin begins small and grows</a:t>
            </a:r>
          </a:p>
          <a:p>
            <a:r>
              <a:rPr lang="en-US" sz="2400" dirty="0"/>
              <a:t>Jesus’ touch = complete cleansing</a:t>
            </a:r>
          </a:p>
          <a:p>
            <a:r>
              <a:rPr lang="en-US" sz="2400" dirty="0"/>
              <a:t>Guilt isolates, but Jesus restores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2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832E-D087-2019-873F-0189052A4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Centurion’s Faith (Matt. 8:5–13)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714BC-8774-87D7-519D-734F06D63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Roman shows remarkable faith</a:t>
            </a:r>
          </a:p>
          <a:p>
            <a:r>
              <a:rPr lang="en-US" sz="2400" dirty="0"/>
              <a:t>"Just say the word" – no physical contact needed</a:t>
            </a:r>
          </a:p>
          <a:p>
            <a:r>
              <a:rPr lang="en-US" sz="2400" dirty="0"/>
              <a:t>Jesus praises his faith</a:t>
            </a:r>
          </a:p>
          <a:p>
            <a:r>
              <a:rPr lang="en-US" sz="2400" dirty="0"/>
              <a:t>Distance is no obstacle to Jesus’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76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DAC5-465B-40E3-5238-89C49A8D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Peter’s Mother-in-Law (Matt. 8:14–15)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91BA9-7B2E-FE8E-610E-512DC23D5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Healed by Jesus’ touch</a:t>
            </a:r>
          </a:p>
          <a:p>
            <a:r>
              <a:rPr lang="en-US" sz="2400" dirty="0"/>
              <a:t>Immediately began to </a:t>
            </a:r>
            <a:r>
              <a:rPr lang="en-US" sz="2400" b="1" dirty="0"/>
              <a:t>serve</a:t>
            </a:r>
            <a:endParaRPr lang="en-US" sz="2400" dirty="0"/>
          </a:p>
          <a:p>
            <a:r>
              <a:rPr lang="en-US" sz="2400" dirty="0"/>
              <a:t>Healing brings strength to act</a:t>
            </a:r>
          </a:p>
          <a:p>
            <a:r>
              <a:rPr lang="en-US" sz="2400" dirty="0"/>
              <a:t>A model for spiritual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92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D084-C6E0-5B19-2947-2D29458A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Word Spreads Naturally (Matt. 8:16–17)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E3811-E055-199B-CD7F-8119EC451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didn't self-promote</a:t>
            </a:r>
          </a:p>
          <a:p>
            <a:r>
              <a:rPr lang="en-US" sz="2400" dirty="0"/>
              <a:t>People came because of His </a:t>
            </a:r>
            <a:r>
              <a:rPr lang="en-US" sz="2400" b="1" dirty="0"/>
              <a:t>works</a:t>
            </a:r>
            <a:endParaRPr lang="en-US" sz="2400" dirty="0"/>
          </a:p>
          <a:p>
            <a:r>
              <a:rPr lang="en-US" sz="2400" dirty="0"/>
              <a:t>Do good in the name of the Lord — God gets the glory (Matt. 6:4)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EADE-46FF-1801-3E3D-D845286B7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Following Jesus Isn’t Easy (Matt. 8:18–22)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1B268-8D49-97E4-20E3-3D1AED378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tested motives of followers</a:t>
            </a:r>
          </a:p>
          <a:p>
            <a:r>
              <a:rPr lang="en-US" sz="2400" dirty="0"/>
              <a:t>He requires </a:t>
            </a:r>
            <a:r>
              <a:rPr lang="en-US" sz="2400" b="1" dirty="0"/>
              <a:t>sacrifice</a:t>
            </a:r>
            <a:r>
              <a:rPr lang="en-US" sz="2400" dirty="0"/>
              <a:t> and </a:t>
            </a:r>
            <a:r>
              <a:rPr lang="en-US" sz="2400" b="1" dirty="0"/>
              <a:t>commitment</a:t>
            </a:r>
            <a:endParaRPr lang="en-US" sz="2400" dirty="0"/>
          </a:p>
          <a:p>
            <a:r>
              <a:rPr lang="en-US" sz="2400" dirty="0"/>
              <a:t>He responds to </a:t>
            </a:r>
            <a:r>
              <a:rPr lang="en-US" sz="2400" b="1" dirty="0"/>
              <a:t>our true needs</a:t>
            </a:r>
            <a:r>
              <a:rPr lang="en-US" sz="2400" dirty="0"/>
              <a:t>, not just our wants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3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5E002-A540-88AC-C523-3E94498C4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Calming the Storm (Matt. 8:23–27)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00F2D-98DB-F43D-14BA-C693EA8DA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shows power over </a:t>
            </a:r>
            <a:r>
              <a:rPr lang="en-US" sz="2400" b="1" dirty="0"/>
              <a:t>nature</a:t>
            </a:r>
            <a:endParaRPr lang="en-US" sz="2400" dirty="0"/>
          </a:p>
          <a:p>
            <a:r>
              <a:rPr lang="en-US" sz="2400" dirty="0"/>
              <a:t>Faith in storms of life</a:t>
            </a:r>
          </a:p>
          <a:p>
            <a:r>
              <a:rPr lang="en-US" sz="2400" dirty="0"/>
              <a:t>“Stay in the boat with the Lord — you will not perish”</a:t>
            </a:r>
          </a:p>
          <a:p>
            <a:r>
              <a:rPr lang="en-US" sz="2400" dirty="0"/>
              <a:t>Trust the one who created the sea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7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4F83-5ECC-59EB-7DD6-073C64CD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Demons and the Swine (Matt. 8:28–34)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93146-03F2-775B-74E0-768536CEE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commands </a:t>
            </a:r>
            <a:r>
              <a:rPr lang="en-US" sz="2400" b="1" dirty="0"/>
              <a:t>unclean spirits</a:t>
            </a:r>
            <a:endParaRPr lang="en-US" sz="2400" dirty="0"/>
          </a:p>
          <a:p>
            <a:r>
              <a:rPr lang="en-US" sz="2400" dirty="0"/>
              <a:t>Demons request to enter swine — swine rush into the sea</a:t>
            </a:r>
          </a:p>
          <a:p>
            <a:r>
              <a:rPr lang="en-US" sz="2400" dirty="0"/>
              <a:t>People reject Jesus — why? Fear or financial loss?</a:t>
            </a:r>
          </a:p>
          <a:p>
            <a:r>
              <a:rPr lang="en-US" sz="2400" dirty="0"/>
              <a:t>Some resist Jesus when He disrupts profit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2E5C5-E273-F763-3673-279FDCEA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Miracles with Meaning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F7ED6-D83E-7F84-6DCC-FD49701B7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Over disease</a:t>
            </a:r>
            <a:r>
              <a:rPr lang="en-US" sz="2400" dirty="0"/>
              <a:t> – He restores what sin damages</a:t>
            </a:r>
          </a:p>
          <a:p>
            <a:r>
              <a:rPr lang="en-US" sz="2400" b="1" dirty="0"/>
              <a:t>Over nature</a:t>
            </a:r>
            <a:r>
              <a:rPr lang="en-US" sz="2400" dirty="0"/>
              <a:t> – He calms chaos</a:t>
            </a:r>
          </a:p>
          <a:p>
            <a:r>
              <a:rPr lang="en-US" sz="2400" b="1" dirty="0"/>
              <a:t>Over spirits</a:t>
            </a:r>
            <a:r>
              <a:rPr lang="en-US" sz="2400" dirty="0"/>
              <a:t> – He conquers evil</a:t>
            </a:r>
          </a:p>
          <a:p>
            <a:r>
              <a:rPr lang="en-US" sz="2400" dirty="0"/>
              <a:t>Jesus is the </a:t>
            </a:r>
            <a:r>
              <a:rPr lang="en-US" sz="2400" b="1" dirty="0"/>
              <a:t>Lord of all creation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4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545E-8DCB-1EA2-9D3B-60DAC4BE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Modern Relevance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F0A91-6D94-6AEA-E538-44D3ED3C4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Not all claim miraculous powers — our trust is in Jesus’ </a:t>
            </a:r>
            <a:r>
              <a:rPr lang="en-US" sz="2400" b="1" dirty="0"/>
              <a:t>divinity</a:t>
            </a:r>
            <a:r>
              <a:rPr lang="en-US" sz="2400" dirty="0"/>
              <a:t>, not modern miracles</a:t>
            </a:r>
          </a:p>
          <a:p>
            <a:r>
              <a:rPr lang="en-US" sz="2400" dirty="0"/>
              <a:t>He still </a:t>
            </a:r>
            <a:r>
              <a:rPr lang="en-US" sz="2400" b="1" dirty="0"/>
              <a:t>heals spiritually</a:t>
            </a:r>
            <a:r>
              <a:rPr lang="en-US" sz="2400" dirty="0"/>
              <a:t>, gives peace, and strengthens faith</a:t>
            </a:r>
          </a:p>
          <a:p>
            <a:r>
              <a:rPr lang="en-US" sz="2400" dirty="0"/>
              <a:t>He saves us, restores us, and enables us to serve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9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E1F2-AC33-1ADA-555A-15C5739C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Thoughts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6D69C-83EE-4E04-1258-90758D5CE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isn’t just a teacher—He is the </a:t>
            </a:r>
            <a:r>
              <a:rPr lang="en-US" b="1" dirty="0"/>
              <a:t>Son of God</a:t>
            </a:r>
            <a:endParaRPr lang="en-US" dirty="0"/>
          </a:p>
          <a:p>
            <a:r>
              <a:rPr lang="en-US" dirty="0"/>
              <a:t>He confirms His Word through His works</a:t>
            </a:r>
          </a:p>
          <a:p>
            <a:r>
              <a:rPr lang="en-US" dirty="0"/>
              <a:t>Will we trust and follow Him?</a:t>
            </a:r>
          </a:p>
          <a:p>
            <a:r>
              <a:rPr lang="en-US" dirty="0"/>
              <a:t>Let us bow in faith and put our trust in the One who has overcome the world!</a:t>
            </a:r>
          </a:p>
          <a:p>
            <a:pPr marL="0" indent="0" algn="r">
              <a:buNone/>
            </a:pP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“…He Himself took our infirmities and bore our sicknesses.”</a:t>
            </a:r>
            <a:br>
              <a:rPr lang="en-US" i="1" dirty="0"/>
            </a:br>
            <a:r>
              <a:rPr lang="en-US" b="1" i="1" u="none" strike="noStrike" dirty="0">
                <a:solidFill>
                  <a:srgbClr val="000000"/>
                </a:solidFill>
                <a:effectLst/>
              </a:rPr>
              <a:t>– Matthew 8:17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64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F2DAD-F619-9D27-43B9-CABECBA37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B07D-22C4-8519-2BA2-7D237DEB1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EB38E6-9FD0-A6E0-9895-CD47CE54F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/>
          <a:lstStyle/>
          <a:p>
            <a:r>
              <a:rPr lang="en-US" dirty="0"/>
              <a:t>~ Chapter 9</a:t>
            </a:r>
          </a:p>
        </p:txBody>
      </p:sp>
    </p:spTree>
    <p:extLst>
      <p:ext uri="{BB962C8B-B14F-4D97-AF65-F5344CB8AC3E}">
        <p14:creationId xmlns:p14="http://schemas.microsoft.com/office/powerpoint/2010/main" val="27198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8FA7-54BF-73D9-0A98-4CFAD0E9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D762D-4790-E3FD-143A-45AB3B03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A71E2-DE56-69F1-3540-A4660CF1A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72748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9D46-AD02-68DB-0A4B-1A7A2F94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Context &amp; Structure of Matthew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0DD6F-53B1-6B2B-A710-CECB52C92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200" dirty="0"/>
              <a:t>John the Baptist prepares the way (Matt 3)</a:t>
            </a:r>
          </a:p>
          <a:p>
            <a:r>
              <a:rPr lang="en-US" sz="2200" dirty="0"/>
              <a:t>Jesus’ arrival and baptism (Matt 3-4)</a:t>
            </a:r>
          </a:p>
          <a:p>
            <a:r>
              <a:rPr lang="en-US" sz="2200" b="1" dirty="0"/>
              <a:t>Sermon on the Mount</a:t>
            </a:r>
            <a:r>
              <a:rPr lang="en-US" sz="2200" dirty="0"/>
              <a:t> (Ch. 5–7) – Kingdom principles</a:t>
            </a:r>
          </a:p>
          <a:p>
            <a:r>
              <a:rPr lang="en-US" sz="2200" b="1" dirty="0"/>
              <a:t>Chapters 8–9</a:t>
            </a:r>
            <a:r>
              <a:rPr lang="en-US" sz="2200" dirty="0"/>
              <a:t>: 10 Miracles demonstrating Jesus’ authority</a:t>
            </a:r>
          </a:p>
          <a:p>
            <a:pPr lvl="1"/>
            <a:r>
              <a:rPr lang="en-US" sz="2200" dirty="0"/>
              <a:t>Ch. 8: Power over disease, nature, spiritual realm</a:t>
            </a:r>
          </a:p>
          <a:p>
            <a:pPr lvl="1"/>
            <a:r>
              <a:rPr lang="en-US" sz="2200" dirty="0"/>
              <a:t>Ch. 9: Power over..?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2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3CA1-FD82-3834-EB22-796944C5B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Healing of the Paralytic (Matt 9:1–8)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1C5D4-C6C3-EDDB-9C70-8F95DFFF2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Jesus </a:t>
            </a:r>
            <a:r>
              <a:rPr lang="en-US" b="1" dirty="0"/>
              <a:t>forgives sins</a:t>
            </a:r>
            <a:r>
              <a:rPr lang="en-US" dirty="0"/>
              <a:t> – proving </a:t>
            </a:r>
            <a:r>
              <a:rPr lang="en-US" b="1" dirty="0"/>
              <a:t>divinity</a:t>
            </a:r>
            <a:endParaRPr lang="en-US" dirty="0"/>
          </a:p>
          <a:p>
            <a:r>
              <a:rPr lang="en-US" dirty="0"/>
              <a:t>Reference: </a:t>
            </a:r>
            <a:r>
              <a:rPr lang="en-US" b="1" dirty="0"/>
              <a:t>Mark 2:7</a:t>
            </a:r>
            <a:r>
              <a:rPr lang="en-US" dirty="0"/>
              <a:t> – “Who can forgive sins but God alone?”</a:t>
            </a:r>
          </a:p>
          <a:p>
            <a:r>
              <a:rPr lang="en-US" dirty="0"/>
              <a:t>Friends’ </a:t>
            </a:r>
            <a:r>
              <a:rPr lang="en-US" b="1" dirty="0"/>
              <a:t>faith</a:t>
            </a:r>
            <a:r>
              <a:rPr lang="en-US" dirty="0"/>
              <a:t> made healing possible</a:t>
            </a:r>
          </a:p>
          <a:p>
            <a:r>
              <a:rPr lang="en-US" dirty="0"/>
              <a:t>Spiritual Lesson: We can bring others to Jesus by our </a:t>
            </a:r>
            <a:r>
              <a:rPr lang="en-US" b="1" dirty="0"/>
              <a:t>faith and effort</a:t>
            </a:r>
            <a:endParaRPr lang="en-US" dirty="0"/>
          </a:p>
          <a:p>
            <a:r>
              <a:rPr lang="en-US" dirty="0"/>
              <a:t>Jesus proves authority: “Arise, take up your bed, and go home”</a:t>
            </a:r>
          </a:p>
          <a:p>
            <a:r>
              <a:rPr lang="en-US" dirty="0"/>
              <a:t>Immediate, visible miracle – contrasting </a:t>
            </a:r>
            <a:r>
              <a:rPr lang="en-US" b="1" dirty="0"/>
              <a:t>modern "miracles"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70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42B25-2FE4-17CF-C563-6E00D7B9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Reactions to the Miracle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A4D62-4BD4-95A6-766D-4D0A6681D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crowd </a:t>
            </a:r>
            <a:r>
              <a:rPr lang="en-US" b="1" dirty="0"/>
              <a:t>marveled</a:t>
            </a:r>
            <a:r>
              <a:rPr lang="en-US" dirty="0"/>
              <a:t> and </a:t>
            </a:r>
            <a:r>
              <a:rPr lang="en-US" b="1" dirty="0"/>
              <a:t>glorified God</a:t>
            </a:r>
            <a:r>
              <a:rPr lang="en-US" dirty="0"/>
              <a:t> (Matt 9:8)</a:t>
            </a:r>
          </a:p>
          <a:p>
            <a:r>
              <a:rPr lang="en-US" dirty="0"/>
              <a:t>Compare reactions to today’s claims of miracles</a:t>
            </a:r>
          </a:p>
          <a:p>
            <a:r>
              <a:rPr lang="en-US" b="1" dirty="0"/>
              <a:t>Key Insight</a:t>
            </a:r>
            <a:r>
              <a:rPr lang="en-US" dirty="0"/>
              <a:t>: True miracles bring glory to </a:t>
            </a:r>
            <a:r>
              <a:rPr lang="en-US" b="1" dirty="0"/>
              <a:t>God</a:t>
            </a:r>
            <a:r>
              <a:rPr lang="en-US" dirty="0"/>
              <a:t>, not man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64D9-8A61-814C-A8EC-2506CCB0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Calls Sinners, Not the Righteous (Matt 9:9–13)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02E6C-D73D-6504-7C53-613F3ACC9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of </a:t>
            </a:r>
            <a:r>
              <a:rPr lang="en-US" b="1" dirty="0"/>
              <a:t>Matthew the tax collector</a:t>
            </a:r>
            <a:endParaRPr lang="en-US" dirty="0"/>
          </a:p>
          <a:p>
            <a:r>
              <a:rPr lang="en-US" dirty="0"/>
              <a:t>Jesus dines with </a:t>
            </a:r>
            <a:r>
              <a:rPr lang="en-US" b="1" dirty="0"/>
              <a:t>sinners</a:t>
            </a:r>
            <a:r>
              <a:rPr lang="en-US" dirty="0"/>
              <a:t> – challenges religious elitism</a:t>
            </a:r>
          </a:p>
          <a:p>
            <a:r>
              <a:rPr lang="en-US" dirty="0"/>
              <a:t>“I did not come to call the righteous, but sinners to repentance”</a:t>
            </a:r>
          </a:p>
          <a:p>
            <a:r>
              <a:rPr lang="en-US" dirty="0"/>
              <a:t>Cross-references:</a:t>
            </a:r>
          </a:p>
          <a:p>
            <a:pPr lvl="1"/>
            <a:r>
              <a:rPr lang="en-US" sz="2000" b="1" dirty="0"/>
              <a:t>Ecclesiastes 7:20</a:t>
            </a:r>
            <a:r>
              <a:rPr lang="en-US" sz="2000" dirty="0"/>
              <a:t>, </a:t>
            </a:r>
            <a:r>
              <a:rPr lang="en-US" sz="2000" b="1" dirty="0"/>
              <a:t>Romans 3:23</a:t>
            </a:r>
            <a:r>
              <a:rPr lang="en-US" sz="2000" dirty="0"/>
              <a:t>, </a:t>
            </a:r>
            <a:r>
              <a:rPr lang="en-US" sz="2000" b="1" dirty="0"/>
              <a:t>Luke 5:27–32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4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D05C7-DDFF-593C-E7C6-248E1AB4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New Covenant, A New Order (Matt 9:14–17)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F82A6-B656-FCEB-5A81-D4C0E355B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about fasting – John’s disciples vs. Jesus’</a:t>
            </a:r>
          </a:p>
          <a:p>
            <a:r>
              <a:rPr lang="en-US" dirty="0"/>
              <a:t>Jesus: “The bridegroom is here…”</a:t>
            </a:r>
          </a:p>
          <a:p>
            <a:r>
              <a:rPr lang="en-US" dirty="0"/>
              <a:t>Parables of </a:t>
            </a:r>
            <a:r>
              <a:rPr lang="en-US" b="1" dirty="0"/>
              <a:t>cloth &amp; wineskins</a:t>
            </a:r>
            <a:r>
              <a:rPr lang="en-US" dirty="0"/>
              <a:t>:</a:t>
            </a:r>
          </a:p>
          <a:p>
            <a:pPr lvl="1"/>
            <a:r>
              <a:rPr lang="en-US" sz="2000" dirty="0"/>
              <a:t>The </a:t>
            </a:r>
            <a:r>
              <a:rPr lang="en-US" sz="2000" b="1" dirty="0"/>
              <a:t>old system</a:t>
            </a:r>
            <a:r>
              <a:rPr lang="en-US" sz="2000" dirty="0"/>
              <a:t> (Law) in comparison to the </a:t>
            </a:r>
            <a:r>
              <a:rPr lang="en-US" sz="2000" b="1" dirty="0"/>
              <a:t>new</a:t>
            </a:r>
            <a:r>
              <a:rPr lang="en-US" sz="2000" dirty="0"/>
              <a:t> (Covenant)?</a:t>
            </a:r>
          </a:p>
          <a:p>
            <a:r>
              <a:rPr lang="en-US" dirty="0"/>
              <a:t>Key Insight: Jesus introduces a </a:t>
            </a:r>
            <a:r>
              <a:rPr lang="en-US" b="1" dirty="0"/>
              <a:t>new covenant</a:t>
            </a:r>
            <a:r>
              <a:rPr lang="en-US" dirty="0"/>
              <a:t>, the old order will pass away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7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B485F-79D6-D660-E959-92A13F195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Healing on the Way (Matt 9:18–26)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3E6FB-8394-EA19-56F6-9541851F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Jairus’ daughter (Mark: “at the point of death”)</a:t>
            </a:r>
          </a:p>
          <a:p>
            <a:r>
              <a:rPr lang="en-US" dirty="0"/>
              <a:t>Jesus </a:t>
            </a:r>
            <a:r>
              <a:rPr lang="en-US" b="1" dirty="0"/>
              <a:t>is not hurried</a:t>
            </a:r>
            <a:r>
              <a:rPr lang="en-US" dirty="0"/>
              <a:t>, calm in urgency</a:t>
            </a:r>
          </a:p>
          <a:p>
            <a:r>
              <a:rPr lang="en-US" dirty="0"/>
              <a:t>Healing of the woman with the </a:t>
            </a:r>
            <a:r>
              <a:rPr lang="en-US" b="1" dirty="0"/>
              <a:t>issue of blood</a:t>
            </a:r>
            <a:endParaRPr lang="en-US" dirty="0"/>
          </a:p>
          <a:p>
            <a:pPr lvl="1"/>
            <a:r>
              <a:rPr lang="en-US" sz="1800" dirty="0"/>
              <a:t>Faith: “If I may touch His garment…”</a:t>
            </a:r>
          </a:p>
          <a:p>
            <a:r>
              <a:rPr lang="en-US" dirty="0"/>
              <a:t>Jesus: the </a:t>
            </a:r>
            <a:r>
              <a:rPr lang="en-US" b="1" dirty="0"/>
              <a:t>Great Physician</a:t>
            </a:r>
            <a:endParaRPr lang="en-US" dirty="0"/>
          </a:p>
          <a:p>
            <a:r>
              <a:rPr lang="en-US" dirty="0"/>
              <a:t>Spiritual Parallel: Getting close to Jesus = spiritual healing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1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B166D-0514-BD35-3C97-5FB4C854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Raises the Dead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38E2E-9CC1-A145-E8EA-7757BB6A8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“The girl is not dead, but sleeping”</a:t>
            </a:r>
          </a:p>
          <a:p>
            <a:r>
              <a:rPr lang="en-US" dirty="0"/>
              <a:t>Jesus takes her hand – she </a:t>
            </a:r>
            <a:r>
              <a:rPr lang="en-US" b="1" dirty="0"/>
              <a:t>arises</a:t>
            </a:r>
            <a:endParaRPr lang="en-US" dirty="0"/>
          </a:p>
          <a:p>
            <a:r>
              <a:rPr lang="en-US" b="1" dirty="0"/>
              <a:t>Power over death</a:t>
            </a:r>
            <a:r>
              <a:rPr lang="en-US" dirty="0"/>
              <a:t> – confirmed in 3 recorded resurrections:</a:t>
            </a:r>
          </a:p>
          <a:p>
            <a:pPr lvl="1"/>
            <a:r>
              <a:rPr lang="en-US" sz="1800" dirty="0"/>
              <a:t>Jairus’ daughter</a:t>
            </a:r>
          </a:p>
          <a:p>
            <a:pPr lvl="1"/>
            <a:r>
              <a:rPr lang="en-US" sz="1800" dirty="0"/>
              <a:t>Widow’s son (Luke 7)</a:t>
            </a:r>
          </a:p>
          <a:p>
            <a:pPr lvl="1"/>
            <a:r>
              <a:rPr lang="en-US" sz="1800" dirty="0"/>
              <a:t>Lazarus (John 11)</a:t>
            </a:r>
          </a:p>
          <a:p>
            <a:r>
              <a:rPr lang="en-US" dirty="0"/>
              <a:t>Death is not final for Jesus – </a:t>
            </a:r>
            <a:r>
              <a:rPr lang="en-US" b="1" dirty="0"/>
              <a:t>He is life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2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AEA91-18EC-AD93-17A5-C948701F0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Blind See (Matt 9:27–31)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C2923-EB4E-CF0E-AE1A-1E609D09B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blind men: “Son of David, have mercy on us!”</a:t>
            </a:r>
          </a:p>
          <a:p>
            <a:r>
              <a:rPr lang="en-US" dirty="0"/>
              <a:t>Jesus: “Do you believe?” – Faith tested</a:t>
            </a:r>
          </a:p>
          <a:p>
            <a:r>
              <a:rPr lang="en-US" b="1" dirty="0"/>
              <a:t>Eyes opened</a:t>
            </a:r>
            <a:r>
              <a:rPr lang="en-US" dirty="0"/>
              <a:t> – according to their </a:t>
            </a:r>
            <a:r>
              <a:rPr lang="en-US" b="1" dirty="0"/>
              <a:t>faith</a:t>
            </a:r>
            <a:endParaRPr lang="en-US" dirty="0"/>
          </a:p>
          <a:p>
            <a:r>
              <a:rPr lang="en-US" dirty="0"/>
              <a:t>Spiritual lessons:</a:t>
            </a:r>
          </a:p>
          <a:p>
            <a:pPr lvl="1"/>
            <a:r>
              <a:rPr lang="en-US" sz="1800" b="1" dirty="0"/>
              <a:t>Ephesians 1:18</a:t>
            </a:r>
            <a:r>
              <a:rPr lang="en-US" sz="1800" dirty="0"/>
              <a:t> – “Eyes of your heart enlightened”</a:t>
            </a:r>
          </a:p>
          <a:p>
            <a:pPr lvl="1"/>
            <a:r>
              <a:rPr lang="en-US" sz="1800" dirty="0"/>
              <a:t>Jesus gives </a:t>
            </a:r>
            <a:r>
              <a:rPr lang="en-US" sz="1800" b="1" dirty="0"/>
              <a:t>spiritual sight</a:t>
            </a:r>
            <a:r>
              <a:rPr lang="en-US" sz="1800" dirty="0"/>
              <a:t> to behold the beauty of salvation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08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FAE6-1E54-B8D0-E72F-7615715F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Mute Speaks (Matt 9:32–34)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20B64-14B2-85B6-693B-3BA24677E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Demon-possessed, mute man is healed</a:t>
            </a:r>
          </a:p>
          <a:p>
            <a:r>
              <a:rPr lang="en-US" dirty="0"/>
              <a:t>Once healed, the man </a:t>
            </a:r>
            <a:r>
              <a:rPr lang="en-US" b="1" dirty="0"/>
              <a:t>speaks</a:t>
            </a:r>
            <a:endParaRPr lang="en-US" dirty="0"/>
          </a:p>
          <a:p>
            <a:r>
              <a:rPr lang="en-US" dirty="0"/>
              <a:t>Spiritual lesson:</a:t>
            </a:r>
          </a:p>
          <a:p>
            <a:pPr lvl="1"/>
            <a:r>
              <a:rPr lang="en-US" sz="1800" dirty="0"/>
              <a:t>Jesus not only </a:t>
            </a:r>
            <a:r>
              <a:rPr lang="en-US" sz="1800" b="1" dirty="0"/>
              <a:t>opens eyes</a:t>
            </a:r>
            <a:r>
              <a:rPr lang="en-US" sz="1800" dirty="0"/>
              <a:t> but </a:t>
            </a:r>
            <a:r>
              <a:rPr lang="en-US" sz="1800" b="1" dirty="0"/>
              <a:t>liberates tongues</a:t>
            </a:r>
            <a:endParaRPr lang="en-US" sz="1800" dirty="0"/>
          </a:p>
          <a:p>
            <a:pPr lvl="1"/>
            <a:r>
              <a:rPr lang="en-US" sz="1800" dirty="0"/>
              <a:t>We must first be healed spiritually before we can </a:t>
            </a:r>
            <a:r>
              <a:rPr lang="en-US" sz="1800" b="1" dirty="0"/>
              <a:t>proclaim Him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63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61FB-A5C5-73D2-F072-64333ECE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Opposition from the Pharisees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7B2C7-6E89-AA99-AB96-7B743569B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Pharisees: “He casts out demons by the ruler of demons”</a:t>
            </a:r>
          </a:p>
          <a:p>
            <a:r>
              <a:rPr lang="en-US" dirty="0"/>
              <a:t>Tragic refusal to acknowledge God’s work</a:t>
            </a:r>
          </a:p>
          <a:p>
            <a:r>
              <a:rPr lang="en-US" dirty="0"/>
              <a:t>Application: Don’t let religious pride blind you to God’s </a:t>
            </a:r>
            <a:r>
              <a:rPr lang="en-US" b="1" dirty="0"/>
              <a:t>power and goodness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23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AC85-84E8-5CFC-FB00-DB10B975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Compassion and the Harvest (Matt 9:35–38)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B9608-E0AC-7105-63C3-85C58608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Jesus: teaching, healing, and preaching the </a:t>
            </a:r>
            <a:r>
              <a:rPr lang="en-US" b="1" dirty="0"/>
              <a:t>gospel of the Kingdom</a:t>
            </a:r>
            <a:endParaRPr lang="en-US" dirty="0"/>
          </a:p>
          <a:p>
            <a:r>
              <a:rPr lang="en-US" dirty="0"/>
              <a:t>Compassion for the crowds: “Like sheep without a shepherd”</a:t>
            </a:r>
          </a:p>
          <a:p>
            <a:r>
              <a:rPr lang="en-US" dirty="0"/>
              <a:t>“The harvest is plentiful, but the laborers are few”</a:t>
            </a:r>
          </a:p>
          <a:p>
            <a:r>
              <a:rPr lang="en-US" dirty="0"/>
              <a:t>Pray for more </a:t>
            </a:r>
            <a:r>
              <a:rPr lang="en-US" b="1" dirty="0"/>
              <a:t>laborers</a:t>
            </a:r>
            <a:r>
              <a:rPr lang="en-US" dirty="0"/>
              <a:t> in the Kingdom!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1AA4-78C3-F079-1576-4AE8E0B1B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Summary – The King’s Power in Matthew 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2F1F6-C3EA-DC8A-48FA-74DD5BD9D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817908"/>
          </a:xfrm>
        </p:spPr>
        <p:txBody>
          <a:bodyPr>
            <a:normAutofit/>
          </a:bodyPr>
          <a:lstStyle/>
          <a:p>
            <a:r>
              <a:rPr lang="en-US" dirty="0"/>
              <a:t>Jesus has authority over:</a:t>
            </a:r>
          </a:p>
          <a:p>
            <a:pPr lvl="1"/>
            <a:r>
              <a:rPr lang="en-US" sz="1800" b="1" dirty="0"/>
              <a:t>Sin</a:t>
            </a:r>
            <a:r>
              <a:rPr lang="en-US" sz="1800" dirty="0"/>
              <a:t> – He forgives</a:t>
            </a:r>
          </a:p>
          <a:p>
            <a:pPr lvl="1"/>
            <a:r>
              <a:rPr lang="en-US" sz="1800" b="1" dirty="0"/>
              <a:t>Death</a:t>
            </a:r>
            <a:r>
              <a:rPr lang="en-US" sz="1800" dirty="0"/>
              <a:t> – He raises the dead</a:t>
            </a:r>
          </a:p>
          <a:p>
            <a:pPr lvl="1"/>
            <a:r>
              <a:rPr lang="en-US" sz="1800" b="1" dirty="0"/>
              <a:t>Disease</a:t>
            </a:r>
            <a:r>
              <a:rPr lang="en-US" sz="1800" dirty="0"/>
              <a:t> – He heals</a:t>
            </a:r>
          </a:p>
          <a:p>
            <a:pPr lvl="1"/>
            <a:r>
              <a:rPr lang="en-US" sz="1800" b="1" dirty="0"/>
              <a:t>Blindness &amp; Muteness</a:t>
            </a:r>
            <a:r>
              <a:rPr lang="en-US" sz="1800" dirty="0"/>
              <a:t> – He gives sight and voice</a:t>
            </a:r>
          </a:p>
          <a:p>
            <a:pPr lvl="1"/>
            <a:r>
              <a:rPr lang="en-US" sz="1800" b="1" dirty="0"/>
              <a:t>Demons</a:t>
            </a:r>
            <a:r>
              <a:rPr lang="en-US" sz="1800" dirty="0"/>
              <a:t> – He casts them out</a:t>
            </a:r>
          </a:p>
          <a:p>
            <a:r>
              <a:rPr lang="en-US" dirty="0"/>
              <a:t>Every miracle confirms His </a:t>
            </a:r>
            <a:r>
              <a:rPr lang="en-US" b="1" dirty="0"/>
              <a:t>divinity</a:t>
            </a:r>
            <a:r>
              <a:rPr lang="en-US" dirty="0"/>
              <a:t> and </a:t>
            </a:r>
            <a:r>
              <a:rPr lang="en-US" b="1" dirty="0"/>
              <a:t>kingship</a:t>
            </a:r>
            <a:endParaRPr lang="en-US" dirty="0"/>
          </a:p>
          <a:p>
            <a:r>
              <a:rPr lang="en-US" dirty="0"/>
              <a:t>He is ushering in a </a:t>
            </a:r>
            <a:r>
              <a:rPr lang="en-US" b="1" dirty="0"/>
              <a:t>new Kingdom</a:t>
            </a:r>
            <a:r>
              <a:rPr lang="en-US" dirty="0"/>
              <a:t> with transformed hearts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10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609F-F4BC-D0F7-6EEB-55119A3D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Personal Reflections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D43C8-49E0-1CF7-4306-83ACE3680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Am I helping bring others to Jesus like the friends of the paralytic?</a:t>
            </a:r>
          </a:p>
          <a:p>
            <a:r>
              <a:rPr lang="en-US" dirty="0"/>
              <a:t>Do I trust Jesus with urgency and patience like Jairus?</a:t>
            </a:r>
          </a:p>
          <a:p>
            <a:r>
              <a:rPr lang="en-US" dirty="0"/>
              <a:t>Have I reached out to touch the </a:t>
            </a:r>
            <a:r>
              <a:rPr lang="en-US" b="1" dirty="0"/>
              <a:t>hem of His garment</a:t>
            </a:r>
            <a:r>
              <a:rPr lang="en-US" dirty="0"/>
              <a:t> in faith?</a:t>
            </a:r>
          </a:p>
          <a:p>
            <a:r>
              <a:rPr lang="en-US" dirty="0"/>
              <a:t>Are my spiritual eyes open?</a:t>
            </a:r>
          </a:p>
          <a:p>
            <a:r>
              <a:rPr lang="en-US" dirty="0"/>
              <a:t>Am I using my voice to glorify Him?</a:t>
            </a:r>
          </a:p>
          <a:p>
            <a:r>
              <a:rPr lang="en-US" dirty="0"/>
              <a:t>Will I be a </a:t>
            </a:r>
            <a:r>
              <a:rPr lang="en-US" b="1" dirty="0"/>
              <a:t>laborer in the harvest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4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1135-AC00-A00A-1F97-5839E8A44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Let the King Reign in You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EC99C-8B00-25B2-7EC6-DC1125A44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Jesus, the compassionate King, calls us into His Kingdom</a:t>
            </a:r>
          </a:p>
          <a:p>
            <a:r>
              <a:rPr lang="en-US" dirty="0"/>
              <a:t>He offers forgiveness, healing, spiritual sight, and purpose</a:t>
            </a:r>
          </a:p>
          <a:p>
            <a:r>
              <a:rPr lang="en-US" dirty="0"/>
              <a:t>Let Him be </a:t>
            </a:r>
            <a:r>
              <a:rPr lang="en-US" b="1" dirty="0"/>
              <a:t>your King</a:t>
            </a:r>
            <a:r>
              <a:rPr lang="en-US" dirty="0"/>
              <a:t>. Let Him open your eyes and loosen your tongue</a:t>
            </a:r>
          </a:p>
          <a:p>
            <a:r>
              <a:rPr lang="en-US" dirty="0"/>
              <a:t>The harvest is ready – </a:t>
            </a:r>
            <a:r>
              <a:rPr lang="en-US" b="1" dirty="0"/>
              <a:t>Will you follow Him?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9876-3288-F48C-1636-F8C7EDDD4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710A-B6CB-D695-AF46-9CA48DE47F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48C269-1D9D-0B70-38CB-96C96CBE0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dirty="0"/>
              <a:t>~ Chapter 10</a:t>
            </a:r>
          </a:p>
        </p:txBody>
      </p:sp>
    </p:spTree>
    <p:extLst>
      <p:ext uri="{BB962C8B-B14F-4D97-AF65-F5344CB8AC3E}">
        <p14:creationId xmlns:p14="http://schemas.microsoft.com/office/powerpoint/2010/main" val="42331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BFE06-C0CB-181D-1018-D3102137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521DD-46C3-BCBF-2761-A868653BA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BA7FD-E4E5-C8D8-E7E8-844F86A3E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68062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67DD-B752-D038-DB3A-E1AE8F74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Quick Recap — Chapters 1–9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A7852-388B-DC5F-457C-B3305C6E4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Ch. 1:</a:t>
            </a:r>
            <a:r>
              <a:rPr lang="en-US" dirty="0"/>
              <a:t> Genealogy &amp; Virgin Birth</a:t>
            </a:r>
          </a:p>
          <a:p>
            <a:r>
              <a:rPr lang="en-US" b="1" dirty="0"/>
              <a:t>Ch. 2:</a:t>
            </a:r>
            <a:r>
              <a:rPr lang="en-US" dirty="0"/>
              <a:t> Birth, Egypt, Nazareth</a:t>
            </a:r>
          </a:p>
          <a:p>
            <a:r>
              <a:rPr lang="en-US" b="1" dirty="0"/>
              <a:t>Ch. 3:</a:t>
            </a:r>
            <a:r>
              <a:rPr lang="en-US" dirty="0"/>
              <a:t> John the Baptist, Baptism of Jesus</a:t>
            </a:r>
          </a:p>
          <a:p>
            <a:r>
              <a:rPr lang="en-US" b="1" dirty="0"/>
              <a:t>Ch. 4:</a:t>
            </a:r>
            <a:r>
              <a:rPr lang="en-US" dirty="0"/>
              <a:t> Temptation, Preaching Begins</a:t>
            </a:r>
          </a:p>
          <a:p>
            <a:r>
              <a:rPr lang="en-US" b="1" dirty="0" err="1"/>
              <a:t>Chs</a:t>
            </a:r>
            <a:r>
              <a:rPr lang="en-US" b="1" dirty="0"/>
              <a:t>. 5–7:</a:t>
            </a:r>
            <a:r>
              <a:rPr lang="en-US" dirty="0"/>
              <a:t> Sermon on the Mount</a:t>
            </a:r>
          </a:p>
          <a:p>
            <a:r>
              <a:rPr lang="en-US" b="1" dirty="0"/>
              <a:t>Ch. 8:</a:t>
            </a:r>
            <a:r>
              <a:rPr lang="en-US" dirty="0"/>
              <a:t> Five Miracles</a:t>
            </a:r>
          </a:p>
          <a:p>
            <a:r>
              <a:rPr lang="en-US" b="1" dirty="0"/>
              <a:t>Ch. 9:</a:t>
            </a:r>
            <a:r>
              <a:rPr lang="en-US" dirty="0"/>
              <a:t> Five More Miracles &amp; Growing Opposition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A252-F17A-7862-34F7-14F4B2BE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Harvest &amp; the Laborers (Matt. 9:35–38)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4C22-192C-6E71-7644-F43A3B8AC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says the </a:t>
            </a:r>
            <a:r>
              <a:rPr lang="en-US" sz="2400" b="1" dirty="0"/>
              <a:t>harvest is plentiful</a:t>
            </a:r>
            <a:r>
              <a:rPr lang="en-US" sz="2400" dirty="0"/>
              <a:t>, but the </a:t>
            </a:r>
            <a:r>
              <a:rPr lang="en-US" sz="2400" b="1" dirty="0"/>
              <a:t>laborers are few</a:t>
            </a:r>
            <a:endParaRPr lang="en-US" sz="2400" dirty="0"/>
          </a:p>
          <a:p>
            <a:r>
              <a:rPr lang="en-US" sz="2400" dirty="0"/>
              <a:t>He urges </a:t>
            </a:r>
            <a:r>
              <a:rPr lang="en-US" sz="2400" b="1" dirty="0"/>
              <a:t>prayer for laborers</a:t>
            </a:r>
            <a:r>
              <a:rPr lang="en-US" sz="2400" dirty="0"/>
              <a:t>—and they themselves are the answer</a:t>
            </a:r>
          </a:p>
          <a:p>
            <a:r>
              <a:rPr lang="en-US" sz="2400" b="1" dirty="0"/>
              <a:t>Application:</a:t>
            </a:r>
            <a:r>
              <a:rPr lang="en-US" sz="2400" dirty="0"/>
              <a:t> Sometimes </a:t>
            </a:r>
            <a:r>
              <a:rPr lang="en-US" sz="2400" b="1" dirty="0"/>
              <a:t>we are the answer</a:t>
            </a:r>
            <a:r>
              <a:rPr lang="en-US" sz="2400" dirty="0"/>
              <a:t> to our own prayers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62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44D5A-7B74-9561-9C9E-D659E4C4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Preparing the Soil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05E2A-309F-027F-8B3A-231242843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Not all harvests are ready—</a:t>
            </a:r>
            <a:r>
              <a:rPr lang="en-US" sz="2400" b="1" dirty="0"/>
              <a:t>some areas need cultivation</a:t>
            </a:r>
            <a:endParaRPr lang="en-US" sz="2400" dirty="0"/>
          </a:p>
          <a:p>
            <a:r>
              <a:rPr lang="en-US" sz="2400" b="1" dirty="0"/>
              <a:t>John &amp; Jesus</a:t>
            </a:r>
            <a:r>
              <a:rPr lang="en-US" sz="2400" dirty="0"/>
              <a:t> prepared the way before the apostles reaped</a:t>
            </a:r>
          </a:p>
          <a:p>
            <a:r>
              <a:rPr lang="en-US" sz="2400" dirty="0"/>
              <a:t>Application: </a:t>
            </a:r>
            <a:r>
              <a:rPr lang="en-US" sz="2400" b="1" dirty="0"/>
              <a:t>Work the soil</a:t>
            </a:r>
            <a:r>
              <a:rPr lang="en-US" sz="2400" dirty="0"/>
              <a:t> before expecting fruit</a:t>
            </a:r>
          </a:p>
          <a:p>
            <a:pPr lvl="1"/>
            <a:r>
              <a:rPr lang="en-US" sz="2200" dirty="0"/>
              <a:t>E.g., modern mission fields like </a:t>
            </a:r>
            <a:r>
              <a:rPr lang="en-US" sz="2200" b="1" dirty="0"/>
              <a:t>China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7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C907-BC6F-9DD9-4DDC-359DB9A2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Calling the Twelve (Matt. 10:1–4)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9AE2C-01B1-6B52-B574-298C83460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empowers His twelve disciples</a:t>
            </a:r>
          </a:p>
          <a:p>
            <a:r>
              <a:rPr lang="en-US" sz="2400" dirty="0"/>
              <a:t>Their miracles prove </a:t>
            </a:r>
            <a:r>
              <a:rPr lang="en-US" sz="2400" b="1" dirty="0"/>
              <a:t>they have been with Jesus</a:t>
            </a:r>
            <a:endParaRPr lang="en-US" sz="2400" dirty="0"/>
          </a:p>
          <a:p>
            <a:r>
              <a:rPr lang="en-US" sz="2400" dirty="0"/>
              <a:t>Each man is </a:t>
            </a:r>
            <a:r>
              <a:rPr lang="en-US" sz="2400" b="1" dirty="0"/>
              <a:t>unique</a:t>
            </a:r>
            <a:r>
              <a:rPr lang="en-US" sz="2400" dirty="0"/>
              <a:t>, yet </a:t>
            </a:r>
            <a:r>
              <a:rPr lang="en-US" sz="2400" b="1" dirty="0"/>
              <a:t>called for a purpose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41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3026-3AC9-27D3-F255-743C0412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from the Apostles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F71F9-A9B4-E4A3-4AC8-8865DBBF5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Peter:</a:t>
            </a:r>
            <a:r>
              <a:rPr lang="en-US" dirty="0"/>
              <a:t> Bold but flawed → became strong</a:t>
            </a:r>
          </a:p>
          <a:p>
            <a:r>
              <a:rPr lang="en-US" b="1" dirty="0"/>
              <a:t>James &amp; John:</a:t>
            </a:r>
            <a:r>
              <a:rPr lang="en-US" dirty="0"/>
              <a:t> “Sons of Thunder” – Zeal misapplied</a:t>
            </a:r>
          </a:p>
          <a:p>
            <a:r>
              <a:rPr lang="en-US" b="1" dirty="0"/>
              <a:t>Simon the Zealot &amp; Matthew the Tax Collector:</a:t>
            </a:r>
            <a:r>
              <a:rPr lang="en-US" dirty="0"/>
              <a:t> Once enemies, now brothers</a:t>
            </a:r>
          </a:p>
          <a:p>
            <a:r>
              <a:rPr lang="en-US" b="1" dirty="0"/>
              <a:t>Judas Iscariot:</a:t>
            </a:r>
            <a:r>
              <a:rPr lang="en-US" dirty="0"/>
              <a:t> Chosen but unfaithful</a:t>
            </a:r>
          </a:p>
          <a:p>
            <a:r>
              <a:rPr lang="en-US" b="1" dirty="0"/>
              <a:t>Thomas:</a:t>
            </a:r>
            <a:r>
              <a:rPr lang="en-US" dirty="0"/>
              <a:t> Honest doubt, seeking truth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50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447E-3A4C-660A-8790-561329E3C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Sent to the House of Israel (Matt. 10:5–7)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F4D91-9429-8CD5-8E33-4B57904A9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Why not Gentiles yet?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Jews were more </a:t>
            </a:r>
            <a:r>
              <a:rPr lang="en-US" sz="2400" b="1" dirty="0"/>
              <a:t>prepared</a:t>
            </a:r>
            <a:endParaRPr lang="en-US" sz="2400" dirty="0"/>
          </a:p>
          <a:p>
            <a:r>
              <a:rPr lang="en-US" sz="2400" dirty="0"/>
              <a:t>Message: “The Kingdom of Heaven is at hand”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44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AC71-A3F2-EAD1-76A4-654D437C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Miracles with a Purpose (Matt. 10:8)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B0CC1-62F3-F149-3E7F-F634C3CD2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Three Purposes:</a:t>
            </a:r>
            <a:endParaRPr lang="en-US" sz="2400" b="0" i="0" u="none" strike="noStrike" dirty="0">
              <a:solidFill>
                <a:srgbClr val="000000"/>
              </a:solidFill>
              <a:effectLst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Confirm the Word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Attract people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Show the </a:t>
            </a:r>
            <a:r>
              <a:rPr lang="en-US" sz="2200" b="1" i="0" u="none" strike="noStrike" dirty="0">
                <a:solidFill>
                  <a:srgbClr val="000000"/>
                </a:solidFill>
                <a:effectLst/>
              </a:rPr>
              <a:t>goodness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 of the Kingdom</a:t>
            </a:r>
          </a:p>
          <a:p>
            <a:pPr algn="l"/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Application: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 Miracles showed that 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love and grace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 are central to the gospel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64973-3646-7DA0-38A2-5F342A6E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Trusting God's Provision (Matt. 10:9–10)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1EFA2-2BA9-5069-B385-2326C4030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 money or extra supplies</a:t>
            </a:r>
          </a:p>
          <a:p>
            <a:r>
              <a:rPr lang="en-US" sz="2400" b="1" dirty="0"/>
              <a:t>Lesson:</a:t>
            </a:r>
            <a:r>
              <a:rPr lang="en-US" sz="2400" dirty="0"/>
              <a:t> Faith in God's </a:t>
            </a:r>
            <a:r>
              <a:rPr lang="en-US" sz="2400" b="1" dirty="0"/>
              <a:t>daily provision</a:t>
            </a:r>
            <a:endParaRPr lang="en-US" sz="2400" dirty="0"/>
          </a:p>
          <a:p>
            <a:r>
              <a:rPr lang="en-US" sz="2400" dirty="0"/>
              <a:t>Luke 22: Jesus later tells them to prepare—</a:t>
            </a:r>
            <a:r>
              <a:rPr lang="en-US" sz="2400" b="1" dirty="0"/>
              <a:t>timing matters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ED895-1451-BCE5-69A0-63DA883A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Receiving or Rejecting the Message (Matt. 10:11–15)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12F54-73C4-ACA6-306B-0F2F9D7EB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Stay where you are </a:t>
            </a:r>
            <a:r>
              <a:rPr lang="en-US" sz="2400" b="1" dirty="0"/>
              <a:t>welcomed</a:t>
            </a:r>
            <a:endParaRPr lang="en-US" sz="2400" dirty="0"/>
          </a:p>
          <a:p>
            <a:r>
              <a:rPr lang="en-US" sz="2400" dirty="0"/>
              <a:t>If rejected, </a:t>
            </a:r>
            <a:r>
              <a:rPr lang="en-US" sz="2400" b="1" dirty="0"/>
              <a:t>shake the dust off</a:t>
            </a:r>
            <a:endParaRPr lang="en-US" sz="2400" dirty="0"/>
          </a:p>
          <a:p>
            <a:r>
              <a:rPr lang="en-US" sz="2400" b="1" dirty="0"/>
              <a:t>Judgment</a:t>
            </a:r>
            <a:r>
              <a:rPr lang="en-US" sz="2400" dirty="0"/>
              <a:t> will be more severe than for Sodom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F89A-9624-D32F-09FC-01C9B2FF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 Wise and Harmless (Matt. 10:16)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551A4-9CE3-01F4-B7E7-C305D6097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Wise as serpents:</a:t>
            </a:r>
            <a:r>
              <a:rPr lang="en-US" sz="2400" dirty="0"/>
              <a:t> Discernment, caution</a:t>
            </a:r>
          </a:p>
          <a:p>
            <a:r>
              <a:rPr lang="en-US" sz="2400" b="1" dirty="0"/>
              <a:t>Harmless as doves:</a:t>
            </a:r>
            <a:r>
              <a:rPr lang="en-US" sz="2400" dirty="0"/>
              <a:t> Peaceful, pure motives</a:t>
            </a:r>
          </a:p>
          <a:p>
            <a:r>
              <a:rPr lang="en-US" sz="2400" dirty="0"/>
              <a:t>Application: Don’t mistake </a:t>
            </a:r>
            <a:r>
              <a:rPr lang="en-US" sz="2400" b="1" dirty="0"/>
              <a:t>wisdom</a:t>
            </a:r>
            <a:r>
              <a:rPr lang="en-US" sz="2400" dirty="0"/>
              <a:t> for </a:t>
            </a:r>
            <a:r>
              <a:rPr lang="en-US" sz="2400" b="1" dirty="0"/>
              <a:t>cowardice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92EC-0F21-AC1C-18D2-8CCBA6C5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Persecution &amp; Faithfulness (Matt. 10:17–23)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D9564-B05C-26CC-8C97-693275E35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Opposition will come—even from family</a:t>
            </a:r>
          </a:p>
          <a:p>
            <a:r>
              <a:rPr lang="en-US" sz="2400" b="1" dirty="0"/>
              <a:t>Endurance = Salvation</a:t>
            </a:r>
            <a:r>
              <a:rPr lang="en-US" sz="2400" dirty="0"/>
              <a:t> (Matt. 10:22, Rev. 2:10)</a:t>
            </a:r>
          </a:p>
          <a:p>
            <a:r>
              <a:rPr lang="en-US" sz="2400" dirty="0"/>
              <a:t>Remain faithful </a:t>
            </a:r>
            <a:r>
              <a:rPr lang="en-US" sz="2400" b="1" dirty="0"/>
              <a:t>unto death</a:t>
            </a:r>
            <a:r>
              <a:rPr lang="en-US" sz="2400" dirty="0"/>
              <a:t>—not just until death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01BA-3A4A-853B-C9A7-F88E88D4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Not Above the Master (Matt. 10:24–25)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C7471-A5C5-FAB9-645B-3FA904A4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If Jesus was insulted, so will we </a:t>
            </a:r>
          </a:p>
          <a:p>
            <a:r>
              <a:rPr lang="en-US" sz="2400" dirty="0"/>
              <a:t>Called “Beelzebub” – god of filth</a:t>
            </a:r>
          </a:p>
          <a:p>
            <a:r>
              <a:rPr lang="en-US" sz="2400" b="1" dirty="0"/>
              <a:t>Don’t be discouraged by ridicule or rejection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7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9035C-C54B-60D0-EBC9-073E93E56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Fear God, Not Man (Matt. 10:26–28)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5A782-3228-A2AC-3073-9CB047761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 can kill the </a:t>
            </a:r>
            <a:r>
              <a:rPr lang="en-US" sz="2400" b="1" dirty="0"/>
              <a:t>body</a:t>
            </a:r>
            <a:r>
              <a:rPr lang="en-US" sz="2400" dirty="0"/>
              <a:t>, not the </a:t>
            </a:r>
            <a:r>
              <a:rPr lang="en-US" sz="2400" b="1" dirty="0"/>
              <a:t>soul</a:t>
            </a:r>
            <a:endParaRPr lang="en-US" sz="2400" dirty="0"/>
          </a:p>
          <a:p>
            <a:r>
              <a:rPr lang="en-US" sz="2400" dirty="0"/>
              <a:t>God sees and will judge all things</a:t>
            </a:r>
          </a:p>
          <a:p>
            <a:r>
              <a:rPr lang="en-US" sz="2400" dirty="0"/>
              <a:t>Application: </a:t>
            </a:r>
            <a:r>
              <a:rPr lang="en-US" sz="2400" b="1" dirty="0"/>
              <a:t>Preach boldly</a:t>
            </a:r>
            <a:r>
              <a:rPr lang="en-US" sz="2400" dirty="0"/>
              <a:t>, trust God's justice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4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3899-E0E6-524F-44B4-521B3EC2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God Cares Deeply (Matt. 10:29–31)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DC3DB-D3F4-F8D8-FC21-5FBC72C6B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Not even a </a:t>
            </a:r>
            <a:r>
              <a:rPr lang="en-US" sz="2400" b="1" dirty="0"/>
              <a:t>sparrow</a:t>
            </a:r>
            <a:r>
              <a:rPr lang="en-US" sz="2400" dirty="0"/>
              <a:t> falls without God knowing</a:t>
            </a:r>
          </a:p>
          <a:p>
            <a:r>
              <a:rPr lang="en-US" sz="2400" dirty="0"/>
              <a:t>You are of </a:t>
            </a:r>
            <a:r>
              <a:rPr lang="en-US" sz="2400" b="1" dirty="0"/>
              <a:t>more value</a:t>
            </a:r>
            <a:r>
              <a:rPr lang="en-US" sz="2400" dirty="0"/>
              <a:t> than many sparrows</a:t>
            </a:r>
          </a:p>
          <a:p>
            <a:r>
              <a:rPr lang="en-US" sz="2400" dirty="0"/>
              <a:t>Isa. 40:26 – God names stars, and He knows </a:t>
            </a:r>
            <a:r>
              <a:rPr lang="en-US" sz="2400" b="1" dirty="0"/>
              <a:t>your name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2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0C426-7CCF-A5E4-FBB2-AE74851A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Confess Christ Boldly (Matt. 10:32–33)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FE59B-3E9C-6A2E-880C-39037A17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Confession is a </a:t>
            </a:r>
            <a:r>
              <a:rPr lang="en-US" sz="2400" b="1" dirty="0"/>
              <a:t>lifelong commitment</a:t>
            </a:r>
            <a:endParaRPr lang="en-US" sz="2400" dirty="0"/>
          </a:p>
          <a:p>
            <a:r>
              <a:rPr lang="en-US" sz="2400" dirty="0"/>
              <a:t>Romans 10:9–10 – Believe and confess</a:t>
            </a:r>
          </a:p>
          <a:p>
            <a:r>
              <a:rPr lang="en-US" sz="2400" dirty="0"/>
              <a:t>Even in death, we </a:t>
            </a:r>
            <a:r>
              <a:rPr lang="en-US" sz="2400" b="1" dirty="0"/>
              <a:t>stand with Christ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A857-C8F8-590D-47CB-18E9AE900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Brings a Sword (Matt. 10:34–36)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85B1C-8E2A-DB9A-7297-732A153C1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Not peace—but division over </a:t>
            </a:r>
            <a:r>
              <a:rPr lang="en-US" sz="2400" b="1" dirty="0"/>
              <a:t>truth</a:t>
            </a:r>
            <a:endParaRPr lang="en-US" sz="2400" dirty="0"/>
          </a:p>
          <a:p>
            <a:r>
              <a:rPr lang="en-US" sz="2400" dirty="0"/>
              <a:t>Gospel may divide families</a:t>
            </a:r>
          </a:p>
          <a:p>
            <a:r>
              <a:rPr lang="en-US" sz="2400" dirty="0"/>
              <a:t>Application: Be ready to choose </a:t>
            </a:r>
            <a:r>
              <a:rPr lang="en-US" sz="2400" b="1" dirty="0"/>
              <a:t>truth over tradition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3A0A-3E19-A147-B13E-EA9064F7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Count the Cost (Matt. 10:37–39)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A29F1-5168-D58E-BA55-85CD0DCC3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Love for Christ must </a:t>
            </a:r>
            <a:r>
              <a:rPr lang="en-US" sz="2400" b="1" dirty="0"/>
              <a:t>exceed all</a:t>
            </a:r>
            <a:endParaRPr lang="en-US" sz="2400" dirty="0"/>
          </a:p>
          <a:p>
            <a:r>
              <a:rPr lang="en-US" sz="2400" b="1" dirty="0"/>
              <a:t>Cf. Luke 14:</a:t>
            </a:r>
            <a:r>
              <a:rPr lang="en-US" sz="2400" dirty="0"/>
              <a:t> Count the cost of discipleship</a:t>
            </a:r>
          </a:p>
          <a:p>
            <a:r>
              <a:rPr lang="en-US" sz="2400" dirty="0"/>
              <a:t>Taking up your cross = </a:t>
            </a:r>
            <a:r>
              <a:rPr lang="en-US" sz="2400" b="1" dirty="0"/>
              <a:t>real sacrifice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66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3A09-7D1D-64B2-AB36-893B6E19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Representing Christ (Matt. 10:40–41)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8728-AF6C-A555-0434-52D07E513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Receiving the apostles = receiving Christ</a:t>
            </a:r>
          </a:p>
          <a:p>
            <a:r>
              <a:rPr lang="en-US" sz="2400" b="1" dirty="0"/>
              <a:t>Rejecting apostolic teaching</a:t>
            </a:r>
            <a:r>
              <a:rPr lang="en-US" sz="2400" dirty="0"/>
              <a:t> = rejecting Jesus</a:t>
            </a:r>
          </a:p>
          <a:p>
            <a:r>
              <a:rPr lang="en-US" sz="2400" dirty="0"/>
              <a:t>Be careful not to </a:t>
            </a:r>
            <a:r>
              <a:rPr lang="en-US" sz="2400" b="1" dirty="0"/>
              <a:t>"red-letter" only</a:t>
            </a:r>
            <a:r>
              <a:rPr lang="en-US" sz="2400" dirty="0"/>
              <a:t> the words of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50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79690-8205-1C55-5A87-87149AFBB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Even a Cup of Cold Water (Matt. 10:42)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E3228-3D5E-6E96-0F41-D1B0EC54F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 act of service is too small</a:t>
            </a:r>
          </a:p>
          <a:p>
            <a:r>
              <a:rPr lang="en-US" sz="2400" dirty="0"/>
              <a:t>You won’t lose your reward</a:t>
            </a:r>
          </a:p>
          <a:p>
            <a:r>
              <a:rPr lang="en-US" sz="2400" dirty="0"/>
              <a:t>God </a:t>
            </a:r>
            <a:r>
              <a:rPr lang="en-US" sz="2400" b="1" dirty="0"/>
              <a:t>sees your faithfulness</a:t>
            </a:r>
            <a:r>
              <a:rPr lang="en-US" sz="2400" dirty="0"/>
              <a:t>, even when others don’t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0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A967-E696-3D06-6755-675B57888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Thoughts – Lessons from Chapter 10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63720-1C6C-F9E2-4EF1-0A9B2C590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Jesus sends </a:t>
            </a:r>
            <a:r>
              <a:rPr lang="en-US" sz="2400" b="1" dirty="0"/>
              <a:t>diverse people</a:t>
            </a:r>
            <a:r>
              <a:rPr lang="en-US" sz="2400" dirty="0"/>
              <a:t> on a shared mission</a:t>
            </a:r>
          </a:p>
          <a:p>
            <a:r>
              <a:rPr lang="en-US" sz="2400" dirty="0"/>
              <a:t>He warns of </a:t>
            </a:r>
            <a:r>
              <a:rPr lang="en-US" sz="2400" b="1" dirty="0"/>
              <a:t>challenges</a:t>
            </a:r>
            <a:r>
              <a:rPr lang="en-US" sz="2400" dirty="0"/>
              <a:t>, but gives </a:t>
            </a:r>
            <a:r>
              <a:rPr lang="en-US" sz="2400" b="1" dirty="0"/>
              <a:t>reassurance</a:t>
            </a:r>
            <a:endParaRPr lang="en-US" sz="2400" dirty="0"/>
          </a:p>
          <a:p>
            <a:r>
              <a:rPr lang="en-US" sz="2400" dirty="0"/>
              <a:t>Be </a:t>
            </a:r>
            <a:r>
              <a:rPr lang="en-US" sz="2400" b="1" dirty="0"/>
              <a:t>wise</a:t>
            </a:r>
            <a:r>
              <a:rPr lang="en-US" sz="2400" dirty="0"/>
              <a:t>, </a:t>
            </a:r>
            <a:r>
              <a:rPr lang="en-US" sz="2400" b="1" dirty="0"/>
              <a:t>faithful</a:t>
            </a:r>
            <a:r>
              <a:rPr lang="en-US" sz="2400" dirty="0"/>
              <a:t>, and </a:t>
            </a:r>
            <a:r>
              <a:rPr lang="en-US" sz="2400" b="1" dirty="0"/>
              <a:t>committed</a:t>
            </a:r>
            <a:endParaRPr lang="en-US" sz="2400" dirty="0"/>
          </a:p>
          <a:p>
            <a:r>
              <a:rPr lang="en-US" sz="2400" dirty="0"/>
              <a:t>Do not grow weary—</a:t>
            </a:r>
            <a:r>
              <a:rPr lang="en-US" sz="2400" b="1" dirty="0"/>
              <a:t>persevere and stay faithful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03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C26C4-4763-605D-4FAB-C246C17C9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C908-03F5-FCD4-BA19-99DB8D0F44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DBA33-2387-77A9-B3AE-4302F9039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dirty="0"/>
              <a:t>~ Chapter 11</a:t>
            </a:r>
          </a:p>
        </p:txBody>
      </p:sp>
    </p:spTree>
    <p:extLst>
      <p:ext uri="{BB962C8B-B14F-4D97-AF65-F5344CB8AC3E}">
        <p14:creationId xmlns:p14="http://schemas.microsoft.com/office/powerpoint/2010/main" val="18818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2857B-69B4-2BB9-7875-6F453F0CE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6E16-C3B7-E25D-40AD-58C6F077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E25A2-D5BB-BE1C-59C7-09D27A712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447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C372-69C5-B532-E2DF-F5200226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D538A-DA5D-2CE4-E3FA-D46290D89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901" y="2090161"/>
            <a:ext cx="6988128" cy="3693951"/>
          </a:xfrm>
        </p:spPr>
        <p:txBody>
          <a:bodyPr>
            <a:normAutofit/>
          </a:bodyPr>
          <a:lstStyle/>
          <a:p>
            <a:r>
              <a:rPr lang="en-US" sz="2400" dirty="0"/>
              <a:t>So far in Matthew: Jesus’ ministry among the Jews regarding the </a:t>
            </a:r>
            <a:r>
              <a:rPr lang="en-US" sz="2400" b="1" dirty="0"/>
              <a:t>Kingdom of Heaven</a:t>
            </a:r>
            <a:endParaRPr lang="en-US" sz="2400" dirty="0"/>
          </a:p>
          <a:p>
            <a:r>
              <a:rPr lang="en-US" sz="2400" dirty="0"/>
              <a:t>This chapter focuses on: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Jesus’ relationship with John the Baptist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His rebuke of three cities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His prayer to the Father &amp; gracious invitation</a:t>
            </a:r>
          </a:p>
          <a:p>
            <a:r>
              <a:rPr lang="en-US" sz="2400" dirty="0"/>
              <a:t>Previous lesson: The Limited Commission (Matt. 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1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2213-B74D-829A-2B20-E1BED73B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John’s Question (Matt. 11:1–3)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0A9FE-27FE-2DFB-AC22-C65BF17CC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107" y="2026365"/>
            <a:ext cx="6786109" cy="3715216"/>
          </a:xfrm>
        </p:spPr>
        <p:txBody>
          <a:bodyPr/>
          <a:lstStyle/>
          <a:p>
            <a:r>
              <a:rPr lang="en-US" sz="2400" dirty="0"/>
              <a:t>John, in prison, hears of Jesus’ works</a:t>
            </a:r>
          </a:p>
          <a:p>
            <a:r>
              <a:rPr lang="en-US" sz="2400" dirty="0"/>
              <a:t>Sends disciples: “Are You the Coming One, or should we look for another?”</a:t>
            </a:r>
          </a:p>
          <a:p>
            <a:r>
              <a:rPr lang="en-US" sz="2400" dirty="0"/>
              <a:t>John’s prior bold preaching &amp; witness:</a:t>
            </a:r>
          </a:p>
          <a:p>
            <a:pPr lvl="1"/>
            <a:r>
              <a:rPr lang="en-US" sz="2000" dirty="0"/>
              <a:t>Kingdom at hand (Matt. 3:2)</a:t>
            </a:r>
          </a:p>
          <a:p>
            <a:pPr lvl="1"/>
            <a:r>
              <a:rPr lang="en-US" sz="2000" dirty="0"/>
              <a:t>Lamb of God (Jn. 1:29, 34, 36)</a:t>
            </a:r>
          </a:p>
          <a:p>
            <a:pPr lvl="1"/>
            <a:r>
              <a:rPr lang="en-US" sz="2000" dirty="0"/>
              <a:t>Herald of the Messiah (Mal. 3:1)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27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EECF-A3BD-638A-4EAA-71F2405ED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Reply (Matt. 11:4–6)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3F51-AEEA-6D72-2724-81B602769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842" y="2015733"/>
            <a:ext cx="6828639" cy="3917234"/>
          </a:xfrm>
        </p:spPr>
        <p:txBody>
          <a:bodyPr/>
          <a:lstStyle/>
          <a:p>
            <a:r>
              <a:rPr lang="en-US" sz="2400" dirty="0"/>
              <a:t>“Tell John what you see and hear” – miracles &amp; Kingdom works</a:t>
            </a:r>
          </a:p>
          <a:p>
            <a:r>
              <a:rPr lang="en-US" sz="2400" dirty="0"/>
              <a:t>Possible reasons for John’s question:</a:t>
            </a:r>
          </a:p>
          <a:p>
            <a:pPr lvl="1"/>
            <a:r>
              <a:rPr lang="en-US" sz="2000" dirty="0"/>
              <a:t>Reassurance for himself or disciples</a:t>
            </a:r>
          </a:p>
          <a:p>
            <a:pPr lvl="1"/>
            <a:r>
              <a:rPr lang="en-US" sz="2000" dirty="0"/>
              <a:t>Confusion about timing or method of ministry</a:t>
            </a:r>
          </a:p>
          <a:p>
            <a:r>
              <a:rPr lang="en-US" sz="2400" dirty="0"/>
              <a:t>Key Point: Jesus’ mission validated by </a:t>
            </a:r>
            <a:r>
              <a:rPr lang="en-US" sz="2400" b="1" dirty="0"/>
              <a:t>works</a:t>
            </a:r>
            <a:r>
              <a:rPr lang="en-US" sz="2400" dirty="0"/>
              <a:t>, not political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18E1-29F6-CC91-27FF-021066A9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Honors John (Matt. 11:7–11)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836EF-D741-BD1E-522C-30252435D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261" y="2068896"/>
            <a:ext cx="6881802" cy="3895969"/>
          </a:xfrm>
        </p:spPr>
        <p:txBody>
          <a:bodyPr/>
          <a:lstStyle/>
          <a:p>
            <a:r>
              <a:rPr lang="en-US" sz="2400" dirty="0"/>
              <a:t>Not a reed shaken by the wind – steadfast!</a:t>
            </a:r>
          </a:p>
          <a:p>
            <a:r>
              <a:rPr lang="en-US" sz="2400" dirty="0"/>
              <a:t>Not a man in soft garments – not a politician</a:t>
            </a:r>
          </a:p>
          <a:p>
            <a:r>
              <a:rPr lang="en-US" sz="2400" dirty="0"/>
              <a:t>“A prophet… and more than a prophet” (Mal. 3:1)</a:t>
            </a:r>
          </a:p>
          <a:p>
            <a:r>
              <a:rPr lang="en-US" sz="2400" dirty="0"/>
              <a:t>Greatest born of women… yet least in the Kingdom is greater</a:t>
            </a:r>
          </a:p>
          <a:p>
            <a:r>
              <a:rPr lang="en-US" sz="2400" dirty="0"/>
              <a:t>We are part of a </a:t>
            </a:r>
            <a:r>
              <a:rPr lang="en-US" sz="2400" b="1" dirty="0"/>
              <a:t>royal priesthood</a:t>
            </a:r>
            <a:r>
              <a:rPr lang="en-US" sz="2400" dirty="0"/>
              <a:t> (1 Pet. 2:9)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4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1EB72-5DDA-E195-BDA1-9C8C3AD5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Kingdom &amp; Violence (Matt. 11:12)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698D2-5F93-F9D3-051D-BC47FBCE4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107" y="2047631"/>
            <a:ext cx="6786109" cy="3874704"/>
          </a:xfrm>
        </p:spPr>
        <p:txBody>
          <a:bodyPr/>
          <a:lstStyle/>
          <a:p>
            <a:r>
              <a:rPr lang="en-US" sz="2400" dirty="0"/>
              <a:t>“Kingdom suffers violence” – people attempting to seize it by force</a:t>
            </a:r>
          </a:p>
          <a:p>
            <a:r>
              <a:rPr lang="en-US" sz="2400" dirty="0"/>
              <a:t>Examples:</a:t>
            </a:r>
          </a:p>
          <a:p>
            <a:pPr lvl="1"/>
            <a:r>
              <a:rPr lang="en-US" sz="2000" dirty="0"/>
              <a:t>John 6:15 – making Jesus king by force</a:t>
            </a:r>
          </a:p>
          <a:p>
            <a:pPr lvl="1"/>
            <a:r>
              <a:rPr lang="en-US" sz="2000" dirty="0"/>
              <a:t>Peter in Gethsemane (Jn. 18:11)</a:t>
            </a:r>
          </a:p>
          <a:p>
            <a:r>
              <a:rPr lang="en-US" sz="2400" dirty="0"/>
              <a:t>Key Point: Christ’s Kingdom is </a:t>
            </a:r>
            <a:r>
              <a:rPr lang="en-US" sz="2400" b="1" dirty="0"/>
              <a:t>not political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6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E5F4-567A-1FBA-E170-D101AFC33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John as Elijah (Matt. 11:13–15)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C91B7-29F0-D4EB-1975-795C2CB4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056" y="2079528"/>
            <a:ext cx="6754211" cy="3810909"/>
          </a:xfrm>
        </p:spPr>
        <p:txBody>
          <a:bodyPr/>
          <a:lstStyle/>
          <a:p>
            <a:r>
              <a:rPr lang="en-US" sz="2400" dirty="0"/>
              <a:t>Law &amp; Prophets prophesied until John</a:t>
            </a:r>
          </a:p>
          <a:p>
            <a:r>
              <a:rPr lang="en-US" sz="2400" dirty="0"/>
              <a:t>John = Elijah in spirit &amp; power (Mal. 4:5; Lk. 1:17)</a:t>
            </a:r>
          </a:p>
          <a:p>
            <a:r>
              <a:rPr lang="en-US" sz="2400" dirty="0"/>
              <a:t>Boldness like Elijah (1 Ki. 18; 2 Ki. 1)</a:t>
            </a:r>
          </a:p>
          <a:p>
            <a:r>
              <a:rPr lang="en-US" sz="2400" dirty="0"/>
              <a:t>Kingdom subjects enjoy greater blessings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36D0B-B16F-B7DF-2189-329D2D04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Critical Generation (Matt. 11:16–19)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0C720-8726-44C8-ECC3-8D56B63AB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5" y="2026366"/>
            <a:ext cx="7190146" cy="3821541"/>
          </a:xfrm>
        </p:spPr>
        <p:txBody>
          <a:bodyPr/>
          <a:lstStyle/>
          <a:p>
            <a:r>
              <a:rPr lang="en-US" sz="2400" dirty="0"/>
              <a:t>Like children unwilling to be pleased</a:t>
            </a:r>
          </a:p>
          <a:p>
            <a:r>
              <a:rPr lang="en-US" sz="2400" dirty="0"/>
              <a:t>Criticized both John (too austere) &amp; Jesus (too social)</a:t>
            </a:r>
          </a:p>
          <a:p>
            <a:r>
              <a:rPr lang="en-US" sz="2400" dirty="0"/>
              <a:t>Lesson: Some will </a:t>
            </a:r>
            <a:r>
              <a:rPr lang="en-US" sz="2400" b="1" dirty="0"/>
              <a:t>always find fault</a:t>
            </a:r>
            <a:r>
              <a:rPr lang="en-US" sz="2400" dirty="0"/>
              <a:t> instead of accepting truth</a:t>
            </a:r>
          </a:p>
          <a:p>
            <a:r>
              <a:rPr lang="en-US" sz="2400" dirty="0"/>
              <a:t>“Wisdom is justified by her children” – fruit reveals true wisdom (Jas. 3:13–18)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74CAF-6130-98DE-2B32-F6E50710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Rebuke of the Cities (Matt. 11:20–24)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AFDA-AFD1-D6F2-71B9-3B902EA6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309" y="2026366"/>
            <a:ext cx="7083821" cy="3502565"/>
          </a:xfrm>
        </p:spPr>
        <p:txBody>
          <a:bodyPr>
            <a:normAutofit/>
          </a:bodyPr>
          <a:lstStyle/>
          <a:p>
            <a:r>
              <a:rPr lang="en-US" sz="2400" dirty="0" err="1"/>
              <a:t>Chorazin</a:t>
            </a:r>
            <a:r>
              <a:rPr lang="en-US" sz="2400" dirty="0"/>
              <a:t> &amp; Bethsaida: saw mighty works, but did not repent</a:t>
            </a:r>
          </a:p>
          <a:p>
            <a:r>
              <a:rPr lang="en-US" sz="2400" dirty="0"/>
              <a:t>Capernaum: exalted, yet will be brought low</a:t>
            </a:r>
          </a:p>
          <a:p>
            <a:r>
              <a:rPr lang="en-US" sz="2400" dirty="0"/>
              <a:t>More tolerable for </a:t>
            </a:r>
            <a:r>
              <a:rPr lang="en-US" sz="2400" dirty="0" err="1"/>
              <a:t>Tyre</a:t>
            </a:r>
            <a:r>
              <a:rPr lang="en-US" sz="2400" dirty="0"/>
              <a:t>, Sidon, &amp; Sodom in judgment</a:t>
            </a:r>
          </a:p>
          <a:p>
            <a:r>
              <a:rPr lang="en-US" sz="2400" b="1" dirty="0"/>
              <a:t>Opportunity brings responsibility</a:t>
            </a:r>
            <a:r>
              <a:rPr lang="en-US" sz="2400" dirty="0"/>
              <a:t> (Jn. 20:30–31)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7EEE1-696B-625A-4913-1045E969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U.S.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3510-AA09-B71D-1F89-102C7A396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America: richly blessed with gospel access</a:t>
            </a:r>
          </a:p>
          <a:p>
            <a:r>
              <a:rPr lang="en-US" sz="2400" dirty="0"/>
              <a:t>Danger: treating blessings lightly</a:t>
            </a:r>
          </a:p>
          <a:p>
            <a:r>
              <a:rPr lang="en-US" sz="2400" dirty="0"/>
              <a:t>We are accountable for our opportunities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5871-CDB3-75A5-D2DD-F79BC0C1E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Prayer (Matt. 11:25–27)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4F8AB-E24C-A591-CBBB-8BEB30A84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70" y="2058263"/>
            <a:ext cx="6913700" cy="3630155"/>
          </a:xfrm>
        </p:spPr>
        <p:txBody>
          <a:bodyPr/>
          <a:lstStyle/>
          <a:p>
            <a:r>
              <a:rPr lang="en-US" sz="2400" dirty="0"/>
              <a:t>Hidden from the proud, revealed to the humble</a:t>
            </a:r>
          </a:p>
          <a:p>
            <a:r>
              <a:rPr lang="en-US" sz="2400" dirty="0"/>
              <a:t>Knowing the Son &amp; Father depends on </a:t>
            </a:r>
            <a:r>
              <a:rPr lang="en-US" sz="2400" b="1" dirty="0"/>
              <a:t>Jesus’ revelation</a:t>
            </a:r>
            <a:endParaRPr lang="en-US" sz="2400" dirty="0"/>
          </a:p>
          <a:p>
            <a:r>
              <a:rPr lang="en-US" sz="2400" dirty="0"/>
              <a:t>Pride = barrier to true knowledge of God (Jas. 4:10; 1 Pet. 5:6)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38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EF08-812E-2044-6A46-203DE034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Lord’s Invitation (Matt. 11:28–30)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D09A2-2C1E-EEE7-9538-718F173E0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“Come to Me… I will give you rest”</a:t>
            </a:r>
          </a:p>
          <a:p>
            <a:r>
              <a:rPr lang="en-US" sz="2400" dirty="0"/>
              <a:t>Yoke: easy • Burden: light</a:t>
            </a:r>
          </a:p>
          <a:p>
            <a:r>
              <a:rPr lang="en-US" sz="2400" dirty="0"/>
              <a:t>Rest for the soul found only in Christ</a:t>
            </a:r>
          </a:p>
          <a:p>
            <a:r>
              <a:rPr lang="en-US" sz="2400" dirty="0"/>
              <a:t>All are invited—none turned away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1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F1F2D-321F-8194-8453-1FDF2C6A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Takeaways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54164-A301-44FB-EF09-A5556719A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431" y="2015733"/>
            <a:ext cx="6743579" cy="357699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 Opportunity begets responsibility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 Grave danger in indifference</a:t>
            </a:r>
            <a:r>
              <a:rPr lang="en-US" sz="2400" dirty="0"/>
              <a:t> to the Gospel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 </a:t>
            </a:r>
            <a:r>
              <a:rPr lang="en-US" sz="2400" dirty="0"/>
              <a:t>In</a:t>
            </a:r>
            <a:r>
              <a:rPr lang="en-US" sz="2400" b="1" dirty="0"/>
              <a:t> </a:t>
            </a:r>
            <a:r>
              <a:rPr lang="en-US" sz="2400" dirty="0"/>
              <a:t>the Kingdom, </a:t>
            </a:r>
            <a:r>
              <a:rPr lang="en-US" sz="2400" b="1" dirty="0"/>
              <a:t>least is greater than John</a:t>
            </a:r>
            <a:r>
              <a:rPr lang="en-US" sz="2400" dirty="0"/>
              <a:t>—don’t undervalue your standing in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4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1783B-5734-756C-1E4C-86479E4D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8CB5-967C-804E-02F9-C3EE16A0E2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E7FC8-1984-5EDA-28F1-9AB5BF1FB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dirty="0"/>
              <a:t>~ Chapter 12</a:t>
            </a:r>
          </a:p>
        </p:txBody>
      </p:sp>
    </p:spTree>
    <p:extLst>
      <p:ext uri="{BB962C8B-B14F-4D97-AF65-F5344CB8AC3E}">
        <p14:creationId xmlns:p14="http://schemas.microsoft.com/office/powerpoint/2010/main" val="28503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BD5E-7DBD-CF19-61F4-50CAAA652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53F3-BE51-9BAD-9929-6D63D3B72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9CB13-372B-3F3E-D156-8C5389C60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89" y="1981010"/>
            <a:ext cx="6915239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42165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DB275-53BD-7908-A775-91D5629DC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89132-F4E3-6CC5-378B-F68ED1473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E5035-646F-E4F3-59FD-09B3FB640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Jesus in Conflict with the Pharisees (Matthew 12)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Opposition to truth is inevitable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Pharisees bound by tradition, not truth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Lessons for today’s disciples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5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489D4-F108-1E6E-6098-FC1E37CA3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Opposition to Truth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8A82B-F73B-1A03-03D0-344262FDB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Matthew 9 and 12: Pharisees oppose Jesus</a:t>
            </a:r>
          </a:p>
          <a:p>
            <a:r>
              <a:rPr lang="en-US" dirty="0"/>
              <a:t>Preachers of truth will face resistance</a:t>
            </a:r>
          </a:p>
          <a:p>
            <a:r>
              <a:rPr lang="en-US" dirty="0"/>
              <a:t>Traditions often valued above God’s Word</a:t>
            </a:r>
          </a:p>
          <a:p>
            <a:r>
              <a:rPr lang="en-US" dirty="0"/>
              <a:t>Danger of misjudging based on human traditions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9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FAB7-9F16-09B9-8AEE-7EA96D9B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Conflict over the Sabbath (12:1–8)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D3715-04E2-846E-D986-D76BCC84E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Disciples pluck grain → Pharisees accuse of breaking the Sabbath</a:t>
            </a:r>
          </a:p>
          <a:p>
            <a:r>
              <a:rPr lang="en-US" sz="2400" dirty="0"/>
              <a:t>Jesus responds with </a:t>
            </a:r>
            <a:r>
              <a:rPr lang="en-US" sz="2400" b="1" dirty="0"/>
              <a:t>three arguments</a:t>
            </a:r>
            <a:r>
              <a:rPr lang="en-US" sz="2400" dirty="0"/>
              <a:t>:</a:t>
            </a:r>
          </a:p>
          <a:p>
            <a:pPr lvl="1">
              <a:buFont typeface="+mj-lt"/>
              <a:buAutoNum type="arabicPeriod"/>
            </a:pPr>
            <a:r>
              <a:rPr lang="en-US" b="1" dirty="0"/>
              <a:t>David &amp; holy bread</a:t>
            </a:r>
            <a:r>
              <a:rPr lang="en-US" dirty="0"/>
              <a:t> (1 Sam. 21) – human need &gt; ceremonial law</a:t>
            </a:r>
          </a:p>
          <a:p>
            <a:pPr lvl="1">
              <a:buFont typeface="+mj-lt"/>
              <a:buAutoNum type="arabicPeriod"/>
            </a:pPr>
            <a:r>
              <a:rPr lang="en-US" b="1" dirty="0"/>
              <a:t>Priests in temple</a:t>
            </a:r>
            <a:r>
              <a:rPr lang="en-US" dirty="0"/>
              <a:t> – their service transcends Sabbath restrictions</a:t>
            </a:r>
          </a:p>
          <a:p>
            <a:pPr lvl="1">
              <a:buFont typeface="+mj-lt"/>
              <a:buAutoNum type="arabicPeriod"/>
            </a:pPr>
            <a:r>
              <a:rPr lang="en-US" b="1" dirty="0"/>
              <a:t>Jesus &gt; Temple</a:t>
            </a:r>
            <a:r>
              <a:rPr lang="en-US" dirty="0"/>
              <a:t> – “Son of Man is Lord of the Sabbath”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3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3172E-696D-6B80-914A-511AE73D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Healing on the Sabbath (12:9–14)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C6D54-E6E1-4788-E9DC-A32262480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 with withered hand → Pharisees test Jesus</a:t>
            </a:r>
          </a:p>
          <a:p>
            <a:r>
              <a:rPr lang="en-US" dirty="0"/>
              <a:t>Jesus: “Of how much more value is a man than a sheep?”</a:t>
            </a:r>
          </a:p>
          <a:p>
            <a:r>
              <a:rPr lang="en-US" dirty="0"/>
              <a:t>It is lawful to do good on the Sabbath (Matt. 12:12; James 4:17)</a:t>
            </a:r>
          </a:p>
          <a:p>
            <a:r>
              <a:rPr lang="en-US" dirty="0"/>
              <a:t>Pharisees plot to destroy Him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71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E79D-4B56-0EA9-E0C1-23E981C7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on Authority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5B047-5E71-16AC-BD92-DD7C42A68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Traditions ≠ God’s law</a:t>
            </a:r>
          </a:p>
          <a:p>
            <a:r>
              <a:rPr lang="en-US" dirty="0"/>
              <a:t>Mark 2:27–28: Sabbath made for man</a:t>
            </a:r>
          </a:p>
          <a:p>
            <a:r>
              <a:rPr lang="en-US" dirty="0"/>
              <a:t>Only Jesus can interpret the Law fully</a:t>
            </a:r>
          </a:p>
          <a:p>
            <a:r>
              <a:rPr lang="en-US" dirty="0"/>
              <a:t>Warning: avoid binding where God has not bound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B4DCF-2AFD-B057-C460-9A3122AF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Example of Wisdom (12:15–21)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E93A-7482-E39D-8340-F1E838C20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withdraws from conflict, yet continues healing</a:t>
            </a:r>
          </a:p>
          <a:p>
            <a:r>
              <a:rPr lang="en-US" dirty="0"/>
              <a:t>Fulfillment of Isaiah’s prophecy</a:t>
            </a:r>
          </a:p>
          <a:p>
            <a:r>
              <a:rPr lang="en-US" dirty="0"/>
              <a:t>Gentle servant: “A bruised reed He will not break”</a:t>
            </a:r>
          </a:p>
          <a:p>
            <a:r>
              <a:rPr lang="en-US" dirty="0"/>
              <a:t>Jesus came to save, not destroy (Luke 9:56)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60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0D31-D993-491B-C7BD-F8626A56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Accusation of Casting Out Demons by Satan (12:22–30)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08A61-64C9-A681-04C0-89188EC23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heals demon-possessed, blind, and mute man</a:t>
            </a:r>
          </a:p>
          <a:p>
            <a:r>
              <a:rPr lang="en-US" dirty="0"/>
              <a:t>Pharisees: “He casts out demons by Beelzebub”</a:t>
            </a:r>
          </a:p>
          <a:p>
            <a:r>
              <a:rPr lang="en-US" dirty="0"/>
              <a:t>Jesus:</a:t>
            </a:r>
          </a:p>
          <a:p>
            <a:pPr lvl="1"/>
            <a:r>
              <a:rPr lang="en-US" dirty="0"/>
              <a:t>A divided kingdom cannot stand</a:t>
            </a:r>
          </a:p>
          <a:p>
            <a:pPr lvl="1"/>
            <a:r>
              <a:rPr lang="en-US" dirty="0"/>
              <a:t>If by God’s Spirit → Kingdom of God has come</a:t>
            </a:r>
          </a:p>
          <a:p>
            <a:pPr lvl="1"/>
            <a:r>
              <a:rPr lang="en-US" dirty="0"/>
              <a:t>Stronger than Satan → binding the strong man</a:t>
            </a:r>
          </a:p>
          <a:p>
            <a:r>
              <a:rPr lang="en-US" dirty="0"/>
              <a:t>Choice required: with Christ or against Him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AEEC6-FF2C-F8A7-896B-B844012B1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Blasphemy Against the Spirit (12:31–32)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6C69A-D017-B8B8-17EA-FDCF8214F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Persistent rejection of the Spirit’s witness → no forgiveness</a:t>
            </a:r>
          </a:p>
          <a:p>
            <a:r>
              <a:rPr lang="en-US" dirty="0"/>
              <a:t>Danger of hardening heart until unable to repent</a:t>
            </a:r>
          </a:p>
          <a:p>
            <a:r>
              <a:rPr lang="en-US" dirty="0"/>
              <a:t>Application: accept God’s Word while time remains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8CBB-4212-24A7-BCC7-0DFC87DF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Good and Evil Fruit (12:33–37)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49316-833F-0ECB-F647-9FF13CCC2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Pharisees’ words reveal their hearts</a:t>
            </a:r>
          </a:p>
          <a:p>
            <a:r>
              <a:rPr lang="en-US" dirty="0"/>
              <a:t>Warning: careless words will be judged</a:t>
            </a:r>
          </a:p>
          <a:p>
            <a:r>
              <a:rPr lang="en-US" dirty="0"/>
              <a:t>James 3: the tongue is powerful and dangerous</a:t>
            </a:r>
          </a:p>
          <a:p>
            <a:r>
              <a:rPr lang="en-US" dirty="0"/>
              <a:t>We must speak truth with a good heart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14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8E0E3-8B9D-5F4F-824F-5F4BAC5D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Sign of Jonah (12:38–42)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7A694-C0E7-10AD-E33B-5F9282A6B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Pharisees demand a sign → Jesus points to Jonah</a:t>
            </a:r>
          </a:p>
          <a:p>
            <a:r>
              <a:rPr lang="en-US" dirty="0"/>
              <a:t>Jonah = 3 days in the fish → Jesus = 3 days in the earth</a:t>
            </a:r>
          </a:p>
          <a:p>
            <a:r>
              <a:rPr lang="en-US" dirty="0"/>
              <a:t>Resurrection = ultimate sign of divinity</a:t>
            </a:r>
          </a:p>
          <a:p>
            <a:r>
              <a:rPr lang="en-US" dirty="0"/>
              <a:t>Nineveh repented, Queen of Sheba sought wisdom → greater than Jonah &amp; Solomon is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3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1216-8CC0-59EA-9167-6FA2708E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Warning about Empty Houses (12:43–45)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5F593-2F17-71D0-D37D-DD0F533EE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Unclean spirit returns with more demons → worse condition</a:t>
            </a:r>
          </a:p>
          <a:p>
            <a:r>
              <a:rPr lang="en-US" dirty="0"/>
              <a:t>Spiritual lesson: opportunities wasted → decline</a:t>
            </a:r>
          </a:p>
          <a:p>
            <a:r>
              <a:rPr lang="en-US" dirty="0"/>
              <a:t>Growth and commitment necessary after conversion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8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DD19-8DA7-E50A-5B87-7C3F4896B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True Family of Jesus (12:46–50)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9F477-18A9-E76A-B219-4C48AF629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Jesus’ family seeks Him → He points to disciples</a:t>
            </a:r>
          </a:p>
          <a:p>
            <a:r>
              <a:rPr lang="en-US" dirty="0"/>
              <a:t>True kinship = doing the will of God</a:t>
            </a:r>
          </a:p>
          <a:p>
            <a:r>
              <a:rPr lang="en-US" dirty="0"/>
              <a:t>Spiritual family &gt; physical family</a:t>
            </a:r>
          </a:p>
          <a:p>
            <a:r>
              <a:rPr lang="en-US" dirty="0"/>
              <a:t>Challenge: who are we closest to—world or brethren?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8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D45DE-B60C-7333-C7EF-EC0E85B12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Conclusion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8C08A-2F39-0AD2-8156-7B061DADF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Jesus often in conflict with Pharisees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Demonstrated power over Satan, healing, and resurrection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Key takeaways: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accent1"/>
                </a:solidFill>
                <a:effectLst/>
              </a:rPr>
              <a:t>Avoid elevating tradition above God’s Word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accent1"/>
                </a:solidFill>
                <a:effectLst/>
              </a:rPr>
              <a:t>Prioritize mercy, truth, and spiritual kinship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accent1"/>
                </a:solidFill>
                <a:effectLst/>
              </a:rPr>
              <a:t>Respond to the evidence of Christ’s power with faith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3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FA26-727C-3D31-5F3E-691A99DFE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3DF9-4E2B-6D7A-2E7F-28F3794912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E48B3-3142-AB89-F8A3-7D371108F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dirty="0"/>
              <a:t>~ Chapter 13</a:t>
            </a:r>
          </a:p>
        </p:txBody>
      </p:sp>
    </p:spTree>
    <p:extLst>
      <p:ext uri="{BB962C8B-B14F-4D97-AF65-F5344CB8AC3E}">
        <p14:creationId xmlns:p14="http://schemas.microsoft.com/office/powerpoint/2010/main" val="214632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4BE4B-91FA-6846-8784-4C57E7D10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4E7B-89DB-FE0D-64E0-241BE7241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246C6-ED13-4D49-95F0-707AA51AE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784" y="2177699"/>
            <a:ext cx="5754752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4606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FBA7-EE80-43A3-1772-091CA36B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F392A-7B2B-6B77-4BDB-D0A9C0116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Kingdom of Heaven is a central theme in Matthew.</a:t>
            </a:r>
          </a:p>
          <a:p>
            <a:r>
              <a:rPr lang="en-US" dirty="0"/>
              <a:t>Prophesied in the Old Testament.</a:t>
            </a:r>
          </a:p>
          <a:p>
            <a:r>
              <a:rPr lang="en-US" dirty="0"/>
              <a:t>John the Baptist: </a:t>
            </a:r>
            <a:r>
              <a:rPr lang="en-US" i="1" dirty="0"/>
              <a:t>“Repent, for the Kingdom of Heaven is at hand”</a:t>
            </a:r>
            <a:r>
              <a:rPr lang="en-US" dirty="0"/>
              <a:t> (Matt. 3:2).</a:t>
            </a:r>
          </a:p>
          <a:p>
            <a:r>
              <a:rPr lang="en-US" dirty="0"/>
              <a:t>Jesus echoes the same message in His ministry (Matt. 4:17).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14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7FE7-E827-2B1D-F0B5-DB2AD7B4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Sermon on the Mount (Matt. 5–7)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4292-BA09-9DB8-80F3-B999B26B6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4"/>
            <a:ext cx="6571343" cy="2737020"/>
          </a:xfrm>
        </p:spPr>
        <p:txBody>
          <a:bodyPr>
            <a:normAutofit/>
          </a:bodyPr>
          <a:lstStyle/>
          <a:p>
            <a:r>
              <a:rPr lang="en-US" dirty="0"/>
              <a:t>Beatitudes: blessings tied to Kingdom citizenship (5:3, 5:10).</a:t>
            </a:r>
          </a:p>
          <a:p>
            <a:r>
              <a:rPr lang="en-US" dirty="0"/>
              <a:t>Greatness in the Kingdom based on obedience (5:19).</a:t>
            </a:r>
          </a:p>
          <a:p>
            <a:r>
              <a:rPr lang="en-US" dirty="0"/>
              <a:t>Righteousness must exceed that of Pharisees (5:20).</a:t>
            </a:r>
          </a:p>
          <a:p>
            <a:r>
              <a:rPr lang="en-US" dirty="0"/>
              <a:t>Not all who say “Lord, Lord” will enter (7:21).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9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6B2E-E0D1-F918-D525-35E2D317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Kingdom Expands (Matt. 8 &amp; 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86518-351B-7900-A241-D4D8D234B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Many will join from east and west (8:11).</a:t>
            </a:r>
          </a:p>
          <a:p>
            <a:r>
              <a:rPr lang="en-US" sz="2400" dirty="0"/>
              <a:t>John the Baptist: great, yet least in the Kingdom is greater (11:11).</a:t>
            </a:r>
          </a:p>
          <a:p>
            <a:r>
              <a:rPr lang="en-US" sz="2400" dirty="0"/>
              <a:t>The Kingdom faces opposition but continues forward (11:12).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A055F-2938-C8A1-965B-97B52AAF4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13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C896E-B4DE-02E2-7801-2970AC505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Kingdom mentioned 8 times.</a:t>
            </a:r>
          </a:p>
          <a:p>
            <a:r>
              <a:rPr lang="en-US" sz="2400" dirty="0"/>
              <a:t>Seven parables: Sower, Tares, Mustard Seed, Leaven, Treasure, Pearl, Dragnet.</a:t>
            </a:r>
          </a:p>
          <a:p>
            <a:r>
              <a:rPr lang="en-US" sz="2400" dirty="0"/>
              <a:t>Parables reveal truth to seekers, conceal from rejecters.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81A85-FA36-D9A5-D944-4EF7B1BDE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Sower (13:1–23)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24300-32F4-9C58-B54C-604450B13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Four types of soil (hearts):</a:t>
            </a:r>
          </a:p>
          <a:p>
            <a:pPr lvl="1"/>
            <a:r>
              <a:rPr lang="en-US" sz="2000" dirty="0"/>
              <a:t>Pathway: word snatched away.</a:t>
            </a:r>
          </a:p>
          <a:p>
            <a:pPr lvl="1"/>
            <a:r>
              <a:rPr lang="en-US" sz="2000" dirty="0"/>
              <a:t>Rocky: no root, faith withers.</a:t>
            </a:r>
          </a:p>
          <a:p>
            <a:pPr lvl="1"/>
            <a:r>
              <a:rPr lang="en-US" sz="2000" dirty="0"/>
              <a:t>Thorny: cares &amp; riches choke faith.</a:t>
            </a:r>
          </a:p>
          <a:p>
            <a:pPr lvl="1"/>
            <a:r>
              <a:rPr lang="en-US" sz="2000" dirty="0"/>
              <a:t>Good soil: hears, understands, bears fruit.</a:t>
            </a:r>
          </a:p>
          <a:p>
            <a:r>
              <a:rPr lang="en-US" sz="2400" dirty="0"/>
              <a:t>Reminder: not all will respond, but some will produce fruit.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2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22EB-D8E3-57DC-51D4-1B6BBFE03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Tares (13:24–30, 36–43)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73F-BABC-ADCC-96CF-B17EDB52E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Good seed = sons of the Kingdom.</a:t>
            </a:r>
          </a:p>
          <a:p>
            <a:r>
              <a:rPr lang="en-US" sz="2400" dirty="0"/>
              <a:t>Tares = sons of the wicked one.</a:t>
            </a:r>
          </a:p>
          <a:p>
            <a:r>
              <a:rPr lang="en-US" sz="2400" dirty="0"/>
              <a:t>Harvest = end of the age.</a:t>
            </a:r>
          </a:p>
          <a:p>
            <a:r>
              <a:rPr lang="en-US" sz="2400" dirty="0"/>
              <a:t>Lesson: God will separate righteous from wicked in the final judgment.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BADE6-EF72-27A1-7EB4-47E0044CC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Mustard Seed (13:31–32)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1903A-FED2-2229-A9FC-DC6C56F1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Smallest seed → greatest plant.</a:t>
            </a:r>
          </a:p>
          <a:p>
            <a:r>
              <a:rPr lang="en-US" sz="2400" dirty="0"/>
              <a:t>Kingdom starts small but grows great.</a:t>
            </a:r>
          </a:p>
          <a:p>
            <a:r>
              <a:rPr lang="en-US" sz="2400" dirty="0"/>
              <a:t>Symbolizes growth, inclusiveness, and faith’s potential.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22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03F8-4ADD-256E-9BAA-7D596187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Leaven (13:33)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93EA7-D763-1AAE-05F8-48231B5F9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Small influence permeates the whole.</a:t>
            </a:r>
          </a:p>
          <a:p>
            <a:r>
              <a:rPr lang="en-US" sz="2400" dirty="0"/>
              <a:t>Kingdom spreads quietly but powerfully.</a:t>
            </a:r>
          </a:p>
          <a:p>
            <a:r>
              <a:rPr lang="en-US" sz="2400" dirty="0"/>
              <a:t>Christians = salt and light (Matt. 5:13–16).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9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2D68-9548-8075-CFDC-47017C80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Hidden Treasure (13:44)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8BD95-CFCD-FDC5-E78D-1EFCA62E3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 sells all to gain hidden treasure.</a:t>
            </a:r>
          </a:p>
          <a:p>
            <a:r>
              <a:rPr lang="en-US" sz="2400" dirty="0"/>
              <a:t>Illustrates Kingdom’s surpassing value.</a:t>
            </a:r>
          </a:p>
          <a:p>
            <a:r>
              <a:rPr lang="en-US" sz="2400" dirty="0"/>
              <a:t>Worth more than worldly riches or traditions.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5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82AF-5702-F84A-A98D-DC855C68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Pearl (13:45–46)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2A062-9F6C-AC18-5F3F-53A1DC793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Merchant seeks fine pearls, sells all for one pearl of great price.</a:t>
            </a:r>
          </a:p>
          <a:p>
            <a:r>
              <a:rPr lang="en-US" sz="2400" dirty="0"/>
              <a:t>Seeker finds what is worth everything.</a:t>
            </a:r>
          </a:p>
          <a:p>
            <a:r>
              <a:rPr lang="en-US" sz="2400" dirty="0"/>
              <a:t>Both treasure &amp; pearl = Kingdom’s incomparable worth.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0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A20AF-2F35-9CF3-5441-6C436B018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Dragnet (13:47–50)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CD24D-26F8-95F2-155F-88638D02C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71169" cy="3450613"/>
          </a:xfrm>
        </p:spPr>
        <p:txBody>
          <a:bodyPr/>
          <a:lstStyle/>
          <a:p>
            <a:r>
              <a:rPr lang="en-US" sz="2400" dirty="0"/>
              <a:t>Net gathers of all all kind.</a:t>
            </a:r>
          </a:p>
          <a:p>
            <a:r>
              <a:rPr lang="en-US" sz="2400" dirty="0"/>
              <a:t>Angels separate wicked from righteous at the end.</a:t>
            </a:r>
          </a:p>
          <a:p>
            <a:r>
              <a:rPr lang="en-US" sz="2400" dirty="0"/>
              <a:t>Reminder: being in the “net” ≠ guaranteed salvation—must bear fruit.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7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19774-2404-5D9D-C32D-85CDDAB5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Lessons (13:51–52)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BAAF-A0CF-271E-9A47-AB1ADEF39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96742" cy="3450613"/>
          </a:xfrm>
        </p:spPr>
        <p:txBody>
          <a:bodyPr/>
          <a:lstStyle/>
          <a:p>
            <a:r>
              <a:rPr lang="en-US" sz="2400" dirty="0"/>
              <a:t>Old &amp; new treasures = applying past &amp; present understanding.</a:t>
            </a:r>
          </a:p>
          <a:p>
            <a:r>
              <a:rPr lang="en-US" sz="2400" dirty="0"/>
              <a:t>Growth is both blessing and responsibility.</a:t>
            </a:r>
          </a:p>
          <a:p>
            <a:r>
              <a:rPr lang="en-US" sz="2400" dirty="0"/>
              <a:t>Accountability: use what God has given, not bury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9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8CC5-E8B7-BEA5-8F9E-5C5A0D1C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Takeaways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61713-83D8-09B3-5F48-4C9D65C40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683318"/>
          </a:xfrm>
        </p:spPr>
        <p:txBody>
          <a:bodyPr/>
          <a:lstStyle/>
          <a:p>
            <a:pPr algn="l"/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Kingdom citizens: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Sow the Word faithfully.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Expect different responses.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Grow in faith, even from small beginnings.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Influence the world quietly but powerfully.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Treasure the Kingdom above all else.</a:t>
            </a:r>
          </a:p>
          <a:p>
            <a:pPr lvl="1"/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Live prepared for final judgment.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1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AFBD-44FB-9DD8-9DD7-B5210BD1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Closing Challenge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F75A3-B01F-8E25-2A9B-129F434AC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738" y="2143324"/>
            <a:ext cx="7200779" cy="3450613"/>
          </a:xfrm>
        </p:spPr>
        <p:txBody>
          <a:bodyPr/>
          <a:lstStyle/>
          <a:p>
            <a:r>
              <a:rPr lang="en-US" sz="2400" dirty="0"/>
              <a:t>The Kingdom is priceless—worth every sacrifice.</a:t>
            </a:r>
          </a:p>
          <a:p>
            <a:r>
              <a:rPr lang="en-US" sz="2400" dirty="0"/>
              <a:t>Faithfulness, influence, and fruit-bearing define citizens.</a:t>
            </a:r>
          </a:p>
          <a:p>
            <a:r>
              <a:rPr lang="en-US" sz="2400" i="1" dirty="0"/>
              <a:t>“He who has ears to hear, let him hear”</a:t>
            </a:r>
            <a:r>
              <a:rPr lang="en-US" sz="2400" dirty="0"/>
              <a:t> (Matt. 13:43).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8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ABA2-71CB-752B-973B-1B25DBE44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7DCF0-2736-179B-28E6-1D48A4723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4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066D6-BEB5-5802-7BB1-79A3FBC0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7887-9FB6-12A6-152A-1E31818D80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153407-88F3-DBC3-0D86-53118F516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~ Chapter 13 (Cont.)</a:t>
            </a:r>
          </a:p>
          <a:p>
            <a:r>
              <a:rPr lang="en-US" sz="2000" dirty="0"/>
              <a:t>~ Chapter 14</a:t>
            </a:r>
          </a:p>
        </p:txBody>
      </p:sp>
    </p:spTree>
    <p:extLst>
      <p:ext uri="{BB962C8B-B14F-4D97-AF65-F5344CB8AC3E}">
        <p14:creationId xmlns:p14="http://schemas.microsoft.com/office/powerpoint/2010/main" val="37184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0CBB6-EF2F-445E-5E0E-EF863707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28FE-25B0-A963-5ED7-F0BF6C74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DA673-A2B5-B513-2237-41C4CE698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784" y="2177699"/>
            <a:ext cx="5754752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27261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8986-1C15-46F9-56F5-550DAE91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Returns to His Hometown (Matt. 13:53–58)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1E9D5-5EE6-BDE5-F553-57F12ACD9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finishes His parables and returns home</a:t>
            </a:r>
          </a:p>
          <a:p>
            <a:r>
              <a:rPr lang="en-US" dirty="0"/>
              <a:t>Teaches in the synagogue → people astonished</a:t>
            </a:r>
          </a:p>
          <a:p>
            <a:r>
              <a:rPr lang="en-US" dirty="0"/>
              <a:t>Questioned: </a:t>
            </a:r>
            <a:r>
              <a:rPr lang="en-US" i="1" dirty="0"/>
              <a:t>“Is this not the carpenter’s son? … Are not His brothers and sisters with us?”</a:t>
            </a:r>
            <a:endParaRPr lang="en-US" dirty="0"/>
          </a:p>
          <a:p>
            <a:r>
              <a:rPr lang="en-US" dirty="0"/>
              <a:t>Instead of faith → </a:t>
            </a:r>
            <a:r>
              <a:rPr lang="en-US" b="1" dirty="0"/>
              <a:t>offense at Him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8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EE77E-A396-5B70-1170-79181CCFC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Rejection of a Prophet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4568C-7B09-EBBA-A117-9CB65D5C9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responds: </a:t>
            </a:r>
            <a:r>
              <a:rPr lang="en-US" i="1" dirty="0"/>
              <a:t>“A prophet is not without honor except in his own country and in his own house”</a:t>
            </a:r>
            <a:r>
              <a:rPr lang="en-US" dirty="0"/>
              <a:t> (v. 57)</a:t>
            </a:r>
          </a:p>
          <a:p>
            <a:r>
              <a:rPr lang="en-US" dirty="0"/>
              <a:t>He performed </a:t>
            </a:r>
            <a:r>
              <a:rPr lang="en-US" b="1" dirty="0"/>
              <a:t>few mighty works</a:t>
            </a:r>
            <a:r>
              <a:rPr lang="en-US" dirty="0"/>
              <a:t> → because of unbelief</a:t>
            </a:r>
          </a:p>
          <a:p>
            <a:r>
              <a:rPr lang="en-US" b="1" dirty="0"/>
              <a:t>Lesson:</a:t>
            </a:r>
            <a:r>
              <a:rPr lang="en-US" dirty="0"/>
              <a:t> A hardened heart can block God’s blessings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07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3FA7-6E9F-5EF3-2C45-D428905D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Parallels with the Prophets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5C647-C2E7-8B2D-5837-49979E68A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Prophets rejected by their own people:</a:t>
            </a:r>
          </a:p>
          <a:p>
            <a:pPr lvl="1"/>
            <a:r>
              <a:rPr lang="en-US" dirty="0"/>
              <a:t>Jeremiah 11:21</a:t>
            </a:r>
          </a:p>
          <a:p>
            <a:pPr lvl="1"/>
            <a:r>
              <a:rPr lang="en-US" dirty="0"/>
              <a:t>Amos 7:12–13</a:t>
            </a:r>
          </a:p>
          <a:p>
            <a:r>
              <a:rPr lang="en-US" dirty="0"/>
              <a:t>Foreshadows Jesus’ </a:t>
            </a:r>
            <a:r>
              <a:rPr lang="en-US" b="1" dirty="0"/>
              <a:t>ultimate rejection by Israel</a:t>
            </a:r>
            <a:endParaRPr lang="en-US" dirty="0"/>
          </a:p>
          <a:p>
            <a:r>
              <a:rPr lang="en-US" dirty="0"/>
              <a:t>Points toward His </a:t>
            </a:r>
            <a:r>
              <a:rPr lang="en-US" b="1" dirty="0"/>
              <a:t>crucifixion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CCB8-5D15-5641-9A8D-1D372E3D3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Warnings for Us Today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9D8B5-D410-04BD-1434-50B1FBA17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Familiarity can breed contempt</a:t>
            </a:r>
          </a:p>
          <a:p>
            <a:r>
              <a:rPr lang="en-US" dirty="0"/>
              <a:t>Danger: Becoming </a:t>
            </a:r>
            <a:r>
              <a:rPr lang="en-US" b="1" dirty="0"/>
              <a:t>too used to</a:t>
            </a:r>
            <a:r>
              <a:rPr lang="en-US" dirty="0"/>
              <a:t> Jesus, Scripture, or church</a:t>
            </a:r>
          </a:p>
          <a:p>
            <a:r>
              <a:rPr lang="en-US" dirty="0"/>
              <a:t>Guard against </a:t>
            </a:r>
            <a:r>
              <a:rPr lang="en-US" b="1" dirty="0"/>
              <a:t>apathy</a:t>
            </a:r>
            <a:r>
              <a:rPr lang="en-US" dirty="0"/>
              <a:t> → Rediscover awe in the Lord</a:t>
            </a:r>
          </a:p>
          <a:p>
            <a:r>
              <a:rPr lang="en-US" dirty="0"/>
              <a:t>Don’t dismiss truth or people God uses because they don’t meet our </a:t>
            </a:r>
            <a:r>
              <a:rPr lang="en-US" b="1" dirty="0"/>
              <a:t>expectations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4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3FB3-609C-9085-F21F-689E4F06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43546-5DE9-DB32-B8BA-9575D7A41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when rejected, </a:t>
            </a:r>
            <a:r>
              <a:rPr lang="en-US" b="1" dirty="0"/>
              <a:t>Jesus continued His mission</a:t>
            </a:r>
            <a:endParaRPr lang="en-US" dirty="0"/>
          </a:p>
          <a:p>
            <a:r>
              <a:rPr lang="en-US" dirty="0"/>
              <a:t>We, too, must remain </a:t>
            </a:r>
            <a:r>
              <a:rPr lang="en-US" b="1" dirty="0"/>
              <a:t>steadfast</a:t>
            </a:r>
            <a:r>
              <a:rPr lang="en-US" dirty="0"/>
              <a:t> in following God</a:t>
            </a:r>
          </a:p>
          <a:p>
            <a:r>
              <a:rPr lang="en-US" dirty="0"/>
              <a:t>Faithfulness matters—even when misunderstood or dismissed by those closest to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0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A0B75-128F-7428-0CBB-BFCF0698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14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577E0-9340-1179-E54B-1379C9031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Stark contrast: </a:t>
            </a:r>
            <a:r>
              <a:rPr lang="en-US" b="1" dirty="0"/>
              <a:t>Herod’s wickedness vs. Jesus’ righteousness</a:t>
            </a:r>
            <a:endParaRPr lang="en-US" dirty="0"/>
          </a:p>
          <a:p>
            <a:r>
              <a:rPr lang="en-US" dirty="0"/>
              <a:t>Key events:</a:t>
            </a:r>
          </a:p>
          <a:p>
            <a:pPr lvl="1"/>
            <a:r>
              <a:rPr lang="en-US" dirty="0"/>
              <a:t>Death of John the Baptist</a:t>
            </a:r>
          </a:p>
          <a:p>
            <a:pPr lvl="1"/>
            <a:r>
              <a:rPr lang="en-US" dirty="0"/>
              <a:t>Feeding the 5,000</a:t>
            </a:r>
          </a:p>
          <a:p>
            <a:pPr lvl="1"/>
            <a:r>
              <a:rPr lang="en-US" dirty="0"/>
              <a:t>Jesus walks on water</a:t>
            </a:r>
          </a:p>
          <a:p>
            <a:pPr lvl="1"/>
            <a:r>
              <a:rPr lang="en-US" dirty="0"/>
              <a:t>Healing at Gennesaret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EC70-A8AE-F15B-5E4D-C9ED3071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Herod’s Troubled Conscience (vv. 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AB778-A770-B9FA-8E40-7732842C7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Herod hears reports about Jesus</a:t>
            </a:r>
          </a:p>
          <a:p>
            <a:r>
              <a:rPr lang="en-US" dirty="0"/>
              <a:t>Believes: </a:t>
            </a:r>
            <a:r>
              <a:rPr lang="en-US" i="1" dirty="0"/>
              <a:t>“This is John the Baptist risen from the dead”</a:t>
            </a:r>
            <a:endParaRPr lang="en-US" dirty="0"/>
          </a:p>
          <a:p>
            <a:r>
              <a:rPr lang="en-US" b="1" dirty="0"/>
              <a:t>Conscience guilty</a:t>
            </a:r>
            <a:r>
              <a:rPr lang="en-US" dirty="0"/>
              <a:t> → superstition versus faith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90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F1CC-2845-DF9F-BB6E-ACC18439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John’s Rebuke &amp; Imprisonment (vv. 3–5)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DF812-F37F-02F4-E0BC-699D848EB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 rebuked Herod for marrying his brother’s wife</a:t>
            </a:r>
          </a:p>
          <a:p>
            <a:r>
              <a:rPr lang="en-US" dirty="0"/>
              <a:t>Herodias = driving force behind John’s imprisonment</a:t>
            </a:r>
          </a:p>
          <a:p>
            <a:r>
              <a:rPr lang="en-US" dirty="0"/>
              <a:t>Herod feared the people → reluctant to kill John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8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6C9C-F23F-DEB3-44CF-B37A6EA6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Death of John (vv. 6–12)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30D3C-FDBE-F2BC-3693-5CB7A7583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Herod’s birthday feast → daughter of Herodias danced</a:t>
            </a:r>
          </a:p>
          <a:p>
            <a:r>
              <a:rPr lang="en-US" dirty="0"/>
              <a:t>Herod’s </a:t>
            </a:r>
            <a:r>
              <a:rPr lang="en-US" b="1" dirty="0"/>
              <a:t>rash oath</a:t>
            </a:r>
            <a:r>
              <a:rPr lang="en-US" dirty="0"/>
              <a:t> → request for John’s head</a:t>
            </a:r>
          </a:p>
          <a:p>
            <a:r>
              <a:rPr lang="en-US" dirty="0"/>
              <a:t>John executed → disciples buried him &amp; told Jesus</a:t>
            </a:r>
          </a:p>
          <a:p>
            <a:r>
              <a:rPr lang="en-US" b="1" dirty="0"/>
              <a:t>Lesson:</a:t>
            </a:r>
            <a:r>
              <a:rPr lang="en-US" dirty="0"/>
              <a:t> Truth-tellers may suffer, but remain faithful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4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8136-4E89-3F84-69F6-039E7B19F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Character of Herod &amp; Herodias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4639D-9900-99B5-167D-C8C7DB57F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Herod Antipas</a:t>
            </a:r>
            <a:r>
              <a:rPr lang="en-US" dirty="0"/>
              <a:t>: cunning, weak, politically ambitious</a:t>
            </a:r>
          </a:p>
          <a:p>
            <a:r>
              <a:rPr lang="en-US" b="1" dirty="0"/>
              <a:t>Herodias</a:t>
            </a:r>
            <a:r>
              <a:rPr lang="en-US" dirty="0"/>
              <a:t>: manipulative, power-hungry, vengeful</a:t>
            </a:r>
          </a:p>
          <a:p>
            <a:r>
              <a:rPr lang="en-US" dirty="0"/>
              <a:t>Union condemned by Law (Lev. 18:16; 20:21)</a:t>
            </a:r>
          </a:p>
          <a:p>
            <a:r>
              <a:rPr lang="en-US" dirty="0"/>
              <a:t>Sin’s consequences: downfall &amp; destruction (Hos. 8:7; Gal. 6:7–8)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0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B469-4E7A-329F-8CE7-CA0FC09B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Contrast: Wickedness vs. Righteousness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40149-A161-C101-25D1-3FC791BCD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Herod &amp; Herodias: lust, pride, manipulation</a:t>
            </a:r>
          </a:p>
          <a:p>
            <a:r>
              <a:rPr lang="en-US" dirty="0"/>
              <a:t>John the Baptist: bold truth-telling, righteousness</a:t>
            </a:r>
          </a:p>
          <a:p>
            <a:r>
              <a:rPr lang="en-US" dirty="0"/>
              <a:t>Jesus: compassion, healing, provision, faithfulness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0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1C9A-359C-275A-09A9-0721C5251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Feeding the 5,000 (vv. 13–21)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1C5C-93F7-3D08-95CA-3636C4CB9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sought solitude → multitudes followed</a:t>
            </a:r>
          </a:p>
          <a:p>
            <a:r>
              <a:rPr lang="en-US" b="1" dirty="0"/>
              <a:t>Compassion</a:t>
            </a:r>
            <a:r>
              <a:rPr lang="en-US" dirty="0"/>
              <a:t>: healed the sick &amp; taught them</a:t>
            </a:r>
          </a:p>
          <a:p>
            <a:r>
              <a:rPr lang="en-US" dirty="0"/>
              <a:t>Disciples: “Send them away” → Jesus: “You give them food”</a:t>
            </a:r>
          </a:p>
          <a:p>
            <a:r>
              <a:rPr lang="en-US" dirty="0"/>
              <a:t>A boy’s loaves &amp; fish (Jn.) → multiplied to feed thousands</a:t>
            </a:r>
          </a:p>
          <a:p>
            <a:r>
              <a:rPr lang="en-US" b="1" dirty="0"/>
              <a:t>Lesson:</a:t>
            </a:r>
            <a:r>
              <a:rPr lang="en-US" dirty="0"/>
              <a:t> Bring what you have → God multiplies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86A50-F15F-5A20-11D8-3E256EB52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from the Miracle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82BFB-A924-D1DB-CD33-74A617CA6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offerings + faith → abundant results (Eph. 3:20–21)</a:t>
            </a:r>
          </a:p>
          <a:p>
            <a:r>
              <a:rPr lang="en-US" dirty="0"/>
              <a:t>Apostles grew in faith through service</a:t>
            </a:r>
          </a:p>
          <a:p>
            <a:r>
              <a:rPr lang="en-US" dirty="0"/>
              <a:t>Generosity principle: Lk. 6:38 → blessings overflow</a:t>
            </a:r>
          </a:p>
          <a:p>
            <a:r>
              <a:rPr lang="en-US" dirty="0"/>
              <a:t>Twelve baskets left = God’s provision never runs dry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09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D3A8-4212-9E87-4C41-EF6E1870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Walks on Water (vv. 22–33)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D11DC-94EE-4413-A564-D10CB70A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Disciples struggle in the storm → “contrary winds”</a:t>
            </a:r>
          </a:p>
          <a:p>
            <a:r>
              <a:rPr lang="en-US" dirty="0"/>
              <a:t>Jesus walks on the sea → disciples afraid</a:t>
            </a:r>
          </a:p>
          <a:p>
            <a:r>
              <a:rPr lang="en-US" dirty="0"/>
              <a:t>Peter steps out in faith → begins to sink when distracted</a:t>
            </a:r>
          </a:p>
          <a:p>
            <a:r>
              <a:rPr lang="en-US" dirty="0"/>
              <a:t>Jesus rescues him → together walk back on water</a:t>
            </a:r>
          </a:p>
          <a:p>
            <a:r>
              <a:rPr lang="en-US" b="1" dirty="0"/>
              <a:t>Lesson:</a:t>
            </a:r>
            <a:r>
              <a:rPr lang="en-US" dirty="0"/>
              <a:t> With Jesus in the boat, storms grow calm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61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267F-31A2-DD3C-A8AB-2DA634083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Arrival at Gennesaret (vv. 34–36)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61E7-08E7-5C88-4F57-28B4A52C8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and disciples cross over the sea</a:t>
            </a:r>
          </a:p>
          <a:p>
            <a:r>
              <a:rPr lang="en-US" dirty="0"/>
              <a:t>People immediately recognize Him</a:t>
            </a:r>
          </a:p>
          <a:p>
            <a:r>
              <a:rPr lang="en-US" dirty="0"/>
              <a:t>Word spreads quickly throughout the region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6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C79A-9234-C5E7-6251-41927B400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People’s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38E93-8054-A40B-43E2-84A46A5A8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Multitudes bring their sick to Jesus</a:t>
            </a:r>
          </a:p>
          <a:p>
            <a:r>
              <a:rPr lang="en-US" dirty="0"/>
              <a:t>They beg just to </a:t>
            </a:r>
            <a:r>
              <a:rPr lang="en-US" b="1" dirty="0"/>
              <a:t>touch the hem of His garment</a:t>
            </a:r>
            <a:endParaRPr lang="en-US" dirty="0"/>
          </a:p>
          <a:p>
            <a:r>
              <a:rPr lang="en-US" dirty="0"/>
              <a:t>Great faith displayed in their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2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C707-08D3-BCA0-D24E-A68B0A82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Result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5381E-B1D6-5F19-085C-17F0FBB4E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“As many as touched Him were made perfectly well”</a:t>
            </a:r>
            <a:endParaRPr lang="en-US" dirty="0"/>
          </a:p>
          <a:p>
            <a:r>
              <a:rPr lang="en-US" dirty="0"/>
              <a:t>Complete healing → no exceptions</a:t>
            </a:r>
          </a:p>
          <a:p>
            <a:r>
              <a:rPr lang="en-US" b="1" dirty="0"/>
              <a:t>No one was disappointed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3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6A30-FADC-F7B1-768C-7209D4AB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Takeaway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0478B-0E20-A04A-7567-38586B016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meets every true need</a:t>
            </a:r>
          </a:p>
          <a:p>
            <a:r>
              <a:rPr lang="en-US" dirty="0"/>
              <a:t>His power is unlimited</a:t>
            </a:r>
          </a:p>
          <a:p>
            <a:r>
              <a:rPr lang="en-US"/>
              <a:t>Those who come to Him in faith always find hope and healing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2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43C6-7237-C8F5-CDE5-14A0A362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89A62-D5F8-76C2-72F3-113E072F4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Faith like John</a:t>
            </a:r>
            <a:r>
              <a:rPr lang="en-US" dirty="0"/>
              <a:t>: Stand for truth, even at a cost</a:t>
            </a:r>
          </a:p>
          <a:p>
            <a:r>
              <a:rPr lang="en-US" b="1" dirty="0"/>
              <a:t>Compassion like Jesus</a:t>
            </a:r>
            <a:r>
              <a:rPr lang="en-US" dirty="0"/>
              <a:t>: Meet needs with action, not just feeling</a:t>
            </a:r>
          </a:p>
          <a:p>
            <a:r>
              <a:rPr lang="en-US" b="1" dirty="0"/>
              <a:t>Faith like Peter</a:t>
            </a:r>
            <a:r>
              <a:rPr lang="en-US" dirty="0"/>
              <a:t>: Step out in trust—even if we falter, Jesus saves</a:t>
            </a:r>
          </a:p>
          <a:p>
            <a:r>
              <a:rPr lang="en-US" dirty="0"/>
              <a:t>Keep eyes fixed on Christ → storms fade, hope remains</a:t>
            </a:r>
          </a:p>
          <a:p>
            <a:r>
              <a:rPr lang="en-US" b="1" dirty="0"/>
              <a:t>Jesus never disappoints</a:t>
            </a:r>
            <a:r>
              <a:rPr lang="en-US" dirty="0"/>
              <a:t> (vv. 34–36)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B7353-4475-6189-B997-218C36E2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ABB6-1751-A740-6927-F80AAE035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05D3A-A094-39AC-3185-7213C0C63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dirty="0"/>
              <a:t>~ Chapter 15</a:t>
            </a:r>
          </a:p>
        </p:txBody>
      </p:sp>
    </p:spTree>
    <p:extLst>
      <p:ext uri="{BB962C8B-B14F-4D97-AF65-F5344CB8AC3E}">
        <p14:creationId xmlns:p14="http://schemas.microsoft.com/office/powerpoint/2010/main" val="138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6911-D5E5-D114-E045-82A875E2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F64CC-C923-CA48-9BFF-865AA11D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4A413-1FAB-3F2D-405D-866416E2D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784" y="2177699"/>
            <a:ext cx="5754752" cy="3864206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80181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201A-9699-8F4D-228B-CF3A56D1A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6269F-BAF9-BF38-1F32-60FBF96C1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prepares His Kingdom</a:t>
            </a:r>
          </a:p>
          <a:p>
            <a:r>
              <a:rPr lang="en-US" dirty="0"/>
              <a:t>Confrontation with Pharisees (traditions vs. God’s word)</a:t>
            </a:r>
          </a:p>
          <a:p>
            <a:r>
              <a:rPr lang="en-US" dirty="0"/>
              <a:t>The faith of the Syrophoenician woman</a:t>
            </a:r>
          </a:p>
          <a:p>
            <a:r>
              <a:rPr lang="en-US" dirty="0"/>
              <a:t>Miracles among Gentiles</a:t>
            </a:r>
          </a:p>
          <a:p>
            <a:r>
              <a:rPr lang="en-US" dirty="0"/>
              <a:t>Feeding of the 4,000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2421F-AFF6-5EEE-664C-D7E2CCB82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Pharisees Challenge Jesus (vv. 1–3)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5CAF6-6DDD-A81F-8AFF-0717E863B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Pharisees question disciples’ handwashing</a:t>
            </a:r>
          </a:p>
          <a:p>
            <a:r>
              <a:rPr lang="en-US" dirty="0"/>
              <a:t>Jesus counters: </a:t>
            </a:r>
            <a:r>
              <a:rPr lang="en-US" i="1" dirty="0"/>
              <a:t>Why transgress God’s commands for tradition?</a:t>
            </a:r>
            <a:endParaRPr lang="en-US" dirty="0"/>
          </a:p>
          <a:p>
            <a:r>
              <a:rPr lang="en-US" dirty="0"/>
              <a:t>Human tradition vs. God’s Word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3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7BCC-DEC2-8F2B-0433-7B61ECAC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Tradition vs. Commandment (vv. 4–7)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CFAD-35A9-D77C-D6ED-4897A6155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Honoring parents vs. Corban (Mark 7:11)</a:t>
            </a:r>
          </a:p>
          <a:p>
            <a:r>
              <a:rPr lang="en-US" dirty="0"/>
              <a:t>Pharisees nullify God’s law by tradition</a:t>
            </a:r>
          </a:p>
          <a:p>
            <a:r>
              <a:rPr lang="en-US" dirty="0"/>
              <a:t>Application: Responsibility to care for parents</a:t>
            </a:r>
          </a:p>
          <a:p>
            <a:r>
              <a:rPr lang="en-US" dirty="0"/>
              <a:t>Contrast: cultures where the elderly are honored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8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C3E4-337E-268C-207F-AC724DF3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Dangers of Tradition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9BFB6-5FCF-CEA3-03CB-54486DDE7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Traditions are not inherently wrong</a:t>
            </a:r>
          </a:p>
          <a:p>
            <a:r>
              <a:rPr lang="en-US" dirty="0"/>
              <a:t>Problem arises when tradition </a:t>
            </a:r>
            <a:r>
              <a:rPr lang="en-US" b="1" dirty="0"/>
              <a:t>contradicts</a:t>
            </a:r>
            <a:r>
              <a:rPr lang="en-US" dirty="0"/>
              <a:t> Scripture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sz="1800" dirty="0"/>
              <a:t>Mechanical instruments in worship (tradition vs. command)</a:t>
            </a:r>
          </a:p>
          <a:p>
            <a:pPr lvl="1"/>
            <a:r>
              <a:rPr lang="en-US" sz="1800" dirty="0"/>
              <a:t>Roman Catholic forms added later</a:t>
            </a:r>
          </a:p>
          <a:p>
            <a:r>
              <a:rPr lang="en-US" dirty="0"/>
              <a:t>Key: Worship must align with God’s Word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5B746-43AF-7E21-AF97-B839F760A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True Defilement (vv. 10–20)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6CE3E-8271-A8EC-68B9-B803641A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what goes in, but what comes out defiles</a:t>
            </a:r>
          </a:p>
          <a:p>
            <a:r>
              <a:rPr lang="en-US" dirty="0"/>
              <a:t>Pharisees: blind leaders of the blind</a:t>
            </a:r>
          </a:p>
          <a:p>
            <a:r>
              <a:rPr lang="en-US" dirty="0"/>
              <a:t>From the heart come evil thoughts, murders, adulteries, etc.</a:t>
            </a:r>
          </a:p>
          <a:p>
            <a:r>
              <a:rPr lang="en-US" dirty="0"/>
              <a:t>Proverbs 4:23 – Guard your heart diligently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0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DA42-09C7-ADF0-C931-CFF872DA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Heart over Ritual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A1A86-FE73-AC6F-CA89-645DFFBBA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rejects ceremonial cleansing as a measure of purity</a:t>
            </a:r>
          </a:p>
          <a:p>
            <a:r>
              <a:rPr lang="en-US" dirty="0"/>
              <a:t>True defilement = heart condition</a:t>
            </a:r>
          </a:p>
          <a:p>
            <a:r>
              <a:rPr lang="en-US" dirty="0"/>
              <a:t>Col. 2:16–23 – false wisdom &amp; empty tradition</a:t>
            </a:r>
          </a:p>
          <a:p>
            <a:r>
              <a:rPr lang="en-US" dirty="0"/>
              <a:t>Application: Focus on inner transformation, not outward show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6D6B-B5D5-F12B-5AA4-B1885298D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Faith of the Canaanite Woman (vv. 21–28)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3C700-9173-A184-C96C-081A6B9D2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Woman of Canaan calls Jesus </a:t>
            </a:r>
            <a:r>
              <a:rPr lang="en-US" i="1" dirty="0"/>
              <a:t>Son of David</a:t>
            </a:r>
            <a:endParaRPr lang="en-US" dirty="0"/>
          </a:p>
          <a:p>
            <a:r>
              <a:rPr lang="en-US" dirty="0"/>
              <a:t>Contrast: Pharisees rejected Him</a:t>
            </a:r>
          </a:p>
          <a:p>
            <a:r>
              <a:rPr lang="en-US" dirty="0"/>
              <a:t>Her persistence: Love, faith, perseverance</a:t>
            </a:r>
          </a:p>
          <a:p>
            <a:r>
              <a:rPr lang="en-US" dirty="0"/>
              <a:t>Jesus: </a:t>
            </a:r>
            <a:r>
              <a:rPr lang="en-US" i="1" dirty="0"/>
              <a:t>Great is your faith!</a:t>
            </a:r>
            <a:r>
              <a:rPr lang="en-US" dirty="0"/>
              <a:t> Daughter healed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3A302-AEAC-BEBC-4200-EB59E46A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from Her Faith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FD1BA-BD47-CD9C-BE37-F5728F78D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Persistent prayer (Luke 18:1–8)</a:t>
            </a:r>
          </a:p>
          <a:p>
            <a:r>
              <a:rPr lang="en-US" dirty="0"/>
              <a:t>God’s responses: Yes, No, Not Yet, Maybe</a:t>
            </a:r>
          </a:p>
          <a:p>
            <a:r>
              <a:rPr lang="en-US" dirty="0"/>
              <a:t>Faith pushes past silence and obstacles</a:t>
            </a:r>
          </a:p>
          <a:p>
            <a:r>
              <a:rPr lang="en-US" dirty="0"/>
              <a:t>Application: Do we persist in prayer?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9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90A0B-5BEA-B8C2-B0EF-B67A4EED7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Healing Multitudes (vv. 29–31)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F42A0-8854-6CCC-5E69-A655BE5C0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heals lame, blind, mute, maimed</a:t>
            </a:r>
          </a:p>
          <a:p>
            <a:r>
              <a:rPr lang="en-US" dirty="0"/>
              <a:t>Multitudes glorify “the God of Israel”</a:t>
            </a:r>
          </a:p>
          <a:p>
            <a:r>
              <a:rPr lang="en-US" dirty="0"/>
              <a:t>Gentile emphasis: Kingdom is for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24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77BC-E5BF-4841-1717-39566EFC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Feeding the 4,000 (vv. 32–39)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7D768-F716-80C3-0B20-FAE0FADFD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Compassion for the hungry crowd</a:t>
            </a:r>
          </a:p>
          <a:p>
            <a:r>
              <a:rPr lang="en-US" dirty="0"/>
              <a:t>Seven loaves + few fish → abundance</a:t>
            </a:r>
          </a:p>
          <a:p>
            <a:r>
              <a:rPr lang="en-US" dirty="0"/>
              <a:t>Distinct from feeding the 5,000</a:t>
            </a:r>
          </a:p>
          <a:p>
            <a:r>
              <a:rPr lang="en-US" dirty="0"/>
              <a:t>Seven large baskets left over (Acts 9:25 type basket)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5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A00D-6F04-3032-097D-BF61FE91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Spiritual Significance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14347-D9E7-3855-B57D-39FD58AA9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provides both physical and spiritual bread</a:t>
            </a:r>
          </a:p>
          <a:p>
            <a:r>
              <a:rPr lang="en-US" dirty="0"/>
              <a:t>Theme of provision:</a:t>
            </a:r>
          </a:p>
          <a:p>
            <a:pPr lvl="1"/>
            <a:r>
              <a:rPr lang="en-US" dirty="0"/>
              <a:t>Feeding 5,000</a:t>
            </a:r>
          </a:p>
          <a:p>
            <a:pPr lvl="1"/>
            <a:r>
              <a:rPr lang="en-US" dirty="0"/>
              <a:t>Feeding 4,000</a:t>
            </a:r>
          </a:p>
          <a:p>
            <a:pPr lvl="1"/>
            <a:r>
              <a:rPr lang="en-US" dirty="0"/>
              <a:t>Lord’s Supper (Matt. 26)</a:t>
            </a:r>
          </a:p>
          <a:p>
            <a:r>
              <a:rPr lang="en-US" dirty="0"/>
              <a:t>Abundance remains—Jesus satisfies fully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4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0DF0-4464-CFD4-CE08-CDAA18C03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Ministry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5BE3D-8228-DD62-42D5-3E61C6407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member’s role (Eph. 4:11–16)</a:t>
            </a:r>
          </a:p>
          <a:p>
            <a:r>
              <a:rPr lang="en-US" dirty="0"/>
              <a:t>Not just preachers/teachers—</a:t>
            </a:r>
            <a:r>
              <a:rPr lang="en-US" i="1" dirty="0"/>
              <a:t>all supply growth</a:t>
            </a:r>
            <a:endParaRPr lang="en-US" dirty="0"/>
          </a:p>
          <a:p>
            <a:r>
              <a:rPr lang="en-US" dirty="0"/>
              <a:t>Build the Church on God’s foundation (Matt. 7:24–27)</a:t>
            </a:r>
          </a:p>
          <a:p>
            <a:r>
              <a:rPr lang="en-US" dirty="0"/>
              <a:t>True ministry = body working together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46756-638C-9298-527B-BBD6E4BFE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Lessons from Matthew 15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EA1D5-DE12-1660-BD43-871E5642D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traditions cannot replace God’s Word</a:t>
            </a:r>
          </a:p>
          <a:p>
            <a:r>
              <a:rPr lang="en-US" dirty="0"/>
              <a:t>Faith tested reveals persistence and love</a:t>
            </a:r>
          </a:p>
          <a:p>
            <a:r>
              <a:rPr lang="en-US" dirty="0"/>
              <a:t>Jesus provides abundantly for all—Jews &amp; Gentiles</a:t>
            </a:r>
          </a:p>
          <a:p>
            <a:r>
              <a:rPr lang="en-US" dirty="0"/>
              <a:t>Guard your heart above all else</a:t>
            </a:r>
          </a:p>
          <a:p>
            <a:r>
              <a:rPr lang="en-US" dirty="0"/>
              <a:t>Every believer has a role in God’s Kingdom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4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C4573-92CE-3C51-9AC8-2919B913D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Closing Thought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22FF0-3552-BA29-2A55-1792067B8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is the Bread of Life who satisfies all needs</a:t>
            </a:r>
          </a:p>
          <a:p>
            <a:r>
              <a:rPr lang="en-US" dirty="0"/>
              <a:t>Will we hold to traditions or to God’s Word?</a:t>
            </a:r>
          </a:p>
          <a:p>
            <a:r>
              <a:rPr lang="en-US" dirty="0"/>
              <a:t>Will our faith persist like the Canaanite woman’s?</a:t>
            </a:r>
          </a:p>
          <a:p>
            <a:r>
              <a:rPr lang="en-US" dirty="0"/>
              <a:t>Will we contribute to the body of Christ?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467B7-EACC-7A94-3DD1-F0897E54B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20C3-E645-CEE6-C695-3F37C87B5C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32AF8-CA4A-A245-20A7-D088DD6E6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~ Chapter 16</a:t>
            </a:r>
          </a:p>
        </p:txBody>
      </p:sp>
    </p:spTree>
    <p:extLst>
      <p:ext uri="{BB962C8B-B14F-4D97-AF65-F5344CB8AC3E}">
        <p14:creationId xmlns:p14="http://schemas.microsoft.com/office/powerpoint/2010/main" val="331055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2C189-25A5-561A-066C-22F3A8ADD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F6C2-01CA-A3A4-6D58-E9065056C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BC3DD-A3F1-AD11-76CE-76BC7694D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68487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43D9-471C-D53E-A00F-23F71379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16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72AC9-DB4D-3E93-6DCF-C32936B2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86407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Jesus confronted Pharisees &amp; scribes about traditions</a:t>
            </a:r>
          </a:p>
          <a:p>
            <a:r>
              <a:rPr lang="en-US" sz="2800" dirty="0"/>
              <a:t>Now faces </a:t>
            </a:r>
            <a:r>
              <a:rPr lang="en-US" sz="2800" b="1" dirty="0"/>
              <a:t>Pharisees + Sadducees together</a:t>
            </a:r>
            <a:r>
              <a:rPr lang="en-US" sz="2800" dirty="0"/>
              <a:t> (unusual alliance)</a:t>
            </a:r>
          </a:p>
          <a:p>
            <a:r>
              <a:rPr lang="en-US" sz="2800" dirty="0"/>
              <a:t>Key themes:</a:t>
            </a:r>
          </a:p>
          <a:p>
            <a:pPr lvl="1"/>
            <a:r>
              <a:rPr lang="en-US" sz="2600" dirty="0"/>
              <a:t>Warning against “leaven”</a:t>
            </a:r>
          </a:p>
          <a:p>
            <a:pPr lvl="1"/>
            <a:r>
              <a:rPr lang="en-US" sz="2600" dirty="0"/>
              <a:t>Promise to build His church</a:t>
            </a:r>
          </a:p>
          <a:p>
            <a:pPr lvl="1"/>
            <a:r>
              <a:rPr lang="en-US" sz="2600" dirty="0"/>
              <a:t>Prediction of death &amp; resurrection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4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60442-A892-1699-78D2-BF765415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Pharisees &amp; Sadducees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ED9B4-97A1-5C43-95F9-317A9B7D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2" y="2015733"/>
            <a:ext cx="6392704" cy="3927867"/>
          </a:xfrm>
        </p:spPr>
        <p:txBody>
          <a:bodyPr/>
          <a:lstStyle/>
          <a:p>
            <a:r>
              <a:rPr lang="en-US" sz="2600" dirty="0"/>
              <a:t>Normally opposed each other</a:t>
            </a:r>
          </a:p>
          <a:p>
            <a:r>
              <a:rPr lang="en-US" sz="2600" dirty="0"/>
              <a:t>United in opposition to Jesus</a:t>
            </a:r>
          </a:p>
          <a:p>
            <a:r>
              <a:rPr lang="en-US" sz="2600" dirty="0"/>
              <a:t>Pharisees: strict law, believed in angels &amp; resurrection</a:t>
            </a:r>
          </a:p>
          <a:p>
            <a:r>
              <a:rPr lang="en-US" sz="2600" dirty="0"/>
              <a:t>Sadducees: materialistic, political, denied resurrection</a:t>
            </a:r>
          </a:p>
          <a:p>
            <a:r>
              <a:rPr lang="en-US" sz="2600" dirty="0"/>
              <a:t>Both demand a </a:t>
            </a:r>
            <a:r>
              <a:rPr lang="en-US" sz="2600" b="1" dirty="0"/>
              <a:t>sign from heaven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22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C668-74A4-1566-7BF2-E65022F2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“Signs of the Times” (vv. 1–4)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7B414-7A4A-7A75-C678-39D1F6994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9385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Jesus rebukes them: “You can read the sky but not the times”</a:t>
            </a:r>
          </a:p>
          <a:p>
            <a:r>
              <a:rPr lang="en-US" sz="2800" dirty="0"/>
              <a:t>Signs included:</a:t>
            </a:r>
          </a:p>
          <a:p>
            <a:pPr lvl="1"/>
            <a:r>
              <a:rPr lang="en-US" sz="2600" dirty="0"/>
              <a:t>John’s preaching</a:t>
            </a:r>
          </a:p>
          <a:p>
            <a:pPr lvl="1"/>
            <a:r>
              <a:rPr lang="en-US" sz="2600" dirty="0"/>
              <a:t>Jesus’ teaching &amp; miracles</a:t>
            </a:r>
          </a:p>
          <a:p>
            <a:pPr lvl="1"/>
            <a:r>
              <a:rPr lang="en-US" sz="2600" dirty="0"/>
              <a:t>Fulfilled prophecy</a:t>
            </a:r>
          </a:p>
          <a:p>
            <a:r>
              <a:rPr lang="en-US" sz="2600" dirty="0"/>
              <a:t>Only sign: </a:t>
            </a:r>
            <a:r>
              <a:rPr lang="en-US" sz="2600" b="1" dirty="0"/>
              <a:t>prophet Jonah → 3 days in the earth (resurrection)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39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4D36-56F1-96D4-947F-FAC547A2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Spiritual Adultery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D92F4-07CD-9F6A-BBB1-6BF81E044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086" y="2196487"/>
            <a:ext cx="7062555" cy="3534462"/>
          </a:xfrm>
        </p:spPr>
        <p:txBody>
          <a:bodyPr>
            <a:normAutofit/>
          </a:bodyPr>
          <a:lstStyle/>
          <a:p>
            <a:r>
              <a:rPr lang="en-US" sz="2800" dirty="0"/>
              <a:t>“Wicked &amp; adulterous generation” = spiritual unfaithfulness</a:t>
            </a:r>
          </a:p>
          <a:p>
            <a:r>
              <a:rPr lang="en-US" sz="2800" dirty="0"/>
              <a:t>Adultery = turning from God to falsehoods</a:t>
            </a:r>
          </a:p>
          <a:p>
            <a:r>
              <a:rPr lang="en-US" sz="2800" dirty="0"/>
              <a:t>Jonah’s sign = foreshadow of Jesus’ death &amp; resurrection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1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10BB-B7F1-0371-6C6B-4AD57ED6A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Leaven Warning (vv. 5–12)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B50C2-94B3-87CB-26B1-576B8A826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34965" cy="389596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Disciples worried about bread</a:t>
            </a:r>
          </a:p>
          <a:p>
            <a:r>
              <a:rPr lang="en-US" sz="2800" dirty="0"/>
              <a:t>Jesus reminds them:</a:t>
            </a:r>
          </a:p>
          <a:p>
            <a:pPr lvl="1"/>
            <a:r>
              <a:rPr lang="en-US" sz="2500" dirty="0"/>
              <a:t>Fed 5,000 (12 baskets left)</a:t>
            </a:r>
          </a:p>
          <a:p>
            <a:pPr lvl="1"/>
            <a:r>
              <a:rPr lang="en-US" sz="2500" dirty="0"/>
              <a:t>Fed 4,000 (7 baskets left)</a:t>
            </a:r>
          </a:p>
          <a:p>
            <a:r>
              <a:rPr lang="en-US" sz="2800" b="1" dirty="0"/>
              <a:t>Leaven = false doctrine</a:t>
            </a:r>
            <a:r>
              <a:rPr lang="en-US" sz="2800" dirty="0"/>
              <a:t> of Pharisees &amp; Sadducees</a:t>
            </a:r>
          </a:p>
          <a:p>
            <a:r>
              <a:rPr lang="en-US" sz="2800" dirty="0"/>
              <a:t>Today: beware of ritualism &amp; materialism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3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76DD7-340B-1E4C-2B8A-805520B56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Leaven: Two Uses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9D3B7-E8D3-76E2-9150-C55CFF9E6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683318"/>
          </a:xfrm>
        </p:spPr>
        <p:txBody>
          <a:bodyPr>
            <a:normAutofit/>
          </a:bodyPr>
          <a:lstStyle/>
          <a:p>
            <a:r>
              <a:rPr lang="en-US" sz="3000" dirty="0"/>
              <a:t>Positive (Matt. 13): Kingdom’s influence spreads</a:t>
            </a:r>
          </a:p>
          <a:p>
            <a:r>
              <a:rPr lang="en-US" sz="3000" dirty="0"/>
              <a:t>Negative (Matt. 16): Corrupting influence of false teaching</a:t>
            </a:r>
          </a:p>
          <a:p>
            <a:r>
              <a:rPr lang="en-US" sz="3000" dirty="0"/>
              <a:t>Key lesson: guard hearts &amp; minds against error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586A-DA95-17CF-8675-966D8F40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Caesarea Philippi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2AB84-6013-ADE8-9200-E631661FB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86109" cy="3853439"/>
          </a:xfrm>
        </p:spPr>
        <p:txBody>
          <a:bodyPr/>
          <a:lstStyle/>
          <a:p>
            <a:r>
              <a:rPr lang="en-US" sz="3000" dirty="0"/>
              <a:t>Pagan city, center for worship of Pan</a:t>
            </a:r>
          </a:p>
          <a:p>
            <a:r>
              <a:rPr lang="en-US" sz="3000" dirty="0"/>
              <a:t>“Gates of Hades” nearby</a:t>
            </a:r>
          </a:p>
          <a:p>
            <a:r>
              <a:rPr lang="en-US" sz="3000" dirty="0"/>
              <a:t>Built on massive rock/cliff</a:t>
            </a:r>
          </a:p>
          <a:p>
            <a:r>
              <a:rPr lang="en-US" sz="3000" dirty="0"/>
              <a:t>Jesus uses setting to reveal </a:t>
            </a:r>
            <a:r>
              <a:rPr lang="en-US" sz="3000" b="1" dirty="0"/>
              <a:t>church foundation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1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CD9A54-DB5F-126D-76ED-E5E6087D2B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" r="1683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39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714F6-6570-7A77-F462-0DBDCF71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“Who Do You Say I Am?” (vv. 13–17)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95229-4FD8-5BA6-C212-A6C2DFD29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77495" cy="3917234"/>
          </a:xfrm>
        </p:spPr>
        <p:txBody>
          <a:bodyPr>
            <a:normAutofit fontScale="92500"/>
          </a:bodyPr>
          <a:lstStyle/>
          <a:p>
            <a:r>
              <a:rPr lang="en-US" sz="3000" dirty="0"/>
              <a:t>Public opinion: John, Elijah, Jeremiah, or prophet</a:t>
            </a:r>
          </a:p>
          <a:p>
            <a:r>
              <a:rPr lang="en-US" sz="3000" dirty="0"/>
              <a:t>Peter’s confession: “You are the Christ, the Son of the Living God”</a:t>
            </a:r>
          </a:p>
          <a:p>
            <a:r>
              <a:rPr lang="en-US" sz="3000" dirty="0"/>
              <a:t>Revelation through evidence &amp; Spirit’s work</a:t>
            </a:r>
          </a:p>
          <a:p>
            <a:r>
              <a:rPr lang="en-US" sz="3000" dirty="0"/>
              <a:t>Still the central question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7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E2F2C-CA87-8F4A-6B8A-17A005FA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18D929-F950-5E95-21C0-11D8DA2721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" r="1683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8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C26B-A8CC-A988-DBA9-A8101F79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Rock &amp; The Church (v. 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1E31D-DD97-5C77-009A-617BE2C9C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358" y="2015733"/>
            <a:ext cx="7761767" cy="3927867"/>
          </a:xfrm>
        </p:spPr>
        <p:txBody>
          <a:bodyPr>
            <a:normAutofit/>
          </a:bodyPr>
          <a:lstStyle/>
          <a:p>
            <a:r>
              <a:rPr lang="en-US" sz="2800" dirty="0"/>
              <a:t>Wordplay: Petros (Peter) vs. Petra (rock ledge)</a:t>
            </a:r>
          </a:p>
          <a:p>
            <a:r>
              <a:rPr lang="en-US" sz="2800" dirty="0"/>
              <a:t>Church built on </a:t>
            </a:r>
            <a:r>
              <a:rPr lang="en-US" sz="2800" b="1" dirty="0"/>
              <a:t>truth of Jesus as Christ</a:t>
            </a:r>
            <a:endParaRPr lang="en-US" sz="2800" dirty="0"/>
          </a:p>
          <a:p>
            <a:r>
              <a:rPr lang="en-US" sz="2800" dirty="0"/>
              <a:t>OT prophecy: cornerstone (Ps. 118:22; Isa. 28:16)</a:t>
            </a:r>
          </a:p>
          <a:p>
            <a:r>
              <a:rPr lang="en-US" sz="2800" dirty="0"/>
              <a:t>NT fulfillment: Christ = cornerstone (Acts 4, 1 Peter 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2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4FF4D-C70A-5FB2-3C94-A2A18B2F8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5443DA-2BAB-0838-5B4E-64325C64D4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" r="1683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00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E796-76CE-779E-F502-FBF77C41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Keys of the Kingdom (v. 19)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4DBE7-61F3-7AD3-BC8E-70D20AE5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473" y="2100793"/>
            <a:ext cx="7200779" cy="3704583"/>
          </a:xfrm>
        </p:spPr>
        <p:txBody>
          <a:bodyPr/>
          <a:lstStyle/>
          <a:p>
            <a:r>
              <a:rPr lang="en-US" sz="3200" dirty="0"/>
              <a:t>Authority given (cf. 18:1, 18)</a:t>
            </a:r>
          </a:p>
          <a:p>
            <a:r>
              <a:rPr lang="en-US" sz="3200" dirty="0"/>
              <a:t>“Binding &amp; loosing” = reflecting heaven’s authority</a:t>
            </a:r>
          </a:p>
          <a:p>
            <a:r>
              <a:rPr lang="en-US" sz="3200" dirty="0"/>
              <a:t>Not human decision → God’s will revealed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CCE6-5039-E06C-DDFB-EE9719D51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Predicts His Death (vv. 21–23)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52D6-2AA3-91D2-E87D-3F78182E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396" y="2231939"/>
            <a:ext cx="7275207" cy="3821541"/>
          </a:xfrm>
        </p:spPr>
        <p:txBody>
          <a:bodyPr>
            <a:normAutofit/>
          </a:bodyPr>
          <a:lstStyle/>
          <a:p>
            <a:r>
              <a:rPr lang="en-US" sz="3200" dirty="0"/>
              <a:t>Must suffer, die, and rise on the third day</a:t>
            </a:r>
          </a:p>
          <a:p>
            <a:r>
              <a:rPr lang="en-US" sz="3200" dirty="0"/>
              <a:t>Peter objects → Jesus rebukes him: “Get behind Me, Satan!”</a:t>
            </a:r>
          </a:p>
          <a:p>
            <a:r>
              <a:rPr lang="en-US" sz="3200" dirty="0"/>
              <a:t>Lesson: think with God’s perspective, not man’s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9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AE58-3802-ED85-615D-260BE4AB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Taking Up the Cross (vv. 24–26)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5D1BA-B93B-0B8E-5835-B6155CA9D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1962570"/>
            <a:ext cx="7200779" cy="3917234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Requirements of discipleship:</a:t>
            </a:r>
          </a:p>
          <a:p>
            <a:pPr lvl="1"/>
            <a:r>
              <a:rPr lang="en-US" sz="3000" dirty="0"/>
              <a:t>Deny self</a:t>
            </a:r>
          </a:p>
          <a:p>
            <a:pPr lvl="1"/>
            <a:r>
              <a:rPr lang="en-US" sz="3000" dirty="0"/>
              <a:t>Take up cross</a:t>
            </a:r>
          </a:p>
          <a:p>
            <a:pPr lvl="1"/>
            <a:r>
              <a:rPr lang="en-US" sz="3000" dirty="0"/>
              <a:t>Follow Jesus</a:t>
            </a:r>
          </a:p>
          <a:p>
            <a:r>
              <a:rPr lang="en-US" sz="3000" dirty="0"/>
              <a:t>True life found by losing it for Christ</a:t>
            </a:r>
          </a:p>
          <a:p>
            <a:r>
              <a:rPr lang="en-US" sz="3000" dirty="0"/>
              <a:t>What profit is the whole world if you lose your soul?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4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ED53-09C3-93A8-0997-9DFFF125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Coming of the Son of Man (vv. 27–28)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0D3EA-3506-EF83-BEDC-2F04B5731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207" y="2015733"/>
            <a:ext cx="7392165" cy="4037747"/>
          </a:xfrm>
        </p:spPr>
        <p:txBody>
          <a:bodyPr/>
          <a:lstStyle/>
          <a:p>
            <a:r>
              <a:rPr lang="en-US" sz="3200" dirty="0"/>
              <a:t>Jesus will return in glory &amp; judgment</a:t>
            </a:r>
          </a:p>
          <a:p>
            <a:r>
              <a:rPr lang="en-US" sz="3200" b="1" dirty="0"/>
              <a:t>Some</a:t>
            </a:r>
            <a:r>
              <a:rPr lang="en-US" sz="3200" dirty="0"/>
              <a:t> standing there would live to see it</a:t>
            </a:r>
          </a:p>
          <a:p>
            <a:r>
              <a:rPr lang="en-US" sz="3200" dirty="0"/>
              <a:t>Likely reference: </a:t>
            </a:r>
            <a:r>
              <a:rPr lang="en-US" sz="3200" b="1" dirty="0"/>
              <a:t>judgment on Jerusalem (AD 70)</a:t>
            </a:r>
            <a:endParaRPr lang="en-US" sz="3200" dirty="0"/>
          </a:p>
          <a:p>
            <a:r>
              <a:rPr lang="en-US" sz="3200" dirty="0"/>
              <a:t>Fulfilled within that generation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44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2A55F-224C-87EE-B44E-4B592BE67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Chapter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F4E1C-D1D2-A7BA-3C92-F4C9B7CD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641" y="1853755"/>
            <a:ext cx="7719237" cy="4302496"/>
          </a:xfrm>
        </p:spPr>
        <p:txBody>
          <a:bodyPr>
            <a:normAutofit fontScale="92500"/>
          </a:bodyPr>
          <a:lstStyle/>
          <a:p>
            <a:r>
              <a:rPr lang="en-US" sz="2700" dirty="0"/>
              <a:t>Pharisees &amp; Sadducees demand sign → given Jonah’s sign</a:t>
            </a:r>
          </a:p>
          <a:p>
            <a:r>
              <a:rPr lang="en-US" sz="2700" dirty="0"/>
              <a:t>Warning: beware of their leaven (false teaching)</a:t>
            </a:r>
          </a:p>
          <a:p>
            <a:r>
              <a:rPr lang="en-US" sz="2700" dirty="0"/>
              <a:t>Peter’s confession: Jesus is the Christ</a:t>
            </a:r>
          </a:p>
          <a:p>
            <a:r>
              <a:rPr lang="en-US" sz="2700" dirty="0"/>
              <a:t>Promise: Christ will build His church on this truth</a:t>
            </a:r>
          </a:p>
          <a:p>
            <a:r>
              <a:rPr lang="en-US" sz="2700" dirty="0"/>
              <a:t>Jesus predicts death &amp; resurrection</a:t>
            </a:r>
          </a:p>
          <a:p>
            <a:r>
              <a:rPr lang="en-US" sz="2700" dirty="0"/>
              <a:t>Call to disciples: </a:t>
            </a:r>
            <a:r>
              <a:rPr lang="en-US" sz="2700" b="1" dirty="0"/>
              <a:t>take up your cross</a:t>
            </a:r>
            <a:endParaRPr lang="en-US" sz="2700" dirty="0"/>
          </a:p>
          <a:p>
            <a:r>
              <a:rPr lang="en-US" sz="2700" dirty="0"/>
              <a:t>Promise of judgment &amp; ultimate accountability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0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19C4-CF3F-A227-A4CB-06CC1C7D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F9BAC-BA5D-A4AA-4939-A7EC0BF50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6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1DF22-E03F-BC35-AE20-AF8FDCA88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0965-8248-41F6-1174-0D5C7FA2D3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40C0C-5EC7-F91D-59DA-B683FC3B0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Chapter 17: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From the mountain of glory to the valley of unbelief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9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B2A4F-08EE-B252-263F-D460F3FF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 of Matthew 17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F7D87-068C-CA71-E493-97327F9AF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393" y="2036996"/>
            <a:ext cx="7902528" cy="3917235"/>
          </a:xfrm>
        </p:spPr>
        <p:txBody>
          <a:bodyPr>
            <a:normAutofit/>
          </a:bodyPr>
          <a:lstStyle/>
          <a:p>
            <a:r>
              <a:rPr lang="en-US" sz="2800" dirty="0"/>
              <a:t>Transfiguration (vv. 1–13)</a:t>
            </a:r>
          </a:p>
          <a:p>
            <a:r>
              <a:rPr lang="en-US" sz="2800" dirty="0"/>
              <a:t>Healing of the boy with a demon (vv. 14–21)</a:t>
            </a:r>
          </a:p>
          <a:p>
            <a:r>
              <a:rPr lang="en-US" sz="2800" dirty="0"/>
              <a:t>Second prediction of Jesus’ death (vv. 22–23)</a:t>
            </a:r>
          </a:p>
          <a:p>
            <a:r>
              <a:rPr lang="en-US" sz="2800" dirty="0"/>
              <a:t>The temple tax (vv. 24–27)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/>
              <a:t> Key themes: </a:t>
            </a:r>
            <a:r>
              <a:rPr lang="en-US" sz="2800" dirty="0"/>
              <a:t>Faith • Transformation • Submission • Glory beyond the cross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0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8DB3-CBC3-C1FA-2BB6-005E091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Importance of Preaching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70DC9-BCEA-1E95-9F63-2486E4EFA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268" y="2143323"/>
            <a:ext cx="7275207" cy="3757746"/>
          </a:xfrm>
        </p:spPr>
        <p:txBody>
          <a:bodyPr/>
          <a:lstStyle/>
          <a:p>
            <a:r>
              <a:rPr lang="en-US" sz="2800" dirty="0"/>
              <a:t>We must spend </a:t>
            </a:r>
            <a:r>
              <a:rPr lang="en-US" sz="2800" i="1" dirty="0"/>
              <a:t>intimate time</a:t>
            </a:r>
            <a:r>
              <a:rPr lang="en-US" sz="2800" dirty="0"/>
              <a:t> with the Lord through the Gospels</a:t>
            </a:r>
          </a:p>
          <a:p>
            <a:r>
              <a:rPr lang="en-US" sz="2800" dirty="0"/>
              <a:t>People need to </a:t>
            </a:r>
            <a:r>
              <a:rPr lang="en-US" sz="2800" i="1" dirty="0"/>
              <a:t>see</a:t>
            </a:r>
            <a:r>
              <a:rPr lang="en-US" sz="2800" dirty="0"/>
              <a:t> and </a:t>
            </a:r>
            <a:r>
              <a:rPr lang="en-US" sz="2800" i="1" dirty="0"/>
              <a:t>know</a:t>
            </a:r>
            <a:r>
              <a:rPr lang="en-US" sz="2800" dirty="0"/>
              <a:t> Jesus</a:t>
            </a:r>
          </a:p>
          <a:p>
            <a:r>
              <a:rPr lang="en-US" sz="2800" dirty="0"/>
              <a:t>The Gospels reveal the heart of our faith—His words, works, and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6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4C7F-3483-8470-B52D-71B7E479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Transfiguration (vv. 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806B4-FCEF-793D-6B89-D3628BDEC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942" y="2153957"/>
            <a:ext cx="7349635" cy="3619523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Jesus takes Peter, James, and John up the mountain</a:t>
            </a:r>
          </a:p>
          <a:p>
            <a:r>
              <a:rPr lang="en-US" sz="2800" dirty="0"/>
              <a:t>His face shines like the sun; clothes white as light</a:t>
            </a:r>
          </a:p>
          <a:p>
            <a:r>
              <a:rPr lang="en-US" sz="2800" dirty="0"/>
              <a:t>Occurs six days after Peter’s confession (Matt 16:21–28)</a:t>
            </a:r>
          </a:p>
          <a:p>
            <a:r>
              <a:rPr lang="en-US" sz="2800" dirty="0"/>
              <a:t>A foretaste of resurrection glory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55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228F-181A-C706-55CD-819024FE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Peter, James, and John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A8578-FC3C-C892-3040-6499CC526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48" y="2015733"/>
            <a:ext cx="8304028" cy="4112175"/>
          </a:xfrm>
        </p:spPr>
        <p:txBody>
          <a:bodyPr>
            <a:normAutofit fontScale="85000" lnSpcReduction="10000"/>
          </a:bodyPr>
          <a:lstStyle/>
          <a:p>
            <a:r>
              <a:rPr lang="en-US" sz="3100" dirty="0"/>
              <a:t>Inner circle seen 3 times: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700" dirty="0"/>
              <a:t>Jairus’ daughter (Mark 5:21–43)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700" dirty="0"/>
              <a:t>Transfiguration (Matt 17:1–13)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700" dirty="0"/>
              <a:t>Gethsemane (Matt 26:36–46)</a:t>
            </a:r>
          </a:p>
          <a:p>
            <a:r>
              <a:rPr lang="en-US" sz="3100" dirty="0"/>
              <a:t>Possible reasons(?): leadership development, unique callings</a:t>
            </a:r>
          </a:p>
          <a:p>
            <a:pPr lvl="1"/>
            <a:r>
              <a:rPr lang="en-US" sz="2700" dirty="0"/>
              <a:t>Peter – first preacher (Acts 2, 10)</a:t>
            </a:r>
          </a:p>
          <a:p>
            <a:pPr lvl="1"/>
            <a:r>
              <a:rPr lang="en-US" sz="2700" dirty="0"/>
              <a:t>James – first apostolic martyr (Acts 12:1–4)</a:t>
            </a:r>
          </a:p>
          <a:p>
            <a:pPr lvl="1"/>
            <a:r>
              <a:rPr lang="en-US" sz="2700" dirty="0"/>
              <a:t>John – longest living, close to Jesus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8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8EA4-CBEB-72F5-ED7C-20510326A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Meaning of “Transfigured”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F2348-7004-C2BE-FE3C-6F7243F4E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436" y="2292179"/>
            <a:ext cx="7976956" cy="3672686"/>
          </a:xfrm>
        </p:spPr>
        <p:txBody>
          <a:bodyPr/>
          <a:lstStyle/>
          <a:p>
            <a:r>
              <a:rPr lang="en-US" sz="2800" dirty="0"/>
              <a:t>Greek </a:t>
            </a:r>
            <a:r>
              <a:rPr lang="en-US" sz="2800" i="1" dirty="0" err="1"/>
              <a:t>metamorphoō</a:t>
            </a:r>
            <a:r>
              <a:rPr lang="en-US" sz="2800" dirty="0"/>
              <a:t> – transformed, changed in form</a:t>
            </a:r>
          </a:p>
          <a:p>
            <a:r>
              <a:rPr lang="en-US" sz="2800" dirty="0"/>
              <a:t>Same word in Romans 12:2 — “Be transformed by renewing your mind.”</a:t>
            </a:r>
          </a:p>
          <a:p>
            <a:r>
              <a:rPr lang="en-US" sz="2800" dirty="0"/>
              <a:t>Transformation comes through time with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5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C8455-CD70-6B6B-480B-7528A6B2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Transformation through Prayer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015F5-82E7-DA7F-D44D-F6DA67988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40" y="2100795"/>
            <a:ext cx="8387367" cy="3800276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Luke 9:28–29 — “As He prayed, His appearance was altered.”</a:t>
            </a:r>
          </a:p>
          <a:p>
            <a:r>
              <a:rPr lang="en-US" sz="2600" dirty="0"/>
              <a:t>True change comes from prayer and communion</a:t>
            </a:r>
          </a:p>
          <a:p>
            <a:r>
              <a:rPr lang="en-US" sz="2600" dirty="0"/>
              <a:t>2 Cor 3:18 — “Beholding the glory of the Lord, we are transformed.”</a:t>
            </a:r>
          </a:p>
          <a:p>
            <a:r>
              <a:rPr lang="en-US" sz="2600" dirty="0"/>
              <a:t>Transformation is both inward (now) and future (glory to come)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3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2BBA-922E-E72B-6DD2-7F1C6B73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Purpose of the Transfiguration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D0CE2-9B41-29CC-CA21-967A1C3F7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189" y="2228384"/>
            <a:ext cx="7700509" cy="3715216"/>
          </a:xfrm>
        </p:spPr>
        <p:txBody>
          <a:bodyPr/>
          <a:lstStyle/>
          <a:p>
            <a:r>
              <a:rPr lang="en-US" sz="2800" dirty="0"/>
              <a:t>To strengthen disciples’ faith before His suffering</a:t>
            </a:r>
          </a:p>
          <a:p>
            <a:r>
              <a:rPr lang="en-US" sz="2800" dirty="0"/>
              <a:t>To reveal the glory beyond the cross (cf. Phil. 3:20–21)</a:t>
            </a:r>
          </a:p>
          <a:p>
            <a:r>
              <a:rPr lang="en-US" sz="2800" dirty="0"/>
              <a:t>To remind us that glory follows obedience and suffering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ADB6-21FC-9176-A6E3-2FCC11A37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Moses and Elijah Appear (v. 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52234-DA80-C3D2-D9B8-E6A8D959D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479" y="2005101"/>
            <a:ext cx="7527851" cy="3693951"/>
          </a:xfrm>
        </p:spPr>
        <p:txBody>
          <a:bodyPr>
            <a:normAutofit/>
          </a:bodyPr>
          <a:lstStyle/>
          <a:p>
            <a:r>
              <a:rPr lang="en-US" sz="2800" dirty="0"/>
              <a:t>Represent(?) the </a:t>
            </a:r>
            <a:r>
              <a:rPr lang="en-US" sz="2800" b="1" dirty="0"/>
              <a:t>Law</a:t>
            </a:r>
            <a:r>
              <a:rPr lang="en-US" sz="2800" dirty="0"/>
              <a:t> (Moses) and </a:t>
            </a:r>
            <a:r>
              <a:rPr lang="en-US" sz="2800" b="1" dirty="0"/>
              <a:t>Prophets</a:t>
            </a:r>
            <a:r>
              <a:rPr lang="en-US" sz="2800" dirty="0"/>
              <a:t> (Elijah)</a:t>
            </a:r>
          </a:p>
          <a:p>
            <a:r>
              <a:rPr lang="en-US" sz="2800" dirty="0"/>
              <a:t>Both encountered God on mountains</a:t>
            </a:r>
          </a:p>
          <a:p>
            <a:r>
              <a:rPr lang="en-US" sz="2800" dirty="0"/>
              <a:t>One died (Moses), one did not (Elijah)</a:t>
            </a:r>
          </a:p>
          <a:p>
            <a:r>
              <a:rPr lang="en-US" sz="2800" dirty="0"/>
              <a:t>Symbolic of the living &amp; the dead united in Christ (1 Thess. 4:13–18)?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2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26F9-D81B-73C5-1F90-ED8C5CE5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Peter’s Response and God’s Voice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52286-49B0-D5BC-4773-91026790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798" y="2100794"/>
            <a:ext cx="6956230" cy="356636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Peter: “Let’s build three tabernacles.”</a:t>
            </a:r>
          </a:p>
          <a:p>
            <a:r>
              <a:rPr lang="en-US" sz="2800" dirty="0"/>
              <a:t>God’s voice from the cloud:</a:t>
            </a:r>
          </a:p>
          <a:p>
            <a:pPr lvl="1"/>
            <a:r>
              <a:rPr lang="en-US" sz="2800" dirty="0"/>
              <a:t>“This is My beloved Son… Hear Him.”</a:t>
            </a:r>
          </a:p>
          <a:p>
            <a:r>
              <a:rPr lang="en-US" sz="2800" dirty="0"/>
              <a:t>Shift from Law and Prophets → to </a:t>
            </a:r>
            <a:r>
              <a:rPr lang="en-US" sz="2800" b="1" dirty="0"/>
              <a:t>Christ’s authority</a:t>
            </a:r>
            <a:endParaRPr lang="en-US" sz="2800" dirty="0"/>
          </a:p>
          <a:p>
            <a:r>
              <a:rPr lang="en-US" sz="2800" dirty="0"/>
              <a:t>Glory cloud = God’s presence (Ex 40; 1 Kgs 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7C60-A20F-3F88-E314-6AA2595C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“They Saw No One but Jesus”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1441D-9D20-89D3-825E-F849EFCFF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260282"/>
            <a:ext cx="6571343" cy="3450613"/>
          </a:xfrm>
        </p:spPr>
        <p:txBody>
          <a:bodyPr/>
          <a:lstStyle/>
          <a:p>
            <a:r>
              <a:rPr lang="en-US" sz="2800" dirty="0"/>
              <a:t>After the voice, only Jesus remains (v. 8)</a:t>
            </a:r>
          </a:p>
          <a:p>
            <a:r>
              <a:rPr lang="en-US" sz="2800" dirty="0"/>
              <a:t>The glory fades, but Christ endures</a:t>
            </a:r>
          </a:p>
          <a:p>
            <a:r>
              <a:rPr lang="en-US" sz="2800" dirty="0"/>
              <a:t>The cross still lies ahead — glory comes </a:t>
            </a:r>
            <a:r>
              <a:rPr lang="en-US" sz="2800" i="1" dirty="0"/>
              <a:t>after</a:t>
            </a:r>
            <a:r>
              <a:rPr lang="en-US" sz="2800" dirty="0"/>
              <a:t> suffering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271C-F14B-5A2D-B60C-69D7BAFA2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Peter’s Later Reflection (2 Peter 1:16–18)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71CB8-FBBF-D390-60E0-CA112AD5A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045" y="2260282"/>
            <a:ext cx="7604816" cy="3885337"/>
          </a:xfrm>
        </p:spPr>
        <p:txBody>
          <a:bodyPr/>
          <a:lstStyle/>
          <a:p>
            <a:r>
              <a:rPr lang="en-US" sz="2800" dirty="0"/>
              <a:t>Peter recalls being an </a:t>
            </a:r>
            <a:r>
              <a:rPr lang="en-US" sz="2800" b="1" dirty="0"/>
              <a:t>eyewitness of His majesty</a:t>
            </a:r>
            <a:endParaRPr lang="en-US" sz="2800" dirty="0"/>
          </a:p>
          <a:p>
            <a:r>
              <a:rPr lang="en-US" sz="2800" dirty="0"/>
              <a:t>Confirms the truth of the gospel</a:t>
            </a:r>
          </a:p>
          <a:p>
            <a:r>
              <a:rPr lang="en-US" sz="2800" dirty="0"/>
              <a:t>The Transfiguration validated Jesus’ divine sonship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6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3E8F7-5CD4-A64A-6287-437B7701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Descent into the Valley (vv. 14–21)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DC1AF-59E6-5275-3316-A86D5E52F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412" y="2377240"/>
            <a:ext cx="7626081" cy="3768379"/>
          </a:xfrm>
        </p:spPr>
        <p:txBody>
          <a:bodyPr/>
          <a:lstStyle/>
          <a:p>
            <a:r>
              <a:rPr lang="en-US" sz="2800" dirty="0"/>
              <a:t>From the mountain of glory → valley of unbelief</a:t>
            </a:r>
          </a:p>
          <a:p>
            <a:r>
              <a:rPr lang="en-US" sz="2800" dirty="0"/>
              <a:t>Boy with a demon brought to the disciples</a:t>
            </a:r>
          </a:p>
          <a:p>
            <a:r>
              <a:rPr lang="en-US" sz="2800" dirty="0"/>
              <a:t>They could not heal him</a:t>
            </a:r>
          </a:p>
          <a:p>
            <a:r>
              <a:rPr lang="en-US" sz="2800" dirty="0"/>
              <a:t>Jesus rebukes their lack of faith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9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93E9-630A-0A71-6753-5215863D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Faith and the Mustard Seed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4DB82-65F4-7071-1827-73BC10755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574" y="2260282"/>
            <a:ext cx="7253942" cy="3608890"/>
          </a:xfrm>
        </p:spPr>
        <p:txBody>
          <a:bodyPr/>
          <a:lstStyle/>
          <a:p>
            <a:r>
              <a:rPr lang="en-US" sz="2800" dirty="0"/>
              <a:t>“If you have faith as a mustard seed…”</a:t>
            </a:r>
          </a:p>
          <a:p>
            <a:r>
              <a:rPr lang="en-US" sz="2800" dirty="0"/>
              <a:t>Not size of faith, but the presence of true faith</a:t>
            </a:r>
          </a:p>
          <a:p>
            <a:r>
              <a:rPr lang="en-US" sz="2800" dirty="0"/>
              <a:t>Prayer and fasting needed (v. 21)</a:t>
            </a:r>
          </a:p>
          <a:p>
            <a:r>
              <a:rPr lang="en-US" sz="2800" dirty="0"/>
              <a:t>Faith unlocks divine potential (Eph. 3:20)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A05FF-5CEA-1332-D801-7A6D6F4C6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Second Prediction of His Death (vv. 22–23)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5D042-F3E9-9CBC-EDA4-D945293E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658" y="2334710"/>
            <a:ext cx="7700509" cy="3640788"/>
          </a:xfrm>
        </p:spPr>
        <p:txBody>
          <a:bodyPr/>
          <a:lstStyle/>
          <a:p>
            <a:r>
              <a:rPr lang="en-US" sz="2800" dirty="0"/>
              <a:t>Jesus foretells betrayal, death, and resurrection</a:t>
            </a:r>
          </a:p>
          <a:p>
            <a:r>
              <a:rPr lang="en-US" sz="2800" dirty="0"/>
              <a:t>Disciples grieve — they do not yet understand</a:t>
            </a:r>
          </a:p>
          <a:p>
            <a:r>
              <a:rPr lang="en-US" sz="2800" dirty="0"/>
              <a:t>Faith must endure through sorrow and uncertainty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97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F3A5-EA45-E183-59A0-E244A7E4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Temple Tax (vv. 24–27)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D986-DE5B-D722-68F2-6FF5A2C68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821" y="2143324"/>
            <a:ext cx="7700509" cy="3779011"/>
          </a:xfrm>
        </p:spPr>
        <p:txBody>
          <a:bodyPr>
            <a:normAutofit/>
          </a:bodyPr>
          <a:lstStyle/>
          <a:p>
            <a:r>
              <a:rPr lang="en-US" sz="2800" dirty="0"/>
              <a:t>Collectors question Peter about Jesus’ tax</a:t>
            </a:r>
          </a:p>
          <a:p>
            <a:r>
              <a:rPr lang="en-US" sz="2800" dirty="0"/>
              <a:t>Jesus: “Sons are free, but pay so as not to offend.”</a:t>
            </a:r>
          </a:p>
          <a:p>
            <a:r>
              <a:rPr lang="en-US" sz="2800" dirty="0"/>
              <a:t>Miraculous coin in the fish’s mouth</a:t>
            </a:r>
          </a:p>
          <a:p>
            <a:r>
              <a:rPr lang="en-US" sz="2800" dirty="0"/>
              <a:t>Lesson: humble submission and avoiding unnecessary offense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3F4CE-71BE-FFA2-752A-DF421336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Relinquishing Rights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4E0A8-CA49-3AB2-D935-FD864B6AF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24" y="2090161"/>
            <a:ext cx="8097962" cy="3768379"/>
          </a:xfrm>
        </p:spPr>
        <p:txBody>
          <a:bodyPr>
            <a:normAutofit/>
          </a:bodyPr>
          <a:lstStyle/>
          <a:p>
            <a:r>
              <a:rPr lang="en-US" sz="2800" dirty="0"/>
              <a:t>Jesus models yielding personal rights for others’ sake</a:t>
            </a:r>
          </a:p>
          <a:p>
            <a:r>
              <a:rPr lang="en-US" sz="2800" dirty="0"/>
              <a:t>Paul echoes this principle (1 Cor 8–10; Rom 14)</a:t>
            </a:r>
          </a:p>
          <a:p>
            <a:r>
              <a:rPr lang="en-US" sz="2800" dirty="0"/>
              <a:t>True discipleship sometimes means giving up privileges</a:t>
            </a:r>
          </a:p>
          <a:p>
            <a:r>
              <a:rPr lang="en-US" sz="2800" dirty="0"/>
              <a:t>Freedom used in love, not entitlement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1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9437-E239-BBD0-CDB0-36B525E2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from Matthew 17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A6BE5-850D-77D0-B859-59FC4426A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840" y="2068896"/>
            <a:ext cx="7190146" cy="3502565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True transformation comes from time with Christ</a:t>
            </a:r>
          </a:p>
          <a:p>
            <a:r>
              <a:rPr lang="en-US" sz="2800" dirty="0"/>
              <a:t>Faith overcomes unbelief</a:t>
            </a:r>
          </a:p>
          <a:p>
            <a:r>
              <a:rPr lang="en-US" sz="2800" dirty="0"/>
              <a:t>Glory lies beyond the cross</a:t>
            </a:r>
          </a:p>
          <a:p>
            <a:r>
              <a:rPr lang="en-US" sz="2800" dirty="0"/>
              <a:t>Humility and restraint display true strength</a:t>
            </a:r>
          </a:p>
          <a:p>
            <a:r>
              <a:rPr lang="en-US" sz="2800" dirty="0"/>
              <a:t>Listen to Jesus—the Son in whom the Father is pleased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7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79BA-6B54-1C52-03A3-6417992B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10E40-AA64-FAA9-40C3-E0E19DEA9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Spend “intimate” time in the Gospels—see Jesus clearly</a:t>
            </a:r>
          </a:p>
          <a:p>
            <a:r>
              <a:rPr lang="en-US" sz="2800" dirty="0"/>
              <a:t>Faith is tested in the valleys</a:t>
            </a:r>
          </a:p>
          <a:p>
            <a:r>
              <a:rPr lang="en-US" sz="2800" dirty="0"/>
              <a:t>Prayer renews and transforms</a:t>
            </a:r>
          </a:p>
          <a:p>
            <a:r>
              <a:rPr lang="en-US" sz="2800" dirty="0"/>
              <a:t>Use freedom responsibly; seek peace, not offense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4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9A9F7-8E2E-8CD3-AFC8-CB89C97A3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Closing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5173A-7016-A8DD-D88A-951D8DF51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Every disciple will experience both mountain and valley moments</a:t>
            </a:r>
          </a:p>
          <a:p>
            <a:r>
              <a:rPr lang="en-US" sz="2800" dirty="0"/>
              <a:t>Transformation comes through time in Lord’s presence</a:t>
            </a:r>
          </a:p>
          <a:p>
            <a:r>
              <a:rPr lang="en-US" sz="2800" dirty="0"/>
              <a:t>Let our faith move mountains, our humility reflect Christ,</a:t>
            </a:r>
            <a:br>
              <a:rPr lang="en-US" sz="2800" dirty="0"/>
            </a:br>
            <a:r>
              <a:rPr lang="en-US" sz="2800" dirty="0"/>
              <a:t>and our lives point others to Jesus.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8680-F83E-1CB8-8758-F048156A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D6248-7648-E894-E214-043C4A4D8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0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27E8-4CE3-64D8-4761-4145F132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E632-EFA7-9867-D83B-3CF56382F6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AA70B-6E81-897C-522A-A3C7B3558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~ Chapter 18</a:t>
            </a:r>
          </a:p>
        </p:txBody>
      </p:sp>
    </p:spTree>
    <p:extLst>
      <p:ext uri="{BB962C8B-B14F-4D97-AF65-F5344CB8AC3E}">
        <p14:creationId xmlns:p14="http://schemas.microsoft.com/office/powerpoint/2010/main" val="27184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9782C-4FE0-581B-96D2-B04F2442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8352-E7D1-8369-0EA2-64E5B286C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D1EA2-3F36-999C-EACD-25AE36228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36729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E6BF-9BB0-4CFD-5F46-CA7D43CF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18: Kingdom Principles for God’s People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3701-AF12-E517-6739-4CE92D05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261" y="2122059"/>
            <a:ext cx="6881802" cy="3450613"/>
          </a:xfrm>
        </p:spPr>
        <p:txBody>
          <a:bodyPr>
            <a:normAutofit/>
          </a:bodyPr>
          <a:lstStyle/>
          <a:p>
            <a:r>
              <a:rPr lang="en-US" sz="2600" dirty="0"/>
              <a:t>Jesus nearing end of His ministry</a:t>
            </a:r>
          </a:p>
          <a:p>
            <a:r>
              <a:rPr lang="en-US" sz="2600" dirty="0"/>
              <a:t>Foundational teachings for Kingdom life</a:t>
            </a:r>
          </a:p>
          <a:p>
            <a:r>
              <a:rPr lang="en-US" sz="2600" dirty="0"/>
              <a:t>Corrects disciples’ misunderstandings</a:t>
            </a:r>
          </a:p>
          <a:p>
            <a:r>
              <a:rPr lang="en-US" sz="2600" dirty="0"/>
              <a:t>Teaches humility, concern, discipline, forgiveness</a:t>
            </a:r>
          </a:p>
          <a:p>
            <a:r>
              <a:rPr lang="en-US" sz="2600" dirty="0"/>
              <a:t>Four major Kingdom principles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4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637C1-562D-ACD5-66C2-6184C53BC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Becoming Like Little Children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7A300-352D-D2FA-2DA3-0536B2884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275" y="2015733"/>
            <a:ext cx="7060018" cy="3853439"/>
          </a:xfrm>
        </p:spPr>
        <p:txBody>
          <a:bodyPr/>
          <a:lstStyle/>
          <a:p>
            <a:r>
              <a:rPr lang="en-US" sz="2800" dirty="0"/>
              <a:t>Greatness begins with </a:t>
            </a:r>
            <a:r>
              <a:rPr lang="en-US" sz="2800" b="1" dirty="0"/>
              <a:t>conversion</a:t>
            </a:r>
            <a:r>
              <a:rPr lang="en-US" sz="2800" dirty="0"/>
              <a:t> and humility</a:t>
            </a:r>
          </a:p>
          <a:p>
            <a:r>
              <a:rPr lang="en-US" sz="2800" dirty="0"/>
              <a:t>Children: trusting, dependent, directable, without pride</a:t>
            </a:r>
          </a:p>
          <a:p>
            <a:r>
              <a:rPr lang="en-US" sz="2800" dirty="0"/>
              <a:t>Receiving a disciple = receiving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7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B36E-0357-1AFC-3D54-6858E307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effectLst/>
                <a:latin typeface="-webkit-standard"/>
              </a:rPr>
              <a:t>Serious Warning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B1F93-65D5-E949-456F-93E29E48A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859" y="2015734"/>
            <a:ext cx="3474591" cy="4037747"/>
          </a:xfrm>
        </p:spPr>
        <p:txBody>
          <a:bodyPr>
            <a:normAutofit/>
          </a:bodyPr>
          <a:lstStyle/>
          <a:p>
            <a:r>
              <a:rPr lang="en-US" sz="2800" dirty="0"/>
              <a:t>Causing “little ones” to stumble = severe offense</a:t>
            </a:r>
          </a:p>
          <a:p>
            <a:r>
              <a:rPr lang="en-US" sz="2800" dirty="0"/>
              <a:t>Millstone imagery shows gravity of leading others astray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5CDC71-AED5-214E-A45C-D6B64A26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0808" y="2531933"/>
            <a:ext cx="3720332" cy="241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09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35EA-DA89-BF00-11B0-8F79E9F3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Personal Vigilance &amp; God’s Care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2B847-23FB-B51C-29E4-D22285B1D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274" y="2015734"/>
            <a:ext cx="7049385" cy="3832174"/>
          </a:xfrm>
        </p:spPr>
        <p:txBody>
          <a:bodyPr>
            <a:normAutofit/>
          </a:bodyPr>
          <a:lstStyle/>
          <a:p>
            <a:r>
              <a:rPr lang="en-US" sz="2800" dirty="0"/>
              <a:t>Remove anything that causes sin (“cut it off”)</a:t>
            </a:r>
          </a:p>
          <a:p>
            <a:r>
              <a:rPr lang="en-US" sz="2800" dirty="0"/>
              <a:t>Do not despise any believer</a:t>
            </a:r>
          </a:p>
          <a:p>
            <a:r>
              <a:rPr lang="en-US" sz="2800" dirty="0"/>
              <a:t>God seeks the wandering one (Lost Sheep)</a:t>
            </a:r>
          </a:p>
          <a:p>
            <a:r>
              <a:rPr lang="en-US" sz="2800" dirty="0"/>
              <a:t>We must care for one another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2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3A86-64C2-03EA-3132-16EA9713E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Steps of Biblical Restoration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7E063-5C38-00CE-B4AF-ED5DA58B7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Go </a:t>
            </a:r>
            <a:r>
              <a:rPr lang="en-US" sz="2800" b="1" dirty="0"/>
              <a:t>privately</a:t>
            </a:r>
            <a:endParaRPr lang="en-US" sz="2800" dirty="0"/>
          </a:p>
          <a:p>
            <a:r>
              <a:rPr lang="en-US" sz="2800" dirty="0"/>
              <a:t>Bring witnesses if needed</a:t>
            </a:r>
          </a:p>
          <a:p>
            <a:r>
              <a:rPr lang="en-US" sz="2800" dirty="0"/>
              <a:t>Tell the church if unrepentant</a:t>
            </a:r>
          </a:p>
          <a:p>
            <a:r>
              <a:rPr lang="en-US" sz="2800" dirty="0"/>
              <a:t>If refusal continues → treat as heathen/publican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3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78F8-2D43-245C-6330-B82CCE9CD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Authority &amp; Presence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3C3A5-849A-8268-3F2F-FA0F97A48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147" y="2164589"/>
            <a:ext cx="7158249" cy="3491932"/>
          </a:xfrm>
        </p:spPr>
        <p:txBody>
          <a:bodyPr/>
          <a:lstStyle/>
          <a:p>
            <a:r>
              <a:rPr lang="en-US" sz="2800" dirty="0"/>
              <a:t>Apostles given authority to “bind and loose”</a:t>
            </a:r>
          </a:p>
          <a:p>
            <a:r>
              <a:rPr lang="en-US" sz="2800" dirty="0"/>
              <a:t>Where two or three act in His name, He is present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9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DE2CD-4B0B-697E-8FB1-FFE4B8F2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Limitless Forgiveness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5526F-6D3E-9D0C-79D2-7A73CB979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Peter asks: “Up to seven times?”</a:t>
            </a:r>
          </a:p>
          <a:p>
            <a:r>
              <a:rPr lang="en-US" sz="2800" dirty="0"/>
              <a:t>Jesus: </a:t>
            </a:r>
            <a:r>
              <a:rPr lang="en-US" sz="2800" b="1" dirty="0"/>
              <a:t>“Seventy times seven.”</a:t>
            </a:r>
            <a:endParaRPr lang="en-US" sz="2800" dirty="0"/>
          </a:p>
          <a:p>
            <a:r>
              <a:rPr lang="en-US" sz="2800" dirty="0"/>
              <a:t>Forgiveness must be sincere and ongoing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38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850D-6AF4-65F5-2930-24AA9F7F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Unforgiving Servant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81E17-225F-BD95-7DC4-1F8652341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113" y="2015733"/>
            <a:ext cx="6802722" cy="3450613"/>
          </a:xfrm>
        </p:spPr>
        <p:txBody>
          <a:bodyPr>
            <a:normAutofit/>
          </a:bodyPr>
          <a:lstStyle/>
          <a:p>
            <a:r>
              <a:rPr lang="en-US" sz="2800" dirty="0"/>
              <a:t>Huge forgiven debt (our sin before God)</a:t>
            </a:r>
          </a:p>
          <a:p>
            <a:r>
              <a:rPr lang="en-US" sz="2800" dirty="0"/>
              <a:t>Servant refuses to forgive a minor debt</a:t>
            </a:r>
          </a:p>
          <a:p>
            <a:r>
              <a:rPr lang="en-US" sz="2800" dirty="0"/>
              <a:t>God expects us to show the same mercy we receive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0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AA27-276E-B147-F8A2-29CEE8FF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DB650-F6C4-BA61-9ACB-FFCBBC94D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540" y="2015733"/>
            <a:ext cx="7230139" cy="3502565"/>
          </a:xfrm>
        </p:spPr>
        <p:txBody>
          <a:bodyPr>
            <a:normAutofit/>
          </a:bodyPr>
          <a:lstStyle/>
          <a:p>
            <a:r>
              <a:rPr lang="en-US" sz="2600" b="1" dirty="0"/>
              <a:t>Humility</a:t>
            </a:r>
            <a:r>
              <a:rPr lang="en-US" sz="2600" dirty="0"/>
              <a:t> — greatness through lowliness</a:t>
            </a:r>
          </a:p>
          <a:p>
            <a:r>
              <a:rPr lang="en-US" sz="2600" b="1" dirty="0"/>
              <a:t>Concern for Others</a:t>
            </a:r>
            <a:r>
              <a:rPr lang="en-US" sz="2600" dirty="0"/>
              <a:t> — never cause stumbling</a:t>
            </a:r>
          </a:p>
          <a:p>
            <a:r>
              <a:rPr lang="en-US" sz="2600" b="1" dirty="0"/>
              <a:t>Restoration</a:t>
            </a:r>
            <a:r>
              <a:rPr lang="en-US" sz="2600" dirty="0"/>
              <a:t> — handle offenses God’s way</a:t>
            </a:r>
          </a:p>
          <a:p>
            <a:r>
              <a:rPr lang="en-US" sz="2600" b="1" dirty="0"/>
              <a:t>Forgiveness</a:t>
            </a:r>
            <a:r>
              <a:rPr lang="en-US" sz="2600" dirty="0"/>
              <a:t> — from the heart, without limit</a:t>
            </a:r>
          </a:p>
          <a:p>
            <a:r>
              <a:rPr lang="en-US" sz="2600" dirty="0"/>
              <a:t>These govern life in the Kingdom of Heaven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0CDEB-18FA-FD19-332F-1C681F04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00846-D2B7-B382-BAEF-EC1C04DD5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6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01ED9-03E8-FB2E-BCAD-792E52C4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A39C-8D53-37BD-E5A5-A2D175AAD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5A8DB-0D86-0A79-C777-753260CCB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~ Chapter 19</a:t>
            </a:r>
          </a:p>
        </p:txBody>
      </p:sp>
    </p:spTree>
    <p:extLst>
      <p:ext uri="{BB962C8B-B14F-4D97-AF65-F5344CB8AC3E}">
        <p14:creationId xmlns:p14="http://schemas.microsoft.com/office/powerpoint/2010/main" val="27726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47831-9743-FC75-E92C-D2B5D4C6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3016A-6A6F-358C-85AE-7F8AE6F6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C771D-335C-5EE7-61FE-E16B6DCC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3724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5AD73-2ABE-2849-DB83-85FAC1FF4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88418-84D2-20C9-6159-0EB26DC3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104C1-2D81-E338-90CD-80A4BCDF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57189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F3A1C-AECD-BEB7-01F3-5360E80B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Scene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71551-F64A-C1D8-F0C1-4EAEDC704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leaves Galilee, heading east of the Jordan.</a:t>
            </a:r>
          </a:p>
          <a:p>
            <a:r>
              <a:rPr lang="en-US" sz="2800" dirty="0"/>
              <a:t>Crowds follow, and He heals them (v.1–2).</a:t>
            </a:r>
          </a:p>
          <a:p>
            <a:r>
              <a:rPr lang="en-US" sz="2800" dirty="0"/>
              <a:t>Pharisees test Him with a question about </a:t>
            </a:r>
            <a:r>
              <a:rPr lang="en-US" sz="2800" b="1" dirty="0"/>
              <a:t>divorce</a:t>
            </a:r>
            <a:r>
              <a:rPr lang="en-US" sz="2800" dirty="0"/>
              <a:t> (v.3).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43595-C322-4D82-9C41-17C4C569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Pharisees’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D91A-955B-F88A-D012-35A1D3F62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“Is it lawful for a man to divorce his wife for just any reason?”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loaded question meant to test Jesus.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They sought to pit Him against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Moses’ Law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or rabbinic tradition.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3840-3F71-833F-AF8C-E1EC0BFA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Response: Back to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75E00-CA2D-9DA6-526D-504F3AC1E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Matthew 19:4–6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“Have you not read… He who made them male and female…”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cites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Genesis 1:27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and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Genesis 2:24.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Marriage is God’s design: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one man, one woman, one flesh, for life.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5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FAC0-E8FF-CF9A-B100-290558FB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Divine Pattern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D14C1-0B74-36C9-DDDC-C1B36A57B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Unity in marriage mirrors unity between </a:t>
            </a:r>
            <a:r>
              <a:rPr lang="en-US" sz="2800" b="1" dirty="0"/>
              <a:t>Christ and God.</a:t>
            </a:r>
            <a:endParaRPr lang="en-US" sz="2800" dirty="0"/>
          </a:p>
          <a:p>
            <a:r>
              <a:rPr lang="en-US" sz="2800" dirty="0"/>
              <a:t>The law of marriage predates Moses — it’s a </a:t>
            </a:r>
            <a:r>
              <a:rPr lang="en-US" sz="2800" b="1" dirty="0"/>
              <a:t>creation ordinance.</a:t>
            </a:r>
            <a:endParaRPr lang="en-US" sz="2800" dirty="0"/>
          </a:p>
          <a:p>
            <a:r>
              <a:rPr lang="en-US" sz="2800" dirty="0"/>
              <a:t>God joins; man must not separate.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0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6972-5F2A-89D8-1613-3DF21E61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Question About Moses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7D6AE-D2CF-2A0A-8E9B-DDBEFE1B3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“Why then did Moses command to give a certificate of divorce?” (v.7)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Moses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did not command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divorce — he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permitted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it.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Reference: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Deuteronomy 24:1–4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62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B2B3-4075-B079-563A-BCCD21D04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Deuteronomy’s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23367-3A98-D691-4766-7A28F4D01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84" y="2079528"/>
            <a:ext cx="7062556" cy="3450613"/>
          </a:xfrm>
        </p:spPr>
        <p:txBody>
          <a:bodyPr/>
          <a:lstStyle/>
          <a:p>
            <a:r>
              <a:rPr lang="en-US" sz="2800" dirty="0"/>
              <a:t>Divorce allowed only due to the </a:t>
            </a:r>
            <a:r>
              <a:rPr lang="en-US" sz="2800" b="1" dirty="0"/>
              <a:t>hardness of hearts.</a:t>
            </a:r>
            <a:endParaRPr lang="en-US" sz="2800" dirty="0"/>
          </a:p>
          <a:p>
            <a:r>
              <a:rPr lang="en-US" sz="2800" dirty="0"/>
              <a:t>Law protected women from being mistreated or “passed around.”</a:t>
            </a:r>
          </a:p>
          <a:p>
            <a:r>
              <a:rPr lang="en-US" sz="2800" b="1" dirty="0"/>
              <a:t>Adultery</a:t>
            </a:r>
            <a:r>
              <a:rPr lang="en-US" sz="2800" dirty="0"/>
              <a:t> under Mosaic Law was punishable by death, not divorce.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8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D98A1-37D8-9718-A654-CB64C569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Clarification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9131B-0856-E77F-A56C-3F0B1532C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526" y="2079528"/>
            <a:ext cx="6839272" cy="3450613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Matthew 19:8–9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“From the beginning it was not so… And I say unto you”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Divorce permitted only for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sexual immorality.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Remarriage after wrongful divorce =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adultery.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5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7F09C-CA07-9981-AA2B-384D8FC96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Scope of the Teaching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A6442-4631-1B60-903B-50C0DE11E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Spoken to </a:t>
            </a:r>
            <a:r>
              <a:rPr lang="en-US" sz="2800" b="1" dirty="0"/>
              <a:t>Jews</a:t>
            </a:r>
            <a:r>
              <a:rPr lang="en-US" sz="2800" dirty="0"/>
              <a:t> under covenant law.</a:t>
            </a:r>
          </a:p>
          <a:p>
            <a:r>
              <a:rPr lang="en-US" sz="2800" dirty="0"/>
              <a:t>Yet the principle goes back to </a:t>
            </a:r>
            <a:r>
              <a:rPr lang="en-US" sz="2800" b="1" dirty="0"/>
              <a:t>Genesis</a:t>
            </a:r>
            <a:r>
              <a:rPr lang="en-US" sz="2800" dirty="0"/>
              <a:t> — for </a:t>
            </a:r>
            <a:r>
              <a:rPr lang="en-US" sz="2800" b="1" dirty="0"/>
              <a:t>all humanity.</a:t>
            </a:r>
            <a:endParaRPr lang="en-US" sz="2800" dirty="0"/>
          </a:p>
          <a:p>
            <a:r>
              <a:rPr lang="en-US" sz="2800" dirty="0"/>
              <a:t>Marriage laws apply to </a:t>
            </a:r>
            <a:r>
              <a:rPr lang="en-US" sz="2800" b="1" dirty="0"/>
              <a:t>all marriages</a:t>
            </a:r>
            <a:r>
              <a:rPr lang="en-US" sz="2800" dirty="0"/>
              <a:t>, not just believers.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0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A1E5-EDFE-2AA6-3413-AAB5F37E1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Parallel Passage: Mark 10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9E2D3-A5A9-A3FA-A84D-2356C5DF7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28639" cy="3587625"/>
          </a:xfrm>
        </p:spPr>
        <p:txBody>
          <a:bodyPr/>
          <a:lstStyle/>
          <a:p>
            <a:r>
              <a:rPr lang="en-US" sz="3200" dirty="0"/>
              <a:t>Mark adds: women also can divorce (Roman context).</a:t>
            </a:r>
          </a:p>
          <a:p>
            <a:r>
              <a:rPr lang="en-US" sz="3200" dirty="0"/>
              <a:t>Shows Jesus’ teaching applies to </a:t>
            </a:r>
            <a:r>
              <a:rPr lang="en-US" sz="3200" b="1" dirty="0"/>
              <a:t>both Jews and Gentiles.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2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C2BE-DBFB-FDE7-14E0-2BB09759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Disciples’ Reaction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A43A3-B572-B024-0A93-7461785C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70" y="2026365"/>
            <a:ext cx="6913700" cy="36833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“If such is the case… it is better not to marry.” (v.10)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affirms marriage as honorable (Hebrews 13:4).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Celibacy not forbidden but reserved for specific callings (v.11–12).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Some choose singleness for the Kingdom’s sake.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16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229B7-6670-0CAA-2411-E3824AD3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and the Children (v.13–15)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51A88-8E20-7994-0CB4-317C16521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Mothers bring children; disciples rebuke them.</a:t>
            </a:r>
          </a:p>
          <a:p>
            <a:r>
              <a:rPr lang="en-US" sz="2800" dirty="0"/>
              <a:t>Jesus: “Let the little children come to Me.”</a:t>
            </a:r>
          </a:p>
          <a:p>
            <a:r>
              <a:rPr lang="en-US" sz="2800" dirty="0"/>
              <a:t>The Kingdom belongs to those with </a:t>
            </a:r>
            <a:r>
              <a:rPr lang="en-US" sz="2800" b="1" dirty="0"/>
              <a:t>childlike humility and trust.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C75C-7DD5-9259-570E-7FA349E4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Rich Young Ruler (v.16–22)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0D1EE-ABFD-6684-79C3-4D224F594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063" y="2026365"/>
            <a:ext cx="6764844" cy="37258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/>
              <a:t>Question: </a:t>
            </a:r>
            <a:r>
              <a:rPr lang="en-US" sz="2800" dirty="0"/>
              <a:t>“What good thing shall I do to have eternal life?”</a:t>
            </a:r>
          </a:p>
          <a:p>
            <a:r>
              <a:rPr lang="en-US" sz="2800" dirty="0"/>
              <a:t>Jesus lists commandments; the man claims to have kept them.</a:t>
            </a:r>
          </a:p>
          <a:p>
            <a:r>
              <a:rPr lang="en-US" sz="2800" dirty="0"/>
              <a:t>Jesus: “Sell what you have… give to the poor… follow Me.”</a:t>
            </a:r>
          </a:p>
          <a:p>
            <a:r>
              <a:rPr lang="en-US" sz="2800" dirty="0"/>
              <a:t>He went away </a:t>
            </a:r>
            <a:r>
              <a:rPr lang="en-US" sz="2800" b="1" dirty="0"/>
              <a:t>sorrowful</a:t>
            </a:r>
            <a:r>
              <a:rPr lang="en-US" sz="2800" dirty="0"/>
              <a:t> — riches held his heart.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5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6B94-F8F2-4D4F-71B5-0460A473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Wealth and the Kingdom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F3B5A-827D-3C6B-2DE0-226E39BA7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745" y="1945758"/>
            <a:ext cx="7293934" cy="4033293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Matthew 19:23–26</a:t>
            </a:r>
            <a:endParaRPr lang="en-US" sz="30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“It is hard for a rich man to enter the Kingdom of Heaven.”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“With God all things are possible.”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Wealth isn’t sin, but </a:t>
            </a: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trusting wealth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 hinders faith.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Salvation depends on </a:t>
            </a: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God’s power</a:t>
            </a: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6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B6AAB-3926-0363-11A5-8AE17B75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Examples of the Wealthy Faithful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BF1AB-0595-7B23-D31A-CC30F9007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111427"/>
            <a:ext cx="7360267" cy="3757746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Abraham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David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Nicodemus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Joseph of Arimathea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→ Wealth can serve God when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surrendered to His will.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61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6058-A9A7-65A6-3AD1-DCC4B927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Apostles’ Reward (v.27–30)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4886A-AB5E-DE52-6B12-F876CE97F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68881" cy="383217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Peter: “We have left all and followed You — what shall we have?”</a:t>
            </a:r>
          </a:p>
          <a:p>
            <a:r>
              <a:rPr lang="en-US" sz="2800" dirty="0"/>
              <a:t>Jesus: “In the regeneration… you will sit on twelve thrones.”</a:t>
            </a:r>
          </a:p>
          <a:p>
            <a:r>
              <a:rPr lang="en-US" sz="2800" dirty="0"/>
              <a:t>Judgment = discerning response to the gospel.</a:t>
            </a:r>
          </a:p>
          <a:p>
            <a:r>
              <a:rPr lang="en-US" sz="2800" dirty="0"/>
              <a:t>Reward = </a:t>
            </a:r>
            <a:r>
              <a:rPr lang="en-US" sz="2800" b="1" dirty="0"/>
              <a:t>eternal life</a:t>
            </a:r>
            <a:r>
              <a:rPr lang="en-US" sz="2800" dirty="0"/>
              <a:t> for all who sacrifice for His name.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2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890EA-3956-5F45-0240-0035194D1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Hundredfold Promise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5868-7B20-5A25-B284-2ED7B1E52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175221"/>
            <a:ext cx="7243309" cy="3768379"/>
          </a:xfrm>
        </p:spPr>
        <p:txBody>
          <a:bodyPr/>
          <a:lstStyle/>
          <a:p>
            <a:r>
              <a:rPr lang="en-US" sz="2800" dirty="0"/>
              <a:t>Those who leave family or possessions for Christ gain </a:t>
            </a:r>
            <a:r>
              <a:rPr lang="en-US" sz="2800" b="1" dirty="0"/>
              <a:t>a hundredfold.</a:t>
            </a:r>
            <a:endParaRPr lang="en-US" sz="2800" dirty="0"/>
          </a:p>
          <a:p>
            <a:r>
              <a:rPr lang="en-US" sz="2800" dirty="0"/>
              <a:t>Fellowship among believers brings real blessings — even now.</a:t>
            </a:r>
          </a:p>
          <a:p>
            <a:r>
              <a:rPr lang="en-US" sz="2800" dirty="0"/>
              <a:t>Yet, with blessing comes </a:t>
            </a:r>
            <a:r>
              <a:rPr lang="en-US" sz="2800" b="1" dirty="0"/>
              <a:t>persecution</a:t>
            </a:r>
            <a:r>
              <a:rPr lang="en-US" sz="2800" dirty="0"/>
              <a:t> and need for endurance.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78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B8EE2-2DAA-AB5B-D171-A8913924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Kingdom Paradox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BFFC8-585D-F6FF-1462-C069E2112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“Many who are first will be last, and the last first.” (v.30)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God values humility over status.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Faithful, unseen servants in small places will be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rewarded greatly.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35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0CA96-A45F-88FD-6FBC-93E498AA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Lessons from Matthew 19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4EA90-E273-64CE-3486-936711C89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669151" cy="378964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God’s design for marriage is permanent.</a:t>
            </a:r>
          </a:p>
          <a:p>
            <a:r>
              <a:rPr lang="en-US" sz="2800" dirty="0"/>
              <a:t>Divorce is permitted only for immorality — not commanded.</a:t>
            </a:r>
          </a:p>
          <a:p>
            <a:r>
              <a:rPr lang="en-US" sz="2800" dirty="0"/>
              <a:t>Childlike faith defines Kingdom citizens.</a:t>
            </a:r>
          </a:p>
          <a:p>
            <a:r>
              <a:rPr lang="en-US" sz="2800" dirty="0"/>
              <a:t>Wealth cannot buy salvation — surrender is essential.</a:t>
            </a:r>
          </a:p>
          <a:p>
            <a:r>
              <a:rPr lang="en-US" sz="2800" dirty="0"/>
              <a:t>Sacrifice for Christ brings eternal reward.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5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FE7F-FF7A-50CE-D222-C1EC43905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Closing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31DCC-88C3-97C4-1553-5A2EEBCCA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70" y="2260282"/>
            <a:ext cx="7168881" cy="3651420"/>
          </a:xfrm>
        </p:spPr>
        <p:txBody>
          <a:bodyPr/>
          <a:lstStyle/>
          <a:p>
            <a:r>
              <a:rPr lang="en-US" sz="2800" dirty="0"/>
              <a:t>What holds us back from fully following Jesus?</a:t>
            </a:r>
          </a:p>
          <a:p>
            <a:r>
              <a:rPr lang="en-US" sz="2800" dirty="0"/>
              <a:t>Are we clinging to something like the rich young ruler?</a:t>
            </a:r>
          </a:p>
          <a:p>
            <a:r>
              <a:rPr lang="en-US" sz="2800" dirty="0"/>
              <a:t>Jesus still calls: </a:t>
            </a:r>
            <a:r>
              <a:rPr lang="en-US" sz="2800" b="1" dirty="0"/>
              <a:t>“Come, follow Me.”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D85F5-D624-835D-BD98-A07F153C1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D09FF-DCA7-2AB1-E5BB-1F51D45578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45F047-B178-DCDC-C0E1-E6F1DC8A6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~ Chapter 20</a:t>
            </a:r>
          </a:p>
        </p:txBody>
      </p:sp>
    </p:spTree>
    <p:extLst>
      <p:ext uri="{BB962C8B-B14F-4D97-AF65-F5344CB8AC3E}">
        <p14:creationId xmlns:p14="http://schemas.microsoft.com/office/powerpoint/2010/main" val="156403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37F22-BC09-FFA7-47B8-5101CBDF9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4555C-0ADB-2253-1AF0-285FED31F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DA2A3-5E35-8C21-18EA-C28D8FC8F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48137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4A067-BD14-AE71-C9FE-3876BE66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Context from Matthew 19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903AC-BB5C-2165-6238-C12619B0F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Peter: </a:t>
            </a:r>
            <a:r>
              <a:rPr lang="en-US" sz="2400" i="1" dirty="0"/>
              <a:t>“We have left everything… what shall we have?”</a:t>
            </a:r>
            <a:endParaRPr lang="en-US" sz="2400" dirty="0"/>
          </a:p>
          <a:p>
            <a:r>
              <a:rPr lang="en-US" sz="2400" b="1" dirty="0"/>
              <a:t>Jesus promises:</a:t>
            </a:r>
          </a:p>
          <a:p>
            <a:pPr lvl="1"/>
            <a:r>
              <a:rPr lang="en-US" sz="2400" dirty="0"/>
              <a:t>Twelve thrones for the apostles</a:t>
            </a:r>
          </a:p>
          <a:p>
            <a:pPr lvl="1"/>
            <a:r>
              <a:rPr lang="en-US" sz="2400" dirty="0"/>
              <a:t>Hundredfold reward</a:t>
            </a:r>
          </a:p>
          <a:p>
            <a:pPr lvl="1"/>
            <a:r>
              <a:rPr lang="en-US" sz="2400" dirty="0"/>
              <a:t>Eternal life</a:t>
            </a:r>
          </a:p>
          <a:p>
            <a:r>
              <a:rPr lang="en-US" sz="2400" dirty="0"/>
              <a:t>Key statement: </a:t>
            </a:r>
            <a:r>
              <a:rPr lang="en-US" sz="2400" b="1" dirty="0"/>
              <a:t>“Many who are first will be last, and the last first.” (19:30)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9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E2CD-262F-6BA5-5D8D-C2570351E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Workers (20:1–7)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5F57C-3CAC-F3C9-B8CB-5145F838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Set during harvest season—urgent labor needed</a:t>
            </a:r>
          </a:p>
          <a:p>
            <a:r>
              <a:rPr lang="en-US" sz="2800" dirty="0"/>
              <a:t>Landowner repeatedly hires workers throughout the day</a:t>
            </a:r>
          </a:p>
          <a:p>
            <a:r>
              <a:rPr lang="en-US" sz="2800" dirty="0"/>
              <a:t>Groups hired: early morning, 3rd, 6th, 9th, 11th hours</a:t>
            </a:r>
          </a:p>
          <a:p>
            <a:r>
              <a:rPr lang="en-US" sz="2800" dirty="0"/>
              <a:t>Agreement: </a:t>
            </a:r>
            <a:r>
              <a:rPr lang="en-US" sz="2800" b="1" dirty="0"/>
              <a:t>A denarius</a:t>
            </a:r>
            <a:r>
              <a:rPr lang="en-US" sz="2800" dirty="0"/>
              <a:t> (the equitable wage)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6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2F2C-59F6-698E-3ACA-99152FE78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Payment &amp; Reaction (20:8–15)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C0D42-5C0C-E892-4118-C6DD95C13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Last hired paid first</a:t>
            </a:r>
          </a:p>
          <a:p>
            <a:r>
              <a:rPr lang="en-US" sz="2800" dirty="0"/>
              <a:t>All receive </a:t>
            </a:r>
            <a:r>
              <a:rPr lang="en-US" sz="2800" b="1" dirty="0"/>
              <a:t>one denarius</a:t>
            </a:r>
            <a:endParaRPr lang="en-US" sz="2800" dirty="0"/>
          </a:p>
          <a:p>
            <a:r>
              <a:rPr lang="en-US" sz="2800" dirty="0"/>
              <a:t>Early workers complain</a:t>
            </a:r>
          </a:p>
          <a:p>
            <a:r>
              <a:rPr lang="en-US" sz="2800" dirty="0"/>
              <a:t>Landowner:</a:t>
            </a:r>
          </a:p>
          <a:p>
            <a:pPr lvl="1"/>
            <a:r>
              <a:rPr lang="en-US" sz="2800" i="1" dirty="0"/>
              <a:t>“Did you not agree with me?”</a:t>
            </a:r>
            <a:endParaRPr lang="en-US" sz="2800" dirty="0"/>
          </a:p>
          <a:p>
            <a:pPr lvl="1"/>
            <a:r>
              <a:rPr lang="en-US" sz="2800" i="1" dirty="0"/>
              <a:t>“Is your eye evil because I am good?”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35A7-9D30-303B-2D11-2704A2CD2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Meaning of the Parable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FFE8-0FE3-E97A-867E-8A3DA07FF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No </a:t>
            </a:r>
            <a:r>
              <a:rPr lang="en-US" sz="2800" b="1" dirty="0"/>
              <a:t>seniority system</a:t>
            </a:r>
            <a:r>
              <a:rPr lang="en-US" sz="2800" dirty="0"/>
              <a:t> in the Kingdom</a:t>
            </a:r>
          </a:p>
          <a:p>
            <a:r>
              <a:rPr lang="en-US" sz="2800" dirty="0"/>
              <a:t>Reward = </a:t>
            </a:r>
            <a:r>
              <a:rPr lang="en-US" sz="2800" b="1" dirty="0"/>
              <a:t>eternal life</a:t>
            </a:r>
            <a:r>
              <a:rPr lang="en-US" sz="2800" dirty="0"/>
              <a:t>, equal for all</a:t>
            </a:r>
          </a:p>
          <a:p>
            <a:r>
              <a:rPr lang="en-US" sz="2800" dirty="0"/>
              <a:t>Jews/apostles struggled with “first place” mentality</a:t>
            </a:r>
          </a:p>
          <a:p>
            <a:r>
              <a:rPr lang="en-US" sz="2800" dirty="0"/>
              <a:t>Reinforced by: </a:t>
            </a:r>
            <a:r>
              <a:rPr lang="en-US" sz="2800" b="1" dirty="0"/>
              <a:t>Matthew 19:29; 19:30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2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60CB1-A220-0332-D525-313D06E7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Degrees of Reward/Punishment?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02D6A-F6C4-0482-FBD7-001C68522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000" dirty="0"/>
              <a:t>Some cite: </a:t>
            </a:r>
            <a:r>
              <a:rPr lang="en-US" sz="3000" b="1" dirty="0"/>
              <a:t>Matt. 16:27</a:t>
            </a:r>
            <a:r>
              <a:rPr lang="en-US" sz="3000" dirty="0"/>
              <a:t>; </a:t>
            </a:r>
            <a:r>
              <a:rPr lang="en-US" sz="3000" b="1" dirty="0"/>
              <a:t>Lk. 12:47–48</a:t>
            </a:r>
            <a:endParaRPr lang="en-US" sz="3000" dirty="0"/>
          </a:p>
          <a:p>
            <a:r>
              <a:rPr lang="en-US" sz="3000" dirty="0"/>
              <a:t>Not necessarily literal tiers of heaven/hell</a:t>
            </a:r>
          </a:p>
          <a:p>
            <a:r>
              <a:rPr lang="en-US" sz="3000" dirty="0"/>
              <a:t>Greater knowledge rejected → deeper regret</a:t>
            </a:r>
          </a:p>
          <a:p>
            <a:r>
              <a:rPr lang="en-US" sz="3000" dirty="0"/>
              <a:t>Illustration: Appreciations/Regrets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5F3B-328C-F6E3-5B8D-AEC20991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Misuse of the Parable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2A56D-3B48-50E6-CADE-DCBF32DDC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Not about “deathbed confessions”</a:t>
            </a:r>
          </a:p>
          <a:p>
            <a:r>
              <a:rPr lang="en-US" sz="2800" dirty="0"/>
              <a:t>11th-hour workers came at first opportunity</a:t>
            </a:r>
          </a:p>
          <a:p>
            <a:r>
              <a:rPr lang="en-US" sz="2800" dirty="0"/>
              <a:t>Key lesson:</a:t>
            </a:r>
          </a:p>
          <a:p>
            <a:pPr lvl="1"/>
            <a:r>
              <a:rPr lang="en-US" sz="2800" dirty="0"/>
              <a:t>Don’t delay obedience</a:t>
            </a:r>
          </a:p>
          <a:p>
            <a:pPr lvl="1"/>
            <a:r>
              <a:rPr lang="en-US" sz="2800" dirty="0"/>
              <a:t>But anyone who obeys—even late—receives </a:t>
            </a:r>
            <a:r>
              <a:rPr lang="en-US" sz="2800" b="1" dirty="0"/>
              <a:t>the same reward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1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059B1-1A60-4A2C-5B92-6C441D83B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Third Prediction (20:17–19)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F33DA-8DF3-525A-CAAE-19A9F776A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Betrayed</a:t>
            </a:r>
          </a:p>
          <a:p>
            <a:r>
              <a:rPr lang="en-US" sz="2800" dirty="0"/>
              <a:t>Condemned</a:t>
            </a:r>
          </a:p>
          <a:p>
            <a:r>
              <a:rPr lang="en-US" sz="2800" dirty="0"/>
              <a:t>Delivered to Gentiles</a:t>
            </a:r>
          </a:p>
          <a:p>
            <a:r>
              <a:rPr lang="en-US" sz="2800" dirty="0"/>
              <a:t>Mocked, scourged</a:t>
            </a:r>
          </a:p>
          <a:p>
            <a:r>
              <a:rPr lang="en-US" sz="2800" b="1" dirty="0"/>
              <a:t>Crucified</a:t>
            </a:r>
            <a:endParaRPr lang="en-US" sz="2800" dirty="0"/>
          </a:p>
          <a:p>
            <a:r>
              <a:rPr lang="en-US" sz="2800" b="1" dirty="0"/>
              <a:t>Risen the third day</a:t>
            </a:r>
            <a:endParaRPr lang="en-US" sz="2800" dirty="0"/>
          </a:p>
          <a:p>
            <a:r>
              <a:rPr lang="en-US" sz="2800" dirty="0"/>
              <a:t>Disciples fearful and confused (Mark 10, Luke 18)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56446-47F5-0BDE-A294-AE58EEDB9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Understanding His Suffering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40FD9-326D-43B4-D61C-0BB9A00C0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Emotional: abandonment, denial</a:t>
            </a:r>
          </a:p>
          <a:p>
            <a:r>
              <a:rPr lang="en-US" sz="2800" dirty="0"/>
              <a:t>Injustice</a:t>
            </a:r>
          </a:p>
          <a:p>
            <a:r>
              <a:rPr lang="en-US" sz="2800" dirty="0"/>
              <a:t>Mocking/shame</a:t>
            </a:r>
          </a:p>
          <a:p>
            <a:r>
              <a:rPr lang="en-US" sz="2800" dirty="0"/>
              <a:t>Extreme physical pain (scourging &amp; cross)</a:t>
            </a:r>
          </a:p>
          <a:p>
            <a:r>
              <a:rPr lang="en-US" sz="2800" dirty="0"/>
              <a:t>Suffering → </a:t>
            </a:r>
            <a:r>
              <a:rPr lang="en-US" sz="2800" b="1" dirty="0"/>
              <a:t>glory</a:t>
            </a:r>
            <a:endParaRPr lang="en-US" sz="2800" dirty="0"/>
          </a:p>
          <a:p>
            <a:r>
              <a:rPr lang="en-US" sz="2800" dirty="0"/>
              <a:t>Encouragement: we often struggle to understand Scripture too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1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85558-1234-D4DC-42B6-166CEEFD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Ambition of James &amp; John (20:20–23)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E10E8-FF68-9113-D21F-9C89B5755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Mother requests places of honor</a:t>
            </a:r>
          </a:p>
          <a:p>
            <a:r>
              <a:rPr lang="en-US" sz="2800" dirty="0"/>
              <a:t>Jesus:</a:t>
            </a:r>
          </a:p>
          <a:p>
            <a:pPr lvl="1"/>
            <a:r>
              <a:rPr lang="en-US" sz="2800" i="1" dirty="0"/>
              <a:t>“You do not know what you ask.”</a:t>
            </a:r>
            <a:endParaRPr lang="en-US" sz="2800" dirty="0"/>
          </a:p>
          <a:p>
            <a:pPr lvl="1"/>
            <a:r>
              <a:rPr lang="en-US" sz="2800" dirty="0"/>
              <a:t>“Cup” and “baptism” = suffering</a:t>
            </a:r>
          </a:p>
          <a:p>
            <a:r>
              <a:rPr lang="en-US" sz="2800" dirty="0"/>
              <a:t>James: martyred (Acts 12)</a:t>
            </a:r>
          </a:p>
          <a:p>
            <a:r>
              <a:rPr lang="en-US" sz="2800" dirty="0"/>
              <a:t>John: exile, lifelong suffering</a:t>
            </a:r>
          </a:p>
          <a:p>
            <a:r>
              <a:rPr lang="en-US" sz="2800" dirty="0"/>
              <a:t>Greatness is God’s decision, not 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1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0C85-7AE7-D0C6-3BB3-E1F85680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True Greatness (20:24–28)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5AA51-BA38-42A2-E4E2-FA688AEC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685" y="2015733"/>
            <a:ext cx="7389628" cy="4119253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Disciples angry at James &amp; John</a:t>
            </a:r>
          </a:p>
          <a:p>
            <a:r>
              <a:rPr lang="en-US" sz="3200" dirty="0"/>
              <a:t>Jesus gives Kingdom leadership model:</a:t>
            </a:r>
          </a:p>
          <a:p>
            <a:pPr lvl="1"/>
            <a:r>
              <a:rPr lang="en-US" sz="3200" b="1" dirty="0"/>
              <a:t>World:</a:t>
            </a:r>
            <a:r>
              <a:rPr lang="en-US" sz="3200" dirty="0"/>
              <a:t> authority dominates</a:t>
            </a:r>
          </a:p>
          <a:p>
            <a:pPr lvl="1"/>
            <a:r>
              <a:rPr lang="en-US" sz="3200" b="1" dirty="0"/>
              <a:t>Kingdom:</a:t>
            </a:r>
            <a:r>
              <a:rPr lang="en-US" sz="3200" dirty="0"/>
              <a:t> authority serves</a:t>
            </a:r>
          </a:p>
          <a:p>
            <a:r>
              <a:rPr lang="en-US" sz="3200" dirty="0"/>
              <a:t>“Whoever desires to be great must be your </a:t>
            </a:r>
            <a:r>
              <a:rPr lang="en-US" sz="3200" b="1" dirty="0"/>
              <a:t>servant</a:t>
            </a:r>
            <a:r>
              <a:rPr lang="en-US" sz="3200" dirty="0"/>
              <a:t>”</a:t>
            </a:r>
          </a:p>
          <a:p>
            <a:r>
              <a:rPr lang="en-US" sz="3200" dirty="0"/>
              <a:t>“Whoever desires to be first must be your </a:t>
            </a:r>
            <a:r>
              <a:rPr lang="en-US" sz="3200" b="1" dirty="0"/>
              <a:t>slave</a:t>
            </a:r>
            <a:r>
              <a:rPr lang="en-US" sz="3200" dirty="0"/>
              <a:t>”</a:t>
            </a:r>
          </a:p>
          <a:p>
            <a:r>
              <a:rPr lang="en-US" sz="3200" dirty="0"/>
              <a:t>Jesus: </a:t>
            </a:r>
            <a:r>
              <a:rPr lang="en-US" sz="3200" i="1" dirty="0"/>
              <a:t>“Not to be served, but to serve, and give His life as a ransom.”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3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2F3FD-9673-7003-71DC-BDB54D42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Who Is the Ransom Paid To?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7194-03D4-FC93-1CDF-5D67E4BF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893" y="2217752"/>
            <a:ext cx="6860537" cy="3450613"/>
          </a:xfrm>
        </p:spPr>
        <p:txBody>
          <a:bodyPr>
            <a:normAutofit/>
          </a:bodyPr>
          <a:lstStyle/>
          <a:p>
            <a:r>
              <a:rPr lang="en-US" sz="2800" dirty="0"/>
              <a:t>Not devil vs. God</a:t>
            </a:r>
          </a:p>
          <a:p>
            <a:r>
              <a:rPr lang="en-US" sz="2800" dirty="0"/>
              <a:t>Humanity owed debt → </a:t>
            </a:r>
            <a:r>
              <a:rPr lang="en-US" sz="2800" b="1" dirty="0"/>
              <a:t>death</a:t>
            </a:r>
            <a:endParaRPr lang="en-US" sz="2800" dirty="0"/>
          </a:p>
          <a:p>
            <a:r>
              <a:rPr lang="en-US" sz="2800" dirty="0"/>
              <a:t>Jesus pays the ransom → God grants grace</a:t>
            </a:r>
          </a:p>
          <a:p>
            <a:r>
              <a:rPr lang="en-US" sz="2800" dirty="0"/>
              <a:t>Key application: </a:t>
            </a:r>
            <a:r>
              <a:rPr lang="en-US" sz="2800" b="1" dirty="0"/>
              <a:t>Ask, “How can I serve?”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15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C5055-F443-7DA1-91CB-2F7B67B44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Healing Two Blind Men (20:29–34)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36911-0A6A-1248-A0C6-E032180E7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6" y="1962570"/>
            <a:ext cx="7559749" cy="3949132"/>
          </a:xfrm>
        </p:spPr>
        <p:txBody>
          <a:bodyPr/>
          <a:lstStyle/>
          <a:p>
            <a:r>
              <a:rPr lang="en-US" sz="2400" dirty="0"/>
              <a:t>Two men cry out: </a:t>
            </a:r>
            <a:r>
              <a:rPr lang="en-US" sz="2400" b="1" dirty="0"/>
              <a:t>“Have mercy on us, Son of David!”</a:t>
            </a:r>
            <a:endParaRPr lang="en-US" sz="2400" dirty="0"/>
          </a:p>
          <a:p>
            <a:r>
              <a:rPr lang="en-US" sz="2400" dirty="0"/>
              <a:t>Crowds try to silence them</a:t>
            </a:r>
          </a:p>
          <a:p>
            <a:r>
              <a:rPr lang="en-US" sz="2400" dirty="0"/>
              <a:t>They cry louder—refusing to miss their opportunity</a:t>
            </a:r>
          </a:p>
          <a:p>
            <a:r>
              <a:rPr lang="en-US" sz="2400" dirty="0"/>
              <a:t>Jesus asks: </a:t>
            </a:r>
            <a:r>
              <a:rPr lang="en-US" sz="2400" i="1" dirty="0"/>
              <a:t>“What do you want me to do for you?”</a:t>
            </a:r>
            <a:endParaRPr lang="en-US" sz="2400" dirty="0"/>
          </a:p>
          <a:p>
            <a:r>
              <a:rPr lang="en-US" sz="2400" dirty="0"/>
              <a:t>They request sight—not money or status</a:t>
            </a:r>
          </a:p>
          <a:p>
            <a:r>
              <a:rPr lang="en-US" sz="2400" dirty="0"/>
              <a:t>Jesus heals them</a:t>
            </a:r>
          </a:p>
          <a:p>
            <a:r>
              <a:rPr lang="en-US" sz="2400" b="1" dirty="0"/>
              <a:t>They follow Him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7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A72A-5BFD-55F9-22D0-56F9B13A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from the Healing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8B37E-947B-7659-3DB9-A4F8C05BC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Don’t miss the moment—opportunities don’t repeat</a:t>
            </a:r>
          </a:p>
          <a:p>
            <a:r>
              <a:rPr lang="en-US" sz="2800" dirty="0"/>
              <a:t>Persistence in seeking Jesus</a:t>
            </a:r>
          </a:p>
          <a:p>
            <a:r>
              <a:rPr lang="en-US" sz="2800" dirty="0"/>
              <a:t>Jesus responds with compassion</a:t>
            </a:r>
          </a:p>
          <a:p>
            <a:r>
              <a:rPr lang="en-US" sz="2800" dirty="0"/>
              <a:t>Proper response to blessings: </a:t>
            </a:r>
            <a:r>
              <a:rPr lang="en-US" sz="2800" b="1" dirty="0"/>
              <a:t>follow Him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1A6A-2156-3C28-53DF-0A7BF7E60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6BEA2-A394-E45E-24E9-B9545B5AF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575" y="1973202"/>
            <a:ext cx="7211411" cy="390660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Heaven is our reward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Seniority doesn’t grant status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True ambition = serving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 is the ultimate standard of greatness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Serve wherever you can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lvl="1"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We can’t heal physical blindness</a:t>
            </a:r>
          </a:p>
          <a:p>
            <a:pPr lvl="1"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But we can help people see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more clearly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41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48504-2531-B12D-C373-351168EEB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26FD-4A18-00D0-5151-5E1C7CF37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28CFE0-373D-7712-41B1-681390817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~ Chapter 21</a:t>
            </a:r>
          </a:p>
        </p:txBody>
      </p:sp>
    </p:spTree>
    <p:extLst>
      <p:ext uri="{BB962C8B-B14F-4D97-AF65-F5344CB8AC3E}">
        <p14:creationId xmlns:p14="http://schemas.microsoft.com/office/powerpoint/2010/main" val="292188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EC52F-BB9C-7C92-1501-2B7BA62EA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FF326-7623-FEC6-75BA-37560E98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89B7-0E49-3658-F3F6-EE8433E28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48824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554E-AA1C-DB03-79D4-B94BCBE40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A1C8-4A8B-30BB-B67D-5C55B3200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BF6D3-1A6C-B7B7-0332-273391AA7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781" y="1961023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5845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9F155-6B5B-6FC4-92EC-41E76048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&amp; Significance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59A9F-C045-EFC6-CE53-BEFF26823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Final week before the crucifixion</a:t>
            </a:r>
          </a:p>
          <a:p>
            <a:r>
              <a:rPr lang="en-US" sz="2800" dirty="0"/>
              <a:t>Passover in Jerusalem (estimated 1–2.5 million people)</a:t>
            </a:r>
          </a:p>
          <a:p>
            <a:r>
              <a:rPr lang="en-US" sz="2800" dirty="0"/>
              <a:t>City filled with expectation and 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0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41AB-9AC8-9884-1A57-1923247A7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Triumphal Entry (21:1–11)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64386-8D39-8E59-A456-0E8B0C026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arranges the donkey and colt</a:t>
            </a:r>
          </a:p>
          <a:p>
            <a:r>
              <a:rPr lang="en-US" sz="2800" dirty="0"/>
              <a:t>Fulfills Zechariah 9:9</a:t>
            </a:r>
          </a:p>
          <a:p>
            <a:r>
              <a:rPr lang="en-US" sz="2800" dirty="0"/>
              <a:t>Crowd cries: “Hosanna to the Son of David”</a:t>
            </a:r>
          </a:p>
          <a:p>
            <a:r>
              <a:rPr lang="en-US" sz="2800" dirty="0"/>
              <a:t>Public declaration of Jesus as 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7AF3B-90DA-49E9-5F23-20809651C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56DAA-3E35-1EBF-14C0-D21E2A2E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Nature of Christ’s Kingdom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B04AC-2ECE-62A4-1CBD-9B5B6BD34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Enters on a donkey, not a war horse</a:t>
            </a:r>
          </a:p>
          <a:p>
            <a:r>
              <a:rPr lang="en-US" sz="2800" dirty="0"/>
              <a:t>Kingdom of peace, not violence</a:t>
            </a:r>
          </a:p>
          <a:p>
            <a:r>
              <a:rPr lang="en-US" sz="2800" dirty="0"/>
              <a:t>Salvation from sin, not Rome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4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3668-7DA9-0C4F-8084-CB83F0F7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Misunderstood Praise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3D64F-3956-5013-E6CF-1197BB485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“Hosanna” = “Save now” (Ps. 118:26)</a:t>
            </a:r>
          </a:p>
          <a:p>
            <a:r>
              <a:rPr lang="en-US" sz="2800" dirty="0"/>
              <a:t>Crowd desired political deliverance</a:t>
            </a:r>
          </a:p>
          <a:p>
            <a:r>
              <a:rPr lang="en-US" sz="2800" dirty="0"/>
              <a:t>Jesus offered spiritual salvation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2A8DA-8996-1122-38F4-7B525D881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Cleansing the Temple (21:12–17)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E65D0-CE03-F2A2-8FCB-69CC2AFD2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Temple turned into a marketplace</a:t>
            </a:r>
          </a:p>
          <a:p>
            <a:r>
              <a:rPr lang="en-US" sz="2800" dirty="0"/>
              <a:t>“House of prayer… den of robbers”</a:t>
            </a:r>
          </a:p>
          <a:p>
            <a:r>
              <a:rPr lang="en-US" sz="2800" dirty="0"/>
              <a:t>Merchants driven out</a:t>
            </a:r>
          </a:p>
          <a:p>
            <a:r>
              <a:rPr lang="en-US" sz="2800" dirty="0"/>
              <a:t>Blind and lame healed</a:t>
            </a:r>
          </a:p>
          <a:p>
            <a:r>
              <a:rPr lang="en-US" sz="2800" dirty="0"/>
              <a:t>Children praise Him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1631-B8DE-46C2-30E8-E5830218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Fig Tree (21:18–22)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87AAE-4E54-E626-1411-1A7E2B6F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Leaves without fruit</a:t>
            </a:r>
          </a:p>
          <a:p>
            <a:r>
              <a:rPr lang="en-US" sz="2800" dirty="0"/>
              <a:t>Symbol of empty religion</a:t>
            </a:r>
          </a:p>
          <a:p>
            <a:r>
              <a:rPr lang="en-US" sz="2800" dirty="0"/>
              <a:t>Judgment on outward appearance</a:t>
            </a:r>
          </a:p>
          <a:p>
            <a:r>
              <a:rPr lang="en-US" sz="2800" dirty="0"/>
              <a:t>Faith must produce fruit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2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2DE7-02C1-925B-0472-058ADD2C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Authority Challenged (21:23–27)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535BF-C702-69C0-B391-40B82C909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Leaders question Jesus’ authority</a:t>
            </a:r>
          </a:p>
          <a:p>
            <a:r>
              <a:rPr lang="en-US" sz="2800" dirty="0"/>
              <a:t>Jesus points to John the Baptist</a:t>
            </a:r>
          </a:p>
          <a:p>
            <a:r>
              <a:rPr lang="en-US" sz="2800" dirty="0"/>
              <a:t>Leaders refuse to answer honestly</a:t>
            </a:r>
          </a:p>
          <a:p>
            <a:r>
              <a:rPr lang="en-US" sz="2800" dirty="0"/>
              <a:t>Reveals spiritual blindness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0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BB61-7ABD-4585-6FD3-223D0FF4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Two Sons (21:28–32)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A01B6-F728-7A1B-062B-72B8A28DC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One says “no” but obeys</a:t>
            </a:r>
          </a:p>
          <a:p>
            <a:r>
              <a:rPr lang="en-US" sz="2800" dirty="0"/>
              <a:t>One says “yes” but disobeys</a:t>
            </a:r>
          </a:p>
          <a:p>
            <a:r>
              <a:rPr lang="en-US" sz="2800" dirty="0"/>
              <a:t>Repentance shown by action</a:t>
            </a:r>
          </a:p>
          <a:p>
            <a:r>
              <a:rPr lang="en-US" sz="2800" dirty="0"/>
              <a:t>Sinners enter the Kingdom before hypocrites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5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3BFA-1C38-6962-BD88-012F4E47A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Wicked Vinedressers (21:33–41)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4DC1A-41EF-FBB7-D209-BF837627C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Vineyard = God’s people</a:t>
            </a:r>
          </a:p>
          <a:p>
            <a:r>
              <a:rPr lang="en-US" sz="2800" dirty="0"/>
              <a:t>Servants = prophets</a:t>
            </a:r>
          </a:p>
          <a:p>
            <a:r>
              <a:rPr lang="en-US" sz="2800" dirty="0"/>
              <a:t>Son = Christ</a:t>
            </a:r>
          </a:p>
          <a:p>
            <a:r>
              <a:rPr lang="en-US" sz="2800" dirty="0"/>
              <a:t>Rejection leads to judgment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69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FA80-996C-D2DD-4F6A-5DD7E11F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Rejected Stone (21:42–44)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29CF5-D9F0-3970-7851-5B4698F16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Psalm 118 fulfilled in Jesus</a:t>
            </a:r>
          </a:p>
          <a:p>
            <a:r>
              <a:rPr lang="en-US" sz="2800" dirty="0"/>
              <a:t>Rejected stone becomes cornerstone</a:t>
            </a:r>
          </a:p>
          <a:p>
            <a:r>
              <a:rPr lang="en-US" sz="2800" dirty="0"/>
              <a:t>Kingdom given to a fruit-bearing people</a:t>
            </a:r>
          </a:p>
          <a:p>
            <a:r>
              <a:rPr lang="en-US" sz="2800" dirty="0"/>
              <a:t>Fulfilled judgment (AD 70)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133E-A965-D71C-CF11-04554739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Major Lessons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2B81-6CBB-8A5F-A438-979B385E3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</a:t>
            </a:r>
            <a:r>
              <a:rPr lang="en-US" sz="2800" b="1" dirty="0"/>
              <a:t>is</a:t>
            </a:r>
            <a:r>
              <a:rPr lang="en-US" sz="2800" dirty="0"/>
              <a:t> the promised King</a:t>
            </a:r>
          </a:p>
          <a:p>
            <a:r>
              <a:rPr lang="en-US" sz="2800" dirty="0"/>
              <a:t>God </a:t>
            </a:r>
            <a:r>
              <a:rPr lang="en-US" sz="2800" b="1" dirty="0"/>
              <a:t>rejects </a:t>
            </a:r>
            <a:r>
              <a:rPr lang="en-US" sz="2800" dirty="0"/>
              <a:t>empty religion</a:t>
            </a:r>
          </a:p>
          <a:p>
            <a:r>
              <a:rPr lang="en-US" sz="2800" dirty="0"/>
              <a:t>True faith </a:t>
            </a:r>
            <a:r>
              <a:rPr lang="en-US" sz="2800" b="1" dirty="0"/>
              <a:t>produces</a:t>
            </a:r>
            <a:r>
              <a:rPr lang="en-US" sz="2800" dirty="0"/>
              <a:t> fruit</a:t>
            </a:r>
          </a:p>
          <a:p>
            <a:r>
              <a:rPr lang="en-US" sz="2800" dirty="0"/>
              <a:t>Tradition must not blind </a:t>
            </a:r>
            <a:r>
              <a:rPr lang="en-US" sz="2800" b="1" dirty="0"/>
              <a:t>truth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7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CA10-05E0-5717-DDC6-10A44933C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5FA1-02DD-FB30-86F2-6E1397CC67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6A0E5-3BEB-D2B5-18B4-26D4215AC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~ Chapter 22</a:t>
            </a:r>
          </a:p>
        </p:txBody>
      </p:sp>
    </p:spTree>
    <p:extLst>
      <p:ext uri="{BB962C8B-B14F-4D97-AF65-F5344CB8AC3E}">
        <p14:creationId xmlns:p14="http://schemas.microsoft.com/office/powerpoint/2010/main" val="4884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176D-6F78-8344-6ACF-3DA2D5D87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CD8D0-84AF-EEFB-6283-D271BFDF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4117B-91D7-2B4E-E60E-E51B846CD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09686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CB8C-2C18-2C50-F654-D844BADE8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&amp;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FD93-9570-9E0E-2B0A-8ABB896F9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Jesus now teaching in Jerusalem during Passover</a:t>
            </a:r>
          </a:p>
          <a:p>
            <a:r>
              <a:rPr lang="en-US" sz="2800" dirty="0"/>
              <a:t>Massive crowds present</a:t>
            </a:r>
          </a:p>
          <a:p>
            <a:r>
              <a:rPr lang="en-US" sz="2800" dirty="0"/>
              <a:t>Jesus openly reveals:</a:t>
            </a:r>
          </a:p>
          <a:p>
            <a:pPr lvl="1"/>
            <a:r>
              <a:rPr lang="en-US" sz="2800" dirty="0"/>
              <a:t>His kingship</a:t>
            </a:r>
          </a:p>
          <a:p>
            <a:pPr lvl="1"/>
            <a:r>
              <a:rPr lang="en-US" sz="2800" dirty="0"/>
              <a:t>The nature of His Kingdom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79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1E51-BF37-0F6C-7C85-D34CB9512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Parables of Judgment (Matt. 21)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A31EF-6E49-9870-E72A-46ACFA4BB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Two Sons</a:t>
            </a:r>
            <a:r>
              <a:rPr lang="en-US" sz="2800" dirty="0"/>
              <a:t> – Obedience matters more than words</a:t>
            </a:r>
          </a:p>
          <a:p>
            <a:r>
              <a:rPr lang="en-US" sz="2800" b="1" dirty="0"/>
              <a:t>Wicked Vinedressers</a:t>
            </a:r>
            <a:r>
              <a:rPr lang="en-US" sz="2800" dirty="0"/>
              <a:t> – Leaders reject God’s Son</a:t>
            </a:r>
          </a:p>
          <a:p>
            <a:r>
              <a:rPr lang="en-US" sz="2800" dirty="0"/>
              <a:t>Judgment and rejection foretold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6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9D94-0CA6-935D-17F2-3BABD14C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Parable of the Wedding Feast (22:1–10)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B595-513A-3A40-DFCF-26993A2E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King = God</a:t>
            </a:r>
          </a:p>
          <a:p>
            <a:r>
              <a:rPr lang="en-US" sz="2800" dirty="0"/>
              <a:t>Son = Jesus</a:t>
            </a:r>
          </a:p>
          <a:p>
            <a:r>
              <a:rPr lang="en-US" sz="2800" dirty="0"/>
              <a:t>Invitation to the Kingdom</a:t>
            </a:r>
          </a:p>
          <a:p>
            <a:r>
              <a:rPr lang="en-US" sz="2800" dirty="0"/>
              <a:t>Original guests refuse</a:t>
            </a:r>
          </a:p>
          <a:p>
            <a:r>
              <a:rPr lang="en-US" sz="2800" dirty="0"/>
              <a:t>Invitation extended to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9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38E3-9679-6E41-4D29-DEC689A3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Judgment &amp; Grace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50DF0-257D-10AE-EFAA-B9078E014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Rejection leads to destruction</a:t>
            </a:r>
          </a:p>
          <a:p>
            <a:r>
              <a:rPr lang="en-US" sz="2800" dirty="0"/>
              <a:t>City burned (fulfilled later in Jerusalem)</a:t>
            </a:r>
          </a:p>
          <a:p>
            <a:r>
              <a:rPr lang="en-US" sz="2800" dirty="0"/>
              <a:t>Highways and byways filled</a:t>
            </a:r>
          </a:p>
          <a:p>
            <a:r>
              <a:rPr lang="en-US" sz="2800" dirty="0"/>
              <a:t>Gentiles included in God’s call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3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309C-C91D-13FA-FB1C-B34F46666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Wedding Garment (22:11–14)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698D7-C140-3EE9-9C49-0F4D84BFF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Guest enters unprepared</a:t>
            </a:r>
          </a:p>
          <a:p>
            <a:r>
              <a:rPr lang="en-US" sz="2800" dirty="0"/>
              <a:t>No excuse offered</a:t>
            </a:r>
          </a:p>
          <a:p>
            <a:r>
              <a:rPr lang="en-US" sz="2800" dirty="0"/>
              <a:t>Cast into outer darkness</a:t>
            </a:r>
          </a:p>
          <a:p>
            <a:r>
              <a:rPr lang="en-US" sz="2800" b="1" dirty="0"/>
              <a:t>Lesson: </a:t>
            </a:r>
            <a:r>
              <a:rPr lang="en-US" sz="2800" dirty="0"/>
              <a:t>Invitation requires preparation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F824-EFD8-8CEE-0282-171E2D2C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Many Called, Few Chosen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7C720-7BF5-2E69-F71A-7CA2D518A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Gospel call is broad</a:t>
            </a:r>
          </a:p>
          <a:p>
            <a:r>
              <a:rPr lang="en-US" sz="2800" dirty="0"/>
              <a:t>True acceptance requires righteousness</a:t>
            </a:r>
          </a:p>
          <a:p>
            <a:r>
              <a:rPr lang="en-US" sz="2800" dirty="0"/>
              <a:t>Even within the church:</a:t>
            </a:r>
          </a:p>
          <a:p>
            <a:pPr lvl="1"/>
            <a:r>
              <a:rPr lang="en-US" sz="2800" dirty="0"/>
              <a:t>Faithful and unfaithful exist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B51A-9599-985E-C6D2-23C7FB08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Paying Taxes to Caesar (22:15–22)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7349D-8312-8190-041A-35B12C03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Pharisees + Herodians attempt a trap</a:t>
            </a:r>
          </a:p>
          <a:p>
            <a:r>
              <a:rPr lang="en-US" sz="2800" dirty="0"/>
              <a:t>Jesus exposes hypocrisy</a:t>
            </a:r>
          </a:p>
          <a:p>
            <a:r>
              <a:rPr lang="en-US" sz="2800" dirty="0"/>
              <a:t>“Render to Caesar… and to God…”</a:t>
            </a:r>
          </a:p>
          <a:p>
            <a:r>
              <a:rPr lang="en-US" sz="2800" dirty="0"/>
              <a:t>Earthly </a:t>
            </a:r>
            <a:r>
              <a:rPr lang="en-US" sz="2800" b="1" dirty="0"/>
              <a:t>and</a:t>
            </a:r>
            <a:r>
              <a:rPr lang="en-US" sz="2800" dirty="0"/>
              <a:t> spiritual duties affirmed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33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910F-199F-110C-FC24-F8DD847E7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Resurrection Questioned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(22:23–33)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BEFD7-2E08-BE81-8823-735C1080B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Sadducees deny resurrection</a:t>
            </a:r>
          </a:p>
          <a:p>
            <a:r>
              <a:rPr lang="en-US" sz="2800" dirty="0"/>
              <a:t>Jesus rebukes:</a:t>
            </a:r>
          </a:p>
          <a:p>
            <a:pPr lvl="1"/>
            <a:r>
              <a:rPr lang="en-US" sz="2800" dirty="0"/>
              <a:t>Ignorance of Scripture</a:t>
            </a:r>
          </a:p>
          <a:p>
            <a:pPr lvl="1"/>
            <a:r>
              <a:rPr lang="en-US" sz="2800" dirty="0"/>
              <a:t>Ignorance of God’s power</a:t>
            </a:r>
          </a:p>
          <a:p>
            <a:r>
              <a:rPr lang="en-US" sz="2800" dirty="0"/>
              <a:t>God is the God of the living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1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47B6-094C-4433-306E-39DFB665F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Greatest Commandments (22:34–40)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778DF-E584-D562-5406-E163C616D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Love God with all your being</a:t>
            </a:r>
          </a:p>
          <a:p>
            <a:r>
              <a:rPr lang="en-US" sz="2800" dirty="0"/>
              <a:t>Love your neighbor as yourself</a:t>
            </a:r>
          </a:p>
          <a:p>
            <a:r>
              <a:rPr lang="en-US" sz="2800" dirty="0"/>
              <a:t>Entire law hangs on love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9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8EB51-7BD1-3EEE-7666-42617E96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Whose Son Is the Christ?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(22:41–46)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3CEED-ADF0-307B-A799-512351F52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Messiah is David’s Son</a:t>
            </a:r>
          </a:p>
          <a:p>
            <a:r>
              <a:rPr lang="en-US" sz="2800" dirty="0"/>
              <a:t>Yet David calls Him Lord</a:t>
            </a:r>
          </a:p>
          <a:p>
            <a:r>
              <a:rPr lang="en-US" sz="2800" dirty="0"/>
              <a:t>Jesus is both God and man</a:t>
            </a:r>
          </a:p>
          <a:p>
            <a:r>
              <a:rPr lang="en-US" sz="2800" dirty="0"/>
              <a:t>Leaders silenced by Scripture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2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6336A-448D-525C-ADA9-62F8503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Conclusion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0F131-FA21-7F4B-9C0A-B549440EF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/>
              <a:t>Jesus reveals:</a:t>
            </a:r>
          </a:p>
          <a:p>
            <a:pPr lvl="1"/>
            <a:r>
              <a:rPr lang="en-US" sz="2800" dirty="0"/>
              <a:t>True righteousness</a:t>
            </a:r>
          </a:p>
          <a:p>
            <a:pPr lvl="1"/>
            <a:r>
              <a:rPr lang="en-US" sz="2800" dirty="0"/>
              <a:t>Resurrection hope</a:t>
            </a:r>
          </a:p>
          <a:p>
            <a:pPr lvl="1"/>
            <a:r>
              <a:rPr lang="en-US" sz="2800" dirty="0"/>
              <a:t>Authority over all</a:t>
            </a:r>
          </a:p>
          <a:p>
            <a:r>
              <a:rPr lang="en-US" sz="2800" dirty="0"/>
              <a:t>Rejection of Christ brings judgment</a:t>
            </a:r>
          </a:p>
          <a:p>
            <a:r>
              <a:rPr lang="en-US" sz="2800" b="1" dirty="0"/>
              <a:t>Genuine faith </a:t>
            </a:r>
            <a:r>
              <a:rPr lang="en-US" sz="2800" dirty="0"/>
              <a:t>requires preparation and love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7080A-D758-D5AE-E2AA-8D4520E07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3B54-94B3-DC4C-FCDB-9F550532DA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11DA8-7EC3-713D-BF19-3932FEB53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6024667" cy="1370404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~ Chapter 23:1-12</a:t>
            </a:r>
          </a:p>
          <a:p>
            <a:r>
              <a:rPr lang="en-US" sz="2200" b="0" i="1" u="none" strike="noStrike" dirty="0">
                <a:solidFill>
                  <a:srgbClr val="C00000"/>
                </a:solidFill>
                <a:effectLst/>
              </a:rPr>
              <a:t>Jesus, the Pharisees, and True Righteousness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77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6C93-6E46-04E7-C5D4-E9C1057A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5C3C-06AF-6DAA-3C89-F6735273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E9E78-500A-46AC-16CB-B86846EA8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46763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C458C-DAD0-9B76-7B2B-C16DB3F94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10A6C-9E20-EA94-BA9C-09030C2E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Stage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B7C28-218A-1EC8-544B-5CA08B9CB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Jesus’ final public teaching (Matt. 23)</a:t>
            </a:r>
          </a:p>
          <a:p>
            <a:r>
              <a:rPr lang="en-US" sz="2800" dirty="0"/>
              <a:t>Spoken to the multitudes and disciples</a:t>
            </a:r>
          </a:p>
          <a:p>
            <a:r>
              <a:rPr lang="en-US" sz="2800" dirty="0"/>
              <a:t>Direct confrontation with scribes and Pharisees</a:t>
            </a:r>
          </a:p>
          <a:p>
            <a:r>
              <a:rPr lang="en-US" sz="2800" dirty="0"/>
              <a:t>Purpose: expose hypocrisy and call people back to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6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2D44-9F16-09BA-E8C3-BD07F11C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Background Matters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F882-1BB1-70A1-3989-A2B860B1C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Conflict didn’t appear overnight</a:t>
            </a:r>
          </a:p>
          <a:p>
            <a:r>
              <a:rPr lang="en-US" sz="2800" dirty="0"/>
              <a:t>Rooted in history, culture, and religious development</a:t>
            </a:r>
          </a:p>
          <a:p>
            <a:r>
              <a:rPr lang="en-US" sz="2800" dirty="0"/>
              <a:t>Understanding the Pharisees clarifies Jesus’ strong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2E4C-755F-E367-9D3B-78479280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Years of Silence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D706E-5702-4B29-791F-61C971179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Period between OT and NT</a:t>
            </a:r>
          </a:p>
          <a:p>
            <a:r>
              <a:rPr lang="en-US" sz="2800" dirty="0"/>
              <a:t>Rise of Greek influence (Hellenism)</a:t>
            </a:r>
          </a:p>
          <a:p>
            <a:r>
              <a:rPr lang="en-US" sz="2800" dirty="0"/>
              <a:t>Jewish faith challenged by pagan culture</a:t>
            </a:r>
          </a:p>
          <a:p>
            <a:r>
              <a:rPr lang="en-US" sz="2800" dirty="0"/>
              <a:t>Seeds of later religious division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4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95AD9-7C94-7998-C4A0-A5E00E4A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Alexander the Great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46C54-26A5-1CE2-95E7-FF79B9CF4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Conquered Persian Empire (334 BC)</a:t>
            </a:r>
          </a:p>
          <a:p>
            <a:r>
              <a:rPr lang="en-US" sz="2800" dirty="0"/>
              <a:t>Spread Greek culture and religion</a:t>
            </a:r>
          </a:p>
          <a:p>
            <a:r>
              <a:rPr lang="en-US" sz="2800" dirty="0"/>
              <a:t>Passed through Palestine and Egypt</a:t>
            </a:r>
          </a:p>
          <a:p>
            <a:r>
              <a:rPr lang="en-US" sz="2800" dirty="0"/>
              <a:t>Founded Alexandria (major Jewish center)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5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3DF4D-D398-4E2C-1482-E5CB267F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After Alexander’s Death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613E3-557B-D3A1-94C3-DCA6A599B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Empire divided among generals</a:t>
            </a:r>
          </a:p>
          <a:p>
            <a:r>
              <a:rPr lang="en-US" sz="2800" dirty="0"/>
              <a:t>Seleucids (north) vs. Ptolemies (south)</a:t>
            </a:r>
          </a:p>
          <a:p>
            <a:r>
              <a:rPr lang="en-US" sz="2800" dirty="0"/>
              <a:t>Judea caught in the middle</a:t>
            </a:r>
          </a:p>
          <a:p>
            <a:r>
              <a:rPr lang="en-US" sz="2800" dirty="0"/>
              <a:t>Constant political and cultural pressure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5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560B-7D05-F7C8-6A41-CCB535866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Antiochus Epiphanes &amp; Revolt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19E99-F7FD-C9FD-D3BE-F9EA804B7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54211" cy="3450613"/>
          </a:xfrm>
        </p:spPr>
        <p:txBody>
          <a:bodyPr/>
          <a:lstStyle/>
          <a:p>
            <a:r>
              <a:rPr lang="en-US" sz="2800" dirty="0"/>
              <a:t>Tried to erase Jewish religion (175–168 BC)</a:t>
            </a:r>
          </a:p>
          <a:p>
            <a:r>
              <a:rPr lang="en-US" sz="2800" dirty="0"/>
              <a:t>Imposed Greek worship</a:t>
            </a:r>
          </a:p>
          <a:p>
            <a:r>
              <a:rPr lang="en-US" sz="2800" dirty="0"/>
              <a:t>Sparked the Maccabean Revolt</a:t>
            </a:r>
          </a:p>
          <a:p>
            <a:r>
              <a:rPr lang="en-US" sz="2800" dirty="0"/>
              <a:t>Heightened zeal for preserving the Law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2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244A-B7DB-D3AB-36FF-52734314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Rise of the Pharisees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1592E-08CF-7DDC-44E7-0C3B8EEE8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Emerged from the Hasidim (pious ones)</a:t>
            </a:r>
          </a:p>
          <a:p>
            <a:r>
              <a:rPr lang="en-US" sz="2800" dirty="0"/>
              <a:t>Name means “separated ones”</a:t>
            </a:r>
          </a:p>
          <a:p>
            <a:r>
              <a:rPr lang="en-US" sz="2800" dirty="0"/>
              <a:t>Opposed Greek culture and idolatry</a:t>
            </a:r>
          </a:p>
          <a:p>
            <a:r>
              <a:rPr lang="en-US" sz="2800" dirty="0"/>
              <a:t>Sought to protect the Law of Moses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7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8FE5-709D-8E75-0948-E04D3EE25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Written Law &amp; Oral Law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1D6CE-7565-0E0A-30CF-56B360DB8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991" y="2041451"/>
            <a:ext cx="7474688" cy="3785191"/>
          </a:xfrm>
        </p:spPr>
        <p:txBody>
          <a:bodyPr>
            <a:normAutofit fontScale="55000" lnSpcReduction="20000"/>
          </a:bodyPr>
          <a:lstStyle/>
          <a:p>
            <a:r>
              <a:rPr lang="en-US" sz="5100" b="1" dirty="0"/>
              <a:t>Torah</a:t>
            </a:r>
            <a:r>
              <a:rPr lang="en-US" sz="5100" dirty="0"/>
              <a:t> = Written Law (Genesis–Deuteronomy)</a:t>
            </a:r>
          </a:p>
          <a:p>
            <a:r>
              <a:rPr lang="en-US" sz="5100" b="1" dirty="0"/>
              <a:t>Mishnah</a:t>
            </a:r>
            <a:r>
              <a:rPr lang="en-US" sz="5100" dirty="0"/>
              <a:t> = Oral Law (traditions, interpretations)</a:t>
            </a:r>
          </a:p>
          <a:p>
            <a:r>
              <a:rPr lang="en-US" sz="5100" dirty="0"/>
              <a:t>Oral law gradually treated as equal to Scripture</a:t>
            </a:r>
          </a:p>
          <a:p>
            <a:r>
              <a:rPr lang="en-US" sz="5100" dirty="0"/>
              <a:t>Focus shifted from spirit → strict rule-keeping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8ED0-86F1-D74C-E4AB-8E6D4532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Influence of the Pharisees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5326-BF72-BDA5-01C0-23D020909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473" y="2185854"/>
            <a:ext cx="7413430" cy="3396239"/>
          </a:xfrm>
        </p:spPr>
        <p:txBody>
          <a:bodyPr/>
          <a:lstStyle/>
          <a:p>
            <a:r>
              <a:rPr lang="en-US" sz="2800" dirty="0"/>
              <a:t>Small group (approx. 6,000–7,000)</a:t>
            </a:r>
          </a:p>
          <a:p>
            <a:r>
              <a:rPr lang="en-US" sz="2800" dirty="0"/>
              <a:t>Huge moral and religious influence</a:t>
            </a:r>
          </a:p>
          <a:p>
            <a:r>
              <a:rPr lang="en-US" sz="2800" dirty="0"/>
              <a:t>Even King Herod feared them</a:t>
            </a:r>
          </a:p>
          <a:p>
            <a:r>
              <a:rPr lang="en-US" sz="2800" dirty="0"/>
              <a:t>Controlled public opinion and religious practice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AD2CE-B438-1C8C-2250-E5CF05BC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F13E-2D2F-ADE2-CF47-194E47C6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Law, Grace, and Salvation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6370A-91CB-C0D2-FDDE-824DB130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003" y="2249649"/>
            <a:ext cx="7020025" cy="3470667"/>
          </a:xfrm>
        </p:spPr>
        <p:txBody>
          <a:bodyPr>
            <a:normAutofit/>
          </a:bodyPr>
          <a:lstStyle/>
          <a:p>
            <a:r>
              <a:rPr lang="en-US" sz="2800" dirty="0"/>
              <a:t>Salvation not earned by works (Eph. 2:8–9)</a:t>
            </a:r>
          </a:p>
          <a:p>
            <a:r>
              <a:rPr lang="en-US" sz="2800" dirty="0"/>
              <a:t>Law reveals sin but cannot save (Rom. 3:20)</a:t>
            </a:r>
          </a:p>
          <a:p>
            <a:r>
              <a:rPr lang="en-US" sz="2800" dirty="0"/>
              <a:t>Faith produces obedience (James 2)</a:t>
            </a:r>
          </a:p>
          <a:p>
            <a:r>
              <a:rPr lang="en-US" sz="2800" dirty="0"/>
              <a:t>Balance: faith and works must </a:t>
            </a:r>
            <a:r>
              <a:rPr lang="en-US" sz="2800"/>
              <a:t>go together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14353-26EA-E781-E36F-551A6FEAB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983DD-7425-A4BE-9B4C-DD025294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Not All Pharisees Were the Same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BFC76-4E4F-A269-C17E-8EC74FE76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616" y="2196487"/>
            <a:ext cx="7700509" cy="3662053"/>
          </a:xfrm>
        </p:spPr>
        <p:txBody>
          <a:bodyPr/>
          <a:lstStyle/>
          <a:p>
            <a:r>
              <a:rPr lang="en-US" sz="2800" b="1" dirty="0"/>
              <a:t>Nicodemus</a:t>
            </a:r>
            <a:r>
              <a:rPr lang="en-US" sz="2800" dirty="0"/>
              <a:t> – seeker of truth (John 3)</a:t>
            </a:r>
          </a:p>
          <a:p>
            <a:r>
              <a:rPr lang="en-US" sz="2800" dirty="0"/>
              <a:t>Defended Jesus (John 7)</a:t>
            </a:r>
          </a:p>
          <a:p>
            <a:r>
              <a:rPr lang="en-US" sz="2800" dirty="0"/>
              <a:t>Honored Him in burial (John 19)</a:t>
            </a:r>
          </a:p>
          <a:p>
            <a:r>
              <a:rPr lang="en-US" sz="2800" b="1" dirty="0"/>
              <a:t>Joseph of Arimathea</a:t>
            </a:r>
            <a:r>
              <a:rPr lang="en-US" sz="2800" dirty="0"/>
              <a:t> – righteous, courageous disciple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0287A-3102-1C32-63D5-DC60D8DDB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F6738-53B5-1E19-8D67-221181DC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Pharisees &amp;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0AD8A-0F4A-4FB9-E351-724AB58AA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333" y="2355975"/>
            <a:ext cx="7902528" cy="3566360"/>
          </a:xfrm>
        </p:spPr>
        <p:txBody>
          <a:bodyPr/>
          <a:lstStyle/>
          <a:p>
            <a:r>
              <a:rPr lang="en-US" sz="2800" dirty="0"/>
              <a:t>Some showed interest in Jesus (Luke 7; Luke 13)</a:t>
            </a:r>
          </a:p>
          <a:p>
            <a:r>
              <a:rPr lang="en-US" sz="2800" dirty="0"/>
              <a:t>Opposition grew when traditions were challenged</a:t>
            </a:r>
          </a:p>
          <a:p>
            <a:r>
              <a:rPr lang="en-US" sz="2800" dirty="0"/>
              <a:t>Truth accepted—until it confronts personal practice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14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95CE-68ED-B3FF-5842-3A8DF0FA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Core Criticism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36A58-7421-4463-41A7-54E03E6B9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“They say, and do not do” (Matt. 23:3)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Taught truth but failed to live it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Burdened others with rules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Focused on appearance, not obedience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Hypocrisy undermined God’s Law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23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6B31-E22B-3438-1AC3-7D1CF91C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External Religion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114DF-EC5A-3D0A-3C38-9DE96A265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Heavy burdens placed on others (v. 4)</a:t>
            </a:r>
          </a:p>
          <a:p>
            <a:r>
              <a:rPr lang="en-US" sz="2800" dirty="0"/>
              <a:t>Acts done to be seen by men (v. 5)</a:t>
            </a:r>
          </a:p>
          <a:p>
            <a:r>
              <a:rPr lang="en-US" sz="2800" dirty="0"/>
              <a:t>Phylacteries and tassels for show</a:t>
            </a:r>
          </a:p>
          <a:p>
            <a:r>
              <a:rPr lang="en-US" sz="2800" dirty="0"/>
              <a:t>Loved titles, seats of honor, recognition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7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A8644-AD91-46CC-489C-6796D97A0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Titles &amp; Humility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1232C-5783-AE31-6F1A-139CB4D96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617" y="2239018"/>
            <a:ext cx="7828100" cy="340687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“All are brethren” (v. 8)</a:t>
            </a:r>
          </a:p>
          <a:p>
            <a:r>
              <a:rPr lang="en-US" sz="2800" dirty="0"/>
              <a:t>No spiritual elevation through titles</a:t>
            </a:r>
          </a:p>
          <a:p>
            <a:r>
              <a:rPr lang="en-US" sz="2800" dirty="0"/>
              <a:t>Greatness = servanthood</a:t>
            </a:r>
          </a:p>
          <a:p>
            <a:r>
              <a:rPr lang="en-US" sz="2800" dirty="0"/>
              <a:t>“Whoever humbles himself will be exalted” (v. 12)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07A1-5BCF-4B0F-03D9-6643023FC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Jesus Spoke so Stern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29054-3054-29E7-6FC8-F02EFFC0F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5" y="2313445"/>
            <a:ext cx="7168881" cy="3566360"/>
          </a:xfrm>
        </p:spPr>
        <p:txBody>
          <a:bodyPr/>
          <a:lstStyle/>
          <a:p>
            <a:r>
              <a:rPr lang="en-US" sz="2800" dirty="0"/>
              <a:t>Not hatred, but love for God’s Law</a:t>
            </a:r>
          </a:p>
          <a:p>
            <a:r>
              <a:rPr lang="en-US" sz="2800" dirty="0"/>
              <a:t>Desired repentance, not humiliation</a:t>
            </a:r>
          </a:p>
          <a:p>
            <a:r>
              <a:rPr lang="en-US" sz="2800" dirty="0"/>
              <a:t>Condemned pride, not people</a:t>
            </a:r>
          </a:p>
          <a:p>
            <a:r>
              <a:rPr lang="en-US" sz="2800" dirty="0"/>
              <a:t>Called leaders back to mercy, justice, and faith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16D6-214E-565C-082F-78007F14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Takeaways (Matt. 23:1–12)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6666F-0EA9-074E-CD98-4EC845508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128" y="2122059"/>
            <a:ext cx="8008853" cy="3704583"/>
          </a:xfrm>
        </p:spPr>
        <p:txBody>
          <a:bodyPr>
            <a:normAutofit/>
          </a:bodyPr>
          <a:lstStyle/>
          <a:p>
            <a:r>
              <a:rPr lang="en-US" sz="2800" dirty="0"/>
              <a:t>Tradition can distort truth</a:t>
            </a:r>
          </a:p>
          <a:p>
            <a:r>
              <a:rPr lang="en-US" sz="2800" dirty="0"/>
              <a:t>Hypocrisy destroys spiritual credibility</a:t>
            </a:r>
          </a:p>
          <a:p>
            <a:r>
              <a:rPr lang="en-US" sz="2800" dirty="0"/>
              <a:t>God values mercy over performance</a:t>
            </a:r>
          </a:p>
          <a:p>
            <a:r>
              <a:rPr lang="en-US" sz="2800" dirty="0"/>
              <a:t>Titles do not define greatness</a:t>
            </a:r>
          </a:p>
          <a:p>
            <a:r>
              <a:rPr lang="en-US" sz="2800" dirty="0"/>
              <a:t>Grace must never be replaced by self-righteousness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7CBD8-A23F-5E6F-DF00-A3E89818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For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844C0-ACC0-E325-1816-3B93F02C2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513" y="2270915"/>
            <a:ext cx="7615449" cy="3672686"/>
          </a:xfrm>
        </p:spPr>
        <p:txBody>
          <a:bodyPr/>
          <a:lstStyle/>
          <a:p>
            <a:r>
              <a:rPr lang="en-US" sz="2800" dirty="0"/>
              <a:t>Am I living what I teach?</a:t>
            </a:r>
          </a:p>
          <a:p>
            <a:r>
              <a:rPr lang="en-US" sz="2800" dirty="0"/>
              <a:t>Is my faith sincere or performative?</a:t>
            </a:r>
          </a:p>
          <a:p>
            <a:r>
              <a:rPr lang="en-US" sz="2800" dirty="0"/>
              <a:t>Do I value humility over recognition?</a:t>
            </a:r>
          </a:p>
          <a:p>
            <a:r>
              <a:rPr lang="en-US" sz="2800" dirty="0"/>
              <a:t>Jesus still calls us back to the heart of God’s Law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28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A4676-6F49-25B0-196C-6233DF69F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1A20-FBDF-D9A1-15B4-7062DF4304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1B604-9349-E1D5-A5DD-493B39786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6024667" cy="1370404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~ Chapter 23:13-39</a:t>
            </a:r>
          </a:p>
          <a:p>
            <a:r>
              <a:rPr lang="en-US" sz="2800" b="0" i="1" u="none" strike="noStrike" dirty="0">
                <a:solidFill>
                  <a:srgbClr val="C00000"/>
                </a:solidFill>
                <a:effectLst/>
              </a:rPr>
              <a:t>Jesus’ Final Public Pronouncement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D8D1-5256-844B-B0CB-2F0F96884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AF5B-9608-5A2B-7E75-868DAC35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A93DA-C7AA-BBD7-9CFD-F6E1EFD52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372412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7DDBD-0E7B-6ABD-FE30-1E2D762BB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D4C45-EFA1-D022-937C-5E1EE524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AC454-33C2-6D5A-65B3-8705C9295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944" y="2164589"/>
            <a:ext cx="6892435" cy="3450613"/>
          </a:xfrm>
        </p:spPr>
        <p:txBody>
          <a:bodyPr>
            <a:normAutofit/>
          </a:bodyPr>
          <a:lstStyle/>
          <a:p>
            <a:r>
              <a:rPr lang="en-US" sz="2800" dirty="0"/>
              <a:t>Matthew 23 is Jesus’ </a:t>
            </a:r>
            <a:r>
              <a:rPr lang="en-US" sz="2800" b="1" dirty="0"/>
              <a:t>last public sermon</a:t>
            </a:r>
            <a:endParaRPr lang="en-US" sz="2800" dirty="0"/>
          </a:p>
          <a:p>
            <a:r>
              <a:rPr lang="en-US" sz="2800" dirty="0"/>
              <a:t>Matthew 24–25: spoken privately to disciples</a:t>
            </a:r>
          </a:p>
          <a:p>
            <a:r>
              <a:rPr lang="en-US" sz="2800" dirty="0"/>
              <a:t>This discourse publicly </a:t>
            </a:r>
            <a:r>
              <a:rPr lang="en-US" sz="2800" b="1" dirty="0"/>
              <a:t>condemns Israel’s religious leaders</a:t>
            </a:r>
            <a:endParaRPr lang="en-US" sz="2800" dirty="0"/>
          </a:p>
          <a:p>
            <a:r>
              <a:rPr lang="en-US" sz="2800" dirty="0"/>
              <a:t>A turning point before the His suffering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2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13BF-C6F7-2C36-5FA5-6630BE176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From Beatitudes to Woes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08C7C-5C31-37FF-B44B-FA4A40396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104" y="1994468"/>
            <a:ext cx="7434695" cy="3853439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Jesus began public teaching: </a:t>
            </a:r>
            <a:r>
              <a:rPr lang="en-US" sz="2800" b="1" dirty="0"/>
              <a:t>Matthew 5 (Beatitudes)</a:t>
            </a:r>
            <a:endParaRPr lang="en-US" sz="2800" dirty="0"/>
          </a:p>
          <a:p>
            <a:r>
              <a:rPr lang="en-US" sz="2800" dirty="0"/>
              <a:t>Ends public teaching: </a:t>
            </a:r>
            <a:r>
              <a:rPr lang="en-US" sz="2800" b="1" dirty="0"/>
              <a:t>Matthew 23 (Seven Woes)</a:t>
            </a:r>
            <a:endParaRPr lang="en-US" sz="2800" dirty="0"/>
          </a:p>
          <a:p>
            <a:r>
              <a:rPr lang="en-US" sz="2800" dirty="0"/>
              <a:t>Contrast:</a:t>
            </a:r>
          </a:p>
          <a:p>
            <a:pPr lvl="1"/>
            <a:r>
              <a:rPr lang="en-US" sz="2600" dirty="0"/>
              <a:t>Blessing the humble</a:t>
            </a:r>
          </a:p>
          <a:p>
            <a:pPr lvl="1"/>
            <a:r>
              <a:rPr lang="en-US" sz="2600" dirty="0"/>
              <a:t>Rebuking the hypocritical</a:t>
            </a:r>
          </a:p>
          <a:p>
            <a:r>
              <a:rPr lang="en-US" sz="2800" dirty="0"/>
              <a:t>Empty religion rejected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7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3D803-254C-9F67-859B-9383A91C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Nature of the Seven Woes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04889-6494-7DF1-405A-200745CEB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412" y="2132692"/>
            <a:ext cx="7062556" cy="34813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Mixture of </a:t>
            </a:r>
            <a:r>
              <a:rPr lang="en-US" sz="2800" b="1" dirty="0"/>
              <a:t>wrath and sorrow</a:t>
            </a:r>
            <a:endParaRPr lang="en-US" sz="2800" dirty="0"/>
          </a:p>
          <a:p>
            <a:r>
              <a:rPr lang="en-US" sz="2800" dirty="0"/>
              <a:t>Structured emphasis:</a:t>
            </a:r>
          </a:p>
          <a:p>
            <a:pPr lvl="1"/>
            <a:r>
              <a:rPr lang="en-US" sz="2800" b="1" dirty="0"/>
              <a:t>Woes 1–3:</a:t>
            </a:r>
            <a:r>
              <a:rPr lang="en-US" sz="2800" dirty="0"/>
              <a:t> False teaching (vv. 13–22)</a:t>
            </a:r>
          </a:p>
          <a:p>
            <a:pPr lvl="1"/>
            <a:r>
              <a:rPr lang="en-US" sz="2800" b="1" dirty="0"/>
              <a:t>Woe 4:</a:t>
            </a:r>
            <a:r>
              <a:rPr lang="en-US" sz="2800" dirty="0"/>
              <a:t> Distorted values (vv. 23–24)</a:t>
            </a:r>
          </a:p>
          <a:p>
            <a:pPr lvl="1"/>
            <a:r>
              <a:rPr lang="en-US" sz="2800" b="1" dirty="0"/>
              <a:t>Woes 5–7:</a:t>
            </a:r>
            <a:r>
              <a:rPr lang="en-US" sz="2800" dirty="0"/>
              <a:t> Corrupt conduct &amp; character (vv. 25–36)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4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4115-6077-9016-CC31-197DA0712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Word on Harsh Preaching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5FA2A-7B8E-0B43-0A44-0C6F54221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900" y="2185854"/>
            <a:ext cx="7253942" cy="3757746"/>
          </a:xfrm>
        </p:spPr>
        <p:txBody>
          <a:bodyPr>
            <a:normAutofit/>
          </a:bodyPr>
          <a:lstStyle/>
          <a:p>
            <a:r>
              <a:rPr lang="en-US" sz="2800" dirty="0"/>
              <a:t>Jesus’ tone is severe—but unique</a:t>
            </a:r>
          </a:p>
          <a:p>
            <a:r>
              <a:rPr lang="en-US" sz="2800" dirty="0"/>
              <a:t>Two cautions:</a:t>
            </a:r>
          </a:p>
          <a:p>
            <a:pPr lvl="1"/>
            <a:r>
              <a:rPr lang="en-US" sz="2600" dirty="0"/>
              <a:t>We are </a:t>
            </a:r>
            <a:r>
              <a:rPr lang="en-US" sz="2600" b="1" dirty="0"/>
              <a:t>not Jesus</a:t>
            </a:r>
            <a:r>
              <a:rPr lang="en-US" sz="2600" dirty="0"/>
              <a:t> (cannot see hearts)</a:t>
            </a:r>
          </a:p>
          <a:p>
            <a:pPr lvl="1"/>
            <a:r>
              <a:rPr lang="en-US" sz="2600" dirty="0"/>
              <a:t>These leaders rejected truth for </a:t>
            </a:r>
            <a:r>
              <a:rPr lang="en-US" sz="2600" b="1" dirty="0"/>
              <a:t>three years</a:t>
            </a:r>
            <a:endParaRPr lang="en-US" sz="2600" dirty="0"/>
          </a:p>
          <a:p>
            <a:r>
              <a:rPr lang="en-US" sz="2800" dirty="0"/>
              <a:t>Tone must fit </a:t>
            </a:r>
            <a:r>
              <a:rPr lang="en-US" sz="2800" b="1" dirty="0"/>
              <a:t>audience and moment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FD75A-8943-FC0D-8266-403FE531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574" y="825786"/>
            <a:ext cx="7179514" cy="10492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 #1: Shutting the Kingdom (v. 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7924-F4C4-9D52-2A14-7CBEE971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574" y="2185854"/>
            <a:ext cx="7275207" cy="3576993"/>
          </a:xfrm>
        </p:spPr>
        <p:txBody>
          <a:bodyPr>
            <a:normAutofit/>
          </a:bodyPr>
          <a:lstStyle/>
          <a:p>
            <a:r>
              <a:rPr lang="en-US" sz="2800" dirty="0"/>
              <a:t>Pharisees began with good intentions</a:t>
            </a:r>
          </a:p>
          <a:p>
            <a:r>
              <a:rPr lang="en-US" sz="2800" dirty="0"/>
              <a:t>Shifted from God’s Law to </a:t>
            </a:r>
            <a:r>
              <a:rPr lang="en-US" sz="2800" b="1" dirty="0"/>
              <a:t>human traditions</a:t>
            </a:r>
            <a:endParaRPr lang="en-US" sz="2800" dirty="0"/>
          </a:p>
          <a:p>
            <a:r>
              <a:rPr lang="en-US" sz="2800" dirty="0"/>
              <a:t>Jesus’ charge:</a:t>
            </a:r>
          </a:p>
          <a:p>
            <a:pPr lvl="1"/>
            <a:r>
              <a:rPr lang="en-US" sz="2800" dirty="0"/>
              <a:t>They neither enter the Kingdom</a:t>
            </a:r>
          </a:p>
          <a:p>
            <a:pPr lvl="1"/>
            <a:r>
              <a:rPr lang="en-US" sz="2800" dirty="0"/>
              <a:t>Nor allow others to 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7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82F2-4C21-5319-48BD-1AAA5C35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Meaning of “Hypocrites”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67BA8-B662-2186-6FB5-EA1523C9A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003" y="2175222"/>
            <a:ext cx="7222044" cy="3715216"/>
          </a:xfrm>
        </p:spPr>
        <p:txBody>
          <a:bodyPr/>
          <a:lstStyle/>
          <a:p>
            <a:r>
              <a:rPr lang="en-US" sz="2800" dirty="0"/>
              <a:t>Originally: </a:t>
            </a:r>
            <a:r>
              <a:rPr lang="en-US" sz="2800" i="1" dirty="0"/>
              <a:t>actors wearing masks</a:t>
            </a:r>
            <a:endParaRPr lang="en-US" sz="2800" dirty="0"/>
          </a:p>
          <a:p>
            <a:r>
              <a:rPr lang="en-US" sz="2800" dirty="0"/>
              <a:t>Now: pretenders hiding inner corruption</a:t>
            </a:r>
          </a:p>
          <a:p>
            <a:r>
              <a:rPr lang="en-US" sz="2800" dirty="0"/>
              <a:t>Outward religion masked inward rebellion</a:t>
            </a:r>
          </a:p>
          <a:p>
            <a:r>
              <a:rPr lang="en-US" sz="2800" dirty="0"/>
              <a:t>Teaching and conduct opposed God’s Kingdom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8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DE0F-6A55-5353-8668-EFEA0F8C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Blocking Others from Christ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5955-A991-E4C7-745C-BB1B6F893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0" y="2164589"/>
            <a:ext cx="6571343" cy="3450613"/>
          </a:xfrm>
        </p:spPr>
        <p:txBody>
          <a:bodyPr/>
          <a:lstStyle/>
          <a:p>
            <a:r>
              <a:rPr lang="en-US" sz="2800" dirty="0"/>
              <a:t>Leaders resisted Jesus’ truth</a:t>
            </a:r>
          </a:p>
          <a:p>
            <a:r>
              <a:rPr lang="en-US" sz="2800" dirty="0"/>
              <a:t>Discouraged sincere seekers</a:t>
            </a:r>
          </a:p>
          <a:p>
            <a:r>
              <a:rPr lang="en-US" sz="2800" dirty="0"/>
              <a:t>Still relevant today:</a:t>
            </a:r>
          </a:p>
          <a:p>
            <a:pPr lvl="1"/>
            <a:r>
              <a:rPr lang="en-US" sz="2800" dirty="0"/>
              <a:t>Teaching or attitudes can hinder faith</a:t>
            </a:r>
          </a:p>
          <a:p>
            <a:pPr lvl="1"/>
            <a:r>
              <a:rPr lang="en-US" sz="2800" dirty="0"/>
              <a:t>Religious pride can block the gospel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6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3299-B0F0-3BBC-97A9-D526BD45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Textual Note: Verse 14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0410C-ECCD-C06A-2731-DF75C7139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Omitted in most ancient manuscripts</a:t>
            </a:r>
          </a:p>
          <a:p>
            <a:r>
              <a:rPr lang="en-US" sz="2800" dirty="0"/>
              <a:t>Present in Mark 12:40</a:t>
            </a:r>
          </a:p>
          <a:p>
            <a:r>
              <a:rPr lang="en-US" sz="2800" dirty="0"/>
              <a:t>Excluded here for textual consistency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C6C6-17BF-7D7A-6746-268102649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 #2: False Conversion (v. 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A1D6D-A1EB-FFCB-F1C0-40F9873F1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208" y="2164589"/>
            <a:ext cx="7509123" cy="3385607"/>
          </a:xfrm>
        </p:spPr>
        <p:txBody>
          <a:bodyPr>
            <a:normAutofit/>
          </a:bodyPr>
          <a:lstStyle/>
          <a:p>
            <a:r>
              <a:rPr lang="en-US" sz="2800" dirty="0"/>
              <a:t>Zealous missionary efforts</a:t>
            </a:r>
          </a:p>
          <a:p>
            <a:r>
              <a:rPr lang="en-US" sz="2800" dirty="0"/>
              <a:t>Converts made to </a:t>
            </a:r>
            <a:r>
              <a:rPr lang="en-US" sz="2800" b="1" dirty="0"/>
              <a:t>Pharisaic systems</a:t>
            </a:r>
            <a:r>
              <a:rPr lang="en-US" sz="2800" dirty="0"/>
              <a:t>, not God</a:t>
            </a:r>
          </a:p>
          <a:p>
            <a:r>
              <a:rPr lang="en-US" sz="2800" dirty="0"/>
              <a:t>Result:</a:t>
            </a:r>
          </a:p>
          <a:p>
            <a:pPr lvl="1"/>
            <a:r>
              <a:rPr lang="en-US" sz="2800" dirty="0"/>
              <a:t>“Twice as much a son of hell”</a:t>
            </a:r>
          </a:p>
          <a:p>
            <a:r>
              <a:rPr lang="en-US" sz="2800" dirty="0"/>
              <a:t>Zeal without truth is destructive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8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DA235-2261-ECE7-FEF6-E102B6F4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Converting to Christ vs.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62B8A-5DE5-DBCB-AAAB-537EE652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36983" cy="383217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Danger:</a:t>
            </a:r>
          </a:p>
          <a:p>
            <a:pPr lvl="1"/>
            <a:r>
              <a:rPr lang="en-US" sz="2800" dirty="0"/>
              <a:t>Converting people to traditions</a:t>
            </a:r>
          </a:p>
          <a:p>
            <a:pPr lvl="1"/>
            <a:r>
              <a:rPr lang="en-US" sz="2800" dirty="0"/>
              <a:t>Personalities</a:t>
            </a:r>
          </a:p>
          <a:p>
            <a:pPr lvl="1"/>
            <a:r>
              <a:rPr lang="en-US" sz="2800" dirty="0"/>
              <a:t>Institutional loyalty</a:t>
            </a:r>
          </a:p>
          <a:p>
            <a:r>
              <a:rPr lang="en-US" sz="2800" dirty="0"/>
              <a:t>True goal:</a:t>
            </a:r>
          </a:p>
          <a:p>
            <a:pPr lvl="1"/>
            <a:r>
              <a:rPr lang="en-US" sz="2800" dirty="0"/>
              <a:t>Conversion to </a:t>
            </a:r>
            <a:r>
              <a:rPr lang="en-US" sz="2800" b="1" dirty="0"/>
              <a:t>Jesus Christ</a:t>
            </a:r>
            <a:endParaRPr lang="en-US" sz="2800" dirty="0"/>
          </a:p>
          <a:p>
            <a:pPr lvl="1"/>
            <a:r>
              <a:rPr lang="en-US" sz="2800" dirty="0"/>
              <a:t>Relationship, not mere affiliation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4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EE3C2-5C84-B0F1-069E-939157D7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This Matters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1898F-A266-10A6-6CE8-8ED62FE18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 Christ is central:</a:t>
            </a:r>
          </a:p>
          <a:p>
            <a:pPr lvl="1"/>
            <a:r>
              <a:rPr lang="en-US" sz="2800" dirty="0"/>
              <a:t>Faith survives church conflict</a:t>
            </a:r>
          </a:p>
          <a:p>
            <a:pPr lvl="1"/>
            <a:r>
              <a:rPr lang="en-US" sz="2800" dirty="0"/>
              <a:t>Faith survives leadership failure</a:t>
            </a:r>
          </a:p>
          <a:p>
            <a:r>
              <a:rPr lang="en-US" sz="2800" dirty="0"/>
              <a:t>When systems are central:</a:t>
            </a:r>
          </a:p>
          <a:p>
            <a:pPr lvl="1"/>
            <a:r>
              <a:rPr lang="en-US" sz="2800" dirty="0"/>
              <a:t>Faith collapses under pressure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45D9-4E5B-38C0-7A18-3D68D62A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 #3: Blind Guides (vv. 16–22)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DA3FF-1E26-79C9-D7A3-BEDC0E7DB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328" y="2207120"/>
            <a:ext cx="6571343" cy="3450613"/>
          </a:xfrm>
        </p:spPr>
        <p:txBody>
          <a:bodyPr/>
          <a:lstStyle/>
          <a:p>
            <a:r>
              <a:rPr lang="en-US" sz="2800" dirty="0"/>
              <a:t>Faulty oath distinctions</a:t>
            </a:r>
          </a:p>
          <a:p>
            <a:r>
              <a:rPr lang="en-US" sz="2800" dirty="0"/>
              <a:t>Valued gold over temple</a:t>
            </a:r>
          </a:p>
          <a:p>
            <a:r>
              <a:rPr lang="en-US" sz="2800" dirty="0"/>
              <a:t>Valued gift over altar</a:t>
            </a:r>
          </a:p>
          <a:p>
            <a:r>
              <a:rPr lang="en-US" sz="2800" dirty="0"/>
              <a:t>Jesus:</a:t>
            </a:r>
          </a:p>
          <a:p>
            <a:pPr lvl="1"/>
            <a:r>
              <a:rPr lang="en-US" sz="2800" dirty="0"/>
              <a:t>The sacred gives value—not the object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D02C-0839-4F6F-4DC1-4A426DD11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Integrity and Oaths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8BF56-CEFC-7053-2B6C-DA0FE0584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Jesus’ teaching (Matt. 5:34–37):</a:t>
            </a:r>
          </a:p>
          <a:p>
            <a:pPr lvl="1"/>
            <a:r>
              <a:rPr lang="en-US" sz="2800" dirty="0"/>
              <a:t>Let “yes” be yes</a:t>
            </a:r>
          </a:p>
          <a:p>
            <a:pPr lvl="1"/>
            <a:r>
              <a:rPr lang="en-US" sz="2800" dirty="0"/>
              <a:t>Let “no” be no</a:t>
            </a:r>
          </a:p>
          <a:p>
            <a:r>
              <a:rPr lang="en-US" sz="2800" dirty="0"/>
              <a:t>Oaths reveal mistrust</a:t>
            </a:r>
          </a:p>
          <a:p>
            <a:r>
              <a:rPr lang="en-US" sz="2800" dirty="0"/>
              <a:t>God is witness to every promise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981D-9DAA-20EB-78AA-8C6E2805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Sacred Responsibility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AE72F-6012-B086-1758-8CFDA3606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954" y="2228384"/>
            <a:ext cx="6571343" cy="3450613"/>
          </a:xfrm>
        </p:spPr>
        <p:txBody>
          <a:bodyPr/>
          <a:lstStyle/>
          <a:p>
            <a:r>
              <a:rPr lang="en-US" sz="2800" dirty="0"/>
              <a:t>Ecclesiastes 5:4–5:</a:t>
            </a:r>
          </a:p>
          <a:p>
            <a:pPr lvl="1"/>
            <a:r>
              <a:rPr lang="en-US" sz="2800" dirty="0"/>
              <a:t>Better not to vow than to break one</a:t>
            </a:r>
          </a:p>
          <a:p>
            <a:r>
              <a:rPr lang="en-US" sz="2800" dirty="0"/>
              <a:t>God takes vows seriously</a:t>
            </a:r>
          </a:p>
          <a:p>
            <a:r>
              <a:rPr lang="en-US" sz="2800" dirty="0"/>
              <a:t>Integrity reflects reverence for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3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0F86-2E55-DD76-3AE8-DAFDA936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 #4: Neglecting Weightier Matters (vv. 23–24)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EDDCA-E16D-DB73-DB0E-8E619794E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Meticulous tithing</a:t>
            </a:r>
          </a:p>
          <a:p>
            <a:r>
              <a:rPr lang="en-US" sz="2800" dirty="0"/>
              <a:t>Neglected:</a:t>
            </a:r>
          </a:p>
          <a:p>
            <a:pPr lvl="1"/>
            <a:r>
              <a:rPr lang="en-US" sz="2800" dirty="0"/>
              <a:t>Justice</a:t>
            </a:r>
          </a:p>
          <a:p>
            <a:pPr lvl="1"/>
            <a:r>
              <a:rPr lang="en-US" sz="2800" dirty="0"/>
              <a:t>Mercy</a:t>
            </a:r>
          </a:p>
          <a:p>
            <a:pPr lvl="1"/>
            <a:r>
              <a:rPr lang="en-US" sz="2800" dirty="0"/>
              <a:t>Faith</a:t>
            </a:r>
          </a:p>
          <a:p>
            <a:r>
              <a:rPr lang="en-US" sz="2800" dirty="0"/>
              <a:t>Strained gnats, swallowed camels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141B-3C7B-D237-E14B-C6951B96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External Precision vs. Inner Faith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BD000-A365-C5FC-D247-AECEF4715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Religious activity ≠ genuine devotion</a:t>
            </a:r>
          </a:p>
          <a:p>
            <a:r>
              <a:rPr lang="en-US" sz="2800" dirty="0"/>
              <a:t>Lord’s Supper:</a:t>
            </a:r>
          </a:p>
          <a:p>
            <a:pPr lvl="1"/>
            <a:r>
              <a:rPr lang="en-US" sz="2800" dirty="0"/>
              <a:t>Not ritual alone</a:t>
            </a:r>
          </a:p>
          <a:p>
            <a:pPr lvl="1"/>
            <a:r>
              <a:rPr lang="en-US" sz="2800" dirty="0"/>
              <a:t>Proclamation of Christ’s death</a:t>
            </a:r>
          </a:p>
          <a:p>
            <a:r>
              <a:rPr lang="en-US" sz="2800" dirty="0"/>
              <a:t>Faith must shape daily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9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3730-8977-E834-7798-65B778A6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Modern Parallels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54656-F506-FE1C-3FE8-BADE97F8C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Arguing over minor issues</a:t>
            </a:r>
          </a:p>
          <a:p>
            <a:r>
              <a:rPr lang="en-US" sz="2800" dirty="0"/>
              <a:t>Elevating buildings and traditions</a:t>
            </a:r>
          </a:p>
          <a:p>
            <a:r>
              <a:rPr lang="en-US" sz="2800" dirty="0"/>
              <a:t>Danger:</a:t>
            </a:r>
          </a:p>
          <a:p>
            <a:pPr lvl="1"/>
            <a:r>
              <a:rPr lang="en-US" sz="2800" dirty="0"/>
              <a:t>Turning faith into a social club</a:t>
            </a:r>
          </a:p>
          <a:p>
            <a:r>
              <a:rPr lang="en-US" sz="2800" dirty="0"/>
              <a:t>Focus must remain on Christlike mercy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8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CD0D-3CA2-D357-7A97-4886F863D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07" y="867036"/>
            <a:ext cx="7700509" cy="10492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Woes #5–6: Inner Corruption (vv. 25–28)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59F4F-B3DE-0238-DD3F-BD56077B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Clean outside, corrupt inside</a:t>
            </a:r>
          </a:p>
          <a:p>
            <a:r>
              <a:rPr lang="en-US" sz="2800" dirty="0"/>
              <a:t>Whitewashed tombs:</a:t>
            </a:r>
          </a:p>
          <a:p>
            <a:pPr lvl="1"/>
            <a:r>
              <a:rPr lang="en-US" sz="2800" dirty="0"/>
              <a:t>Beautiful outwardly</a:t>
            </a:r>
          </a:p>
          <a:p>
            <a:pPr lvl="1"/>
            <a:r>
              <a:rPr lang="en-US" sz="2800" dirty="0"/>
              <a:t>Full of death inwardly</a:t>
            </a:r>
          </a:p>
          <a:p>
            <a:r>
              <a:rPr lang="en-US" sz="2800" dirty="0"/>
              <a:t>God desires inner transformation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0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30A32-1367-FA4F-9072-520C3D7A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True Defilement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CD5FC-CE0A-6991-0267-2C56AB1E8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Comes from the heart (Matt. 15:19–20)</a:t>
            </a:r>
          </a:p>
          <a:p>
            <a:r>
              <a:rPr lang="en-US" sz="2800" dirty="0"/>
              <a:t>Thoughts, motives, intentions matter</a:t>
            </a:r>
          </a:p>
          <a:p>
            <a:r>
              <a:rPr lang="en-US" sz="2800" dirty="0"/>
              <a:t>External form cannot replace inner holiness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13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337C-C48E-A226-F88F-A657400A4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49" y="867036"/>
            <a:ext cx="7477225" cy="10492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Woe #7: Sons of Murderers (vv. 29–32)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4D55-F45A-B982-06A2-42D8B1752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Honored dead prophets</a:t>
            </a:r>
          </a:p>
          <a:p>
            <a:r>
              <a:rPr lang="en-US" sz="2800" dirty="0"/>
              <a:t>Rejected living truth in Jesus</a:t>
            </a:r>
          </a:p>
          <a:p>
            <a:r>
              <a:rPr lang="en-US" sz="2800" dirty="0"/>
              <a:t>Filling the measure of past sin</a:t>
            </a:r>
          </a:p>
          <a:p>
            <a:r>
              <a:rPr lang="en-US" sz="2800" dirty="0"/>
              <a:t>Judgment imminent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6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54D2-7A67-CB82-7520-3B59607FF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“You Brood of Vipers” (v. 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CF954-9A49-8D28-CE17-85A01F4A2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Echoes John the Baptist (Matt. 3)</a:t>
            </a:r>
          </a:p>
          <a:p>
            <a:r>
              <a:rPr lang="en-US" sz="2800" dirty="0"/>
              <a:t>No repentance</a:t>
            </a:r>
          </a:p>
          <a:p>
            <a:r>
              <a:rPr lang="en-US" sz="2800" dirty="0"/>
              <a:t>No fruit</a:t>
            </a:r>
          </a:p>
          <a:p>
            <a:r>
              <a:rPr lang="en-US" sz="2800" dirty="0"/>
              <a:t>No change 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47D1-07A7-9E4F-6985-CBC821AD4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Blood from Abel to Zechariah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C703B-913D-678D-46EA-6E6211579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942" y="2302813"/>
            <a:ext cx="7317737" cy="3502565"/>
          </a:xfrm>
        </p:spPr>
        <p:txBody>
          <a:bodyPr/>
          <a:lstStyle/>
          <a:p>
            <a:r>
              <a:rPr lang="en-US" sz="2800" dirty="0"/>
              <a:t>Represents the full span of righteous blood</a:t>
            </a:r>
          </a:p>
          <a:p>
            <a:r>
              <a:rPr lang="en-US" sz="2800" dirty="0"/>
              <a:t>Judgment accumulated over generations</a:t>
            </a:r>
          </a:p>
          <a:p>
            <a:r>
              <a:rPr lang="en-US" sz="2800" dirty="0"/>
              <a:t>Fulfilled in the destruction of Jerusalem (AD 70)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58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9C71-91BB-38B9-96C3-C697953D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National Rejection and Consequence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73A55-E643-4F28-1F14-65B2BDA87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“This generation” held accountable</a:t>
            </a:r>
          </a:p>
          <a:p>
            <a:r>
              <a:rPr lang="en-US" sz="2800" dirty="0"/>
              <a:t>Rejected Christ</a:t>
            </a:r>
          </a:p>
          <a:p>
            <a:r>
              <a:rPr lang="en-US" sz="2800" dirty="0"/>
              <a:t>Temple left desolate</a:t>
            </a:r>
          </a:p>
          <a:p>
            <a:r>
              <a:rPr lang="en-US" sz="2800" dirty="0"/>
              <a:t>God’s presence withdrawn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EF05-657B-0D42-CE5D-6B75F0DE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1" y="867036"/>
            <a:ext cx="8168342" cy="1049235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Lament Over Jerusalem (vv. 37–39)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68D60-A2F2-8252-351B-A2C356242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Compassion, not cruelty</a:t>
            </a:r>
          </a:p>
          <a:p>
            <a:r>
              <a:rPr lang="en-US" sz="2800" dirty="0"/>
              <a:t>God’s desire to gather</a:t>
            </a:r>
          </a:p>
          <a:p>
            <a:r>
              <a:rPr lang="en-US" sz="2800" dirty="0"/>
              <a:t>People’s unwillingness to respond</a:t>
            </a:r>
          </a:p>
          <a:p>
            <a:r>
              <a:rPr lang="en-US" sz="2800" dirty="0"/>
              <a:t>Salvation hindered by rejection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13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D98F5-B26B-75C7-485C-F0D99F5E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Desolate House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16835-3E79-DB09-AD80-46E978D70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Temple without God = empty shell</a:t>
            </a:r>
          </a:p>
          <a:p>
            <a:r>
              <a:rPr lang="en-US" sz="2800" dirty="0"/>
              <a:t>Parallel to Ezekiel’s vision</a:t>
            </a:r>
          </a:p>
          <a:p>
            <a:r>
              <a:rPr lang="en-US" sz="2800" dirty="0"/>
              <a:t>Religion without God leads to destruction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81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8FF79-B07F-771F-32BA-10FBF4EB9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Warning for Today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497BA-E2DD-450D-22BA-F885C1C4C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Faith can drift into legalism</a:t>
            </a:r>
          </a:p>
          <a:p>
            <a:r>
              <a:rPr lang="en-US" sz="2800" dirty="0"/>
              <a:t>Danger of replacing grace with systems</a:t>
            </a:r>
          </a:p>
          <a:p>
            <a:r>
              <a:rPr lang="en-US" sz="2800" dirty="0"/>
              <a:t>Must distinguish:</a:t>
            </a:r>
          </a:p>
          <a:p>
            <a:pPr lvl="1"/>
            <a:r>
              <a:rPr lang="en-US" sz="2800" dirty="0"/>
              <a:t>Law-based justification</a:t>
            </a:r>
          </a:p>
          <a:p>
            <a:pPr lvl="1"/>
            <a:r>
              <a:rPr lang="en-US" sz="2800" dirty="0"/>
              <a:t>Faith-based grace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6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9B18-8615-BD8E-83DE-70557F323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23 in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E8E44-EB3C-7C89-4277-20F565F7E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Not a rejection of devotion</a:t>
            </a:r>
          </a:p>
          <a:p>
            <a:r>
              <a:rPr lang="en-US" sz="2800" dirty="0"/>
              <a:t>A rejection of:</a:t>
            </a:r>
          </a:p>
          <a:p>
            <a:pPr lvl="1"/>
            <a:r>
              <a:rPr lang="en-US" sz="2800" dirty="0"/>
              <a:t>Pride</a:t>
            </a:r>
          </a:p>
          <a:p>
            <a:pPr lvl="1"/>
            <a:r>
              <a:rPr lang="en-US" sz="2800" dirty="0"/>
              <a:t>Tradition-centered faith</a:t>
            </a:r>
          </a:p>
          <a:p>
            <a:pPr lvl="1"/>
            <a:r>
              <a:rPr lang="en-US" sz="2800" dirty="0"/>
              <a:t>Hollow religion</a:t>
            </a:r>
          </a:p>
          <a:p>
            <a:r>
              <a:rPr lang="en-US" sz="2800" dirty="0"/>
              <a:t>Call back to humility and truth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2AD9-2938-D721-C16A-21A9890A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Take-Home Points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DDAE5-5C3C-7C8B-74E2-241D805EA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768" y="2047630"/>
            <a:ext cx="7506586" cy="3545095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Religious activity can exist without closeness to God</a:t>
            </a:r>
          </a:p>
          <a:p>
            <a:r>
              <a:rPr lang="en-US" sz="2800" dirty="0"/>
              <a:t>We must convert people to </a:t>
            </a:r>
            <a:r>
              <a:rPr lang="en-US" sz="2800" b="1" dirty="0"/>
              <a:t>Christ</a:t>
            </a:r>
            <a:r>
              <a:rPr lang="en-US" sz="2800" dirty="0"/>
              <a:t>, not systems</a:t>
            </a:r>
          </a:p>
          <a:p>
            <a:r>
              <a:rPr lang="en-US" sz="2800" dirty="0"/>
              <a:t>Outward correctness cannot fix inward corruption</a:t>
            </a:r>
          </a:p>
          <a:p>
            <a:r>
              <a:rPr lang="en-US" sz="2800" dirty="0"/>
              <a:t>Justice, mercy, and faith reveal genuine belief</a:t>
            </a:r>
          </a:p>
          <a:p>
            <a:r>
              <a:rPr lang="en-US" sz="2800" dirty="0"/>
              <a:t>A Godless religion—no matter how impressive—is empty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9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23522-0DA2-CE8C-9932-17B9D6EB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9EF9-24F9-62EA-53B2-2475E8881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D28C7C-BBDE-B181-6411-DD7277D97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6024667" cy="1370404"/>
          </a:xfrm>
        </p:spPr>
        <p:txBody>
          <a:bodyPr>
            <a:normAutofit fontScale="62500" lnSpcReduction="20000"/>
          </a:bodyPr>
          <a:lstStyle/>
          <a:p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Matthew 24: The Destruction of Jerusalem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b="0" i="0" u="none" strike="noStrike" dirty="0">
                <a:solidFill>
                  <a:srgbClr val="C00000"/>
                </a:solidFill>
                <a:effectLst/>
                <a:latin typeface="-webkit-standard"/>
              </a:rPr>
              <a:t>Understanding Jesus’ Prophecy and Its Fulfillment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3466-895F-6CED-B405-42322E6F2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6ECF2-7C59-3B7E-E53B-945479FFF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C5C23-4264-8957-0916-EBCB59E9B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7393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6124A-0238-00B1-CDA5-3742B5268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4D3DE-1994-6FD4-B390-F29FB4DAD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FE26C-95F6-723A-E8C5-FF5DF6006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944" y="2164589"/>
            <a:ext cx="7063614" cy="3619523"/>
          </a:xfrm>
        </p:spPr>
        <p:txBody>
          <a:bodyPr>
            <a:normAutofit/>
          </a:bodyPr>
          <a:lstStyle/>
          <a:p>
            <a:r>
              <a:rPr lang="en-US" sz="2400" dirty="0"/>
              <a:t>Matthew 23: Jesus’ final public address (denouncing hypocrisy)</a:t>
            </a:r>
          </a:p>
          <a:p>
            <a:r>
              <a:rPr lang="en-US" sz="2400" dirty="0"/>
              <a:t>Matthew 24–25: Private teaching with disciples</a:t>
            </a:r>
          </a:p>
          <a:p>
            <a:r>
              <a:rPr lang="en-US" sz="2400" dirty="0"/>
              <a:t>Focus:</a:t>
            </a:r>
          </a:p>
          <a:p>
            <a:pPr lvl="1"/>
            <a:r>
              <a:rPr lang="en-US" sz="2000" dirty="0"/>
              <a:t>Chapter 24 → Destruction of Jerusalem</a:t>
            </a:r>
          </a:p>
          <a:p>
            <a:pPr lvl="1"/>
            <a:r>
              <a:rPr lang="en-US" sz="2000" dirty="0"/>
              <a:t>Chapter 25 → Kingdom of Heaven &amp; Final Judgment</a:t>
            </a:r>
          </a:p>
          <a:p>
            <a:r>
              <a:rPr lang="en-US" sz="2400" dirty="0"/>
              <a:t>Jesus leaves the Temple, signaling judgment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7813-DEE6-ECD4-34BF-25E09292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Temple’s Destruction Foretold (Matt. 24:1–2)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DF662-89AB-105F-CB9E-9690599D5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Disciples admire the Temple buildings</a:t>
            </a:r>
          </a:p>
          <a:p>
            <a:r>
              <a:rPr lang="en-US" sz="2800" dirty="0"/>
              <a:t>Jesus’ response:</a:t>
            </a:r>
          </a:p>
          <a:p>
            <a:pPr lvl="1"/>
            <a:r>
              <a:rPr lang="en-US" sz="2800" dirty="0"/>
              <a:t>“Not one stone shall be left upon another”</a:t>
            </a:r>
          </a:p>
          <a:p>
            <a:r>
              <a:rPr lang="en-US" sz="2800" dirty="0"/>
              <a:t>Sets the theme for the entire chapter</a:t>
            </a:r>
          </a:p>
          <a:p>
            <a:r>
              <a:rPr lang="en-US" sz="2800" dirty="0"/>
              <a:t>Destruction of the Jewish system is imminent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870A-B051-207F-48D6-92BA9F04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Disciples’ Questions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7AF22-3E1B-6757-271E-A051EEB4E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24332" cy="390660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Location: Mount of Olives, overlooking the Temple</a:t>
            </a:r>
          </a:p>
          <a:p>
            <a:r>
              <a:rPr lang="en-US" sz="2800" dirty="0"/>
              <a:t>Questions asked:</a:t>
            </a:r>
          </a:p>
          <a:p>
            <a:pPr lvl="1"/>
            <a:r>
              <a:rPr lang="en-US" sz="2800" dirty="0"/>
              <a:t>When will these things happen?</a:t>
            </a:r>
          </a:p>
          <a:p>
            <a:pPr lvl="1"/>
            <a:r>
              <a:rPr lang="en-US" sz="2800" dirty="0"/>
              <a:t>What will be the sign of Your coming?</a:t>
            </a:r>
          </a:p>
          <a:p>
            <a:pPr lvl="1"/>
            <a:r>
              <a:rPr lang="en-US" sz="2800" dirty="0"/>
              <a:t>What will be the sign of the end of the age?</a:t>
            </a:r>
          </a:p>
          <a:p>
            <a:r>
              <a:rPr lang="en-US" sz="2800" dirty="0"/>
              <a:t>“End of the world” (KJV) = </a:t>
            </a:r>
            <a:r>
              <a:rPr lang="en-US" sz="2800" b="1" dirty="0"/>
              <a:t>end of an age</a:t>
            </a:r>
            <a:r>
              <a:rPr lang="en-US" sz="2800" dirty="0"/>
              <a:t>, not the physical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DE93A-4A8B-5628-1FB5-397B97A41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Parallel Accounts Clarify the Meaning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71442-B841-869F-87B9-7874182C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669151" cy="3810909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Mark 13:3–4</a:t>
            </a:r>
            <a:endParaRPr lang="en-US" sz="2800" dirty="0"/>
          </a:p>
          <a:p>
            <a:pPr lvl="1"/>
            <a:r>
              <a:rPr lang="en-US" sz="2800" dirty="0"/>
              <a:t>“When will these things be fulfilled?”</a:t>
            </a:r>
          </a:p>
          <a:p>
            <a:r>
              <a:rPr lang="en-US" sz="2800" b="1" dirty="0"/>
              <a:t>Luke 21:6–7</a:t>
            </a:r>
            <a:endParaRPr lang="en-US" sz="2800" dirty="0"/>
          </a:p>
          <a:p>
            <a:pPr lvl="1"/>
            <a:r>
              <a:rPr lang="en-US" sz="2800" dirty="0"/>
              <a:t>“When will these things take place?”</a:t>
            </a:r>
          </a:p>
          <a:p>
            <a:r>
              <a:rPr lang="en-US" sz="2800" dirty="0"/>
              <a:t>All three focus on:</a:t>
            </a:r>
          </a:p>
          <a:p>
            <a:pPr lvl="1"/>
            <a:r>
              <a:rPr lang="en-US" sz="2800" dirty="0"/>
              <a:t>The destruction of the Temple</a:t>
            </a:r>
          </a:p>
          <a:p>
            <a:pPr lvl="1"/>
            <a:r>
              <a:rPr lang="en-US" sz="2800" dirty="0"/>
              <a:t>The end of the Jewish 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1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2B51F-72B5-A021-033E-4590DED4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Warnings Before the End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24:4–8)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717F1-862E-F355-18A5-FA2FFF0D6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77495" cy="390660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Do not be deceived</a:t>
            </a:r>
          </a:p>
          <a:p>
            <a:r>
              <a:rPr lang="en-US" sz="2800" dirty="0"/>
              <a:t>False Christs will arise</a:t>
            </a:r>
          </a:p>
          <a:p>
            <a:r>
              <a:rPr lang="en-US" sz="2800" dirty="0"/>
              <a:t>Wars and rumors of wars</a:t>
            </a:r>
          </a:p>
          <a:p>
            <a:r>
              <a:rPr lang="en-US" sz="2800" dirty="0"/>
              <a:t>Famines and earthquakes</a:t>
            </a:r>
          </a:p>
          <a:p>
            <a:r>
              <a:rPr lang="en-US" sz="2800" dirty="0"/>
              <a:t>These are:</a:t>
            </a:r>
          </a:p>
          <a:p>
            <a:pPr lvl="1"/>
            <a:r>
              <a:rPr lang="en-US" sz="2800" dirty="0"/>
              <a:t>Not the end yet</a:t>
            </a:r>
          </a:p>
          <a:p>
            <a:pPr lvl="1"/>
            <a:r>
              <a:rPr lang="en-US" sz="2800" dirty="0"/>
              <a:t>“The beginning of sorrows”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BD69-E8C3-0A01-A4A3-33F87684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Persecution and Apostasy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24:9–13)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6ED5-7AF1-45CF-C473-93955B93B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34965" cy="390660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Believers will face:</a:t>
            </a:r>
          </a:p>
          <a:p>
            <a:pPr lvl="1"/>
            <a:r>
              <a:rPr lang="en-US" sz="2800" dirty="0"/>
              <a:t>Tribulation and death</a:t>
            </a:r>
          </a:p>
          <a:p>
            <a:pPr lvl="1"/>
            <a:r>
              <a:rPr lang="en-US" sz="2800" dirty="0"/>
              <a:t>Hatred from all nations</a:t>
            </a:r>
          </a:p>
          <a:p>
            <a:r>
              <a:rPr lang="en-US" sz="2800" dirty="0"/>
              <a:t>Many will:</a:t>
            </a:r>
          </a:p>
          <a:p>
            <a:pPr lvl="1"/>
            <a:r>
              <a:rPr lang="en-US" sz="2800" dirty="0"/>
              <a:t>Fall away</a:t>
            </a:r>
          </a:p>
          <a:p>
            <a:pPr lvl="1"/>
            <a:r>
              <a:rPr lang="en-US" sz="2800" dirty="0"/>
              <a:t>Betray one another</a:t>
            </a:r>
          </a:p>
          <a:p>
            <a:r>
              <a:rPr lang="en-US" sz="2800" dirty="0"/>
              <a:t>False prophets will mislead many</a:t>
            </a:r>
          </a:p>
          <a:p>
            <a:r>
              <a:rPr lang="en-US" sz="2800" dirty="0"/>
              <a:t>Endurance leads to salvation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5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CF61-FD29-F85F-644F-06EF4BB2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False Teachers in the First Century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4620F-6106-F6D9-ABAC-7968D30E4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36983" cy="3630155"/>
          </a:xfrm>
        </p:spPr>
        <p:txBody>
          <a:bodyPr/>
          <a:lstStyle/>
          <a:p>
            <a:r>
              <a:rPr lang="en-US" sz="2800" dirty="0"/>
              <a:t>Satan disguises himself as an angel of light</a:t>
            </a:r>
          </a:p>
          <a:p>
            <a:r>
              <a:rPr lang="en-US" sz="2800" dirty="0"/>
              <a:t>False apostles and teachers already active</a:t>
            </a:r>
          </a:p>
          <a:p>
            <a:r>
              <a:rPr lang="en-US" sz="2800" dirty="0"/>
              <a:t>Paul warned Timothy and Titus (AD 50s–60s)</a:t>
            </a:r>
          </a:p>
          <a:p>
            <a:r>
              <a:rPr lang="en-US" sz="2800" dirty="0"/>
              <a:t>Aligns with Jesus’ prophecy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5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42ED-D438-64B0-0266-AF00D8C9B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808A-7477-D9C4-8BD6-B18F84ED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Gospel Must Be Preached (Matt. 24:14)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A8B9-D96C-A3EC-41CA-8261B7F76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75476" cy="3853439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Gospel of the Kingdom preached to all nations</a:t>
            </a:r>
          </a:p>
          <a:p>
            <a:r>
              <a:rPr lang="en-US" sz="2800" dirty="0"/>
              <a:t>Then the end will come</a:t>
            </a:r>
          </a:p>
          <a:p>
            <a:r>
              <a:rPr lang="en-US" sz="2800" dirty="0"/>
              <a:t>Paul confirms fulfillment:</a:t>
            </a:r>
          </a:p>
          <a:p>
            <a:pPr lvl="1"/>
            <a:r>
              <a:rPr lang="en-US" sz="2800" dirty="0"/>
              <a:t>Colossians 1:23 – Gospel preached to all creation</a:t>
            </a:r>
          </a:p>
          <a:p>
            <a:r>
              <a:rPr lang="en-US" sz="2800" dirty="0"/>
              <a:t>Indicates:</a:t>
            </a:r>
          </a:p>
          <a:p>
            <a:pPr lvl="1"/>
            <a:r>
              <a:rPr lang="en-US" sz="2800" dirty="0"/>
              <a:t>End of the Jewish age was near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7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A53F-B647-AB7C-ACAC-D2EDD7B9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Abomination of Desolation (Matt. 24:15)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88B78-A1F2-0142-0FEC-DCA22FCB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13700" cy="386407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Referenced from Daniel 9, 11, 12</a:t>
            </a:r>
          </a:p>
          <a:p>
            <a:r>
              <a:rPr lang="en-US" sz="2800" dirty="0"/>
              <a:t>Luke clarifies:</a:t>
            </a:r>
          </a:p>
          <a:p>
            <a:pPr lvl="1"/>
            <a:r>
              <a:rPr lang="en-US" sz="2800" dirty="0"/>
              <a:t>“Jerusalem surrounded by armies” (Luke 21:20)</a:t>
            </a:r>
          </a:p>
          <a:p>
            <a:r>
              <a:rPr lang="en-US" sz="2800" dirty="0"/>
              <a:t>Refers to:</a:t>
            </a:r>
          </a:p>
          <a:p>
            <a:pPr lvl="1"/>
            <a:r>
              <a:rPr lang="en-US" sz="2800" dirty="0"/>
              <a:t>Roman siege under Titus</a:t>
            </a:r>
          </a:p>
          <a:p>
            <a:r>
              <a:rPr lang="en-US" sz="2800" dirty="0"/>
              <a:t>Signal to flee immediately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1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955E-8472-9F01-D810-1883FF36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Historical Fulfillment: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Josephus’ Account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796F2-14A6-75DD-9E79-67B63DE7B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Severe famine during the siege</a:t>
            </a:r>
          </a:p>
          <a:p>
            <a:r>
              <a:rPr lang="en-US" sz="2800" dirty="0"/>
              <a:t>Corpses filled the streets</a:t>
            </a:r>
          </a:p>
          <a:p>
            <a:r>
              <a:rPr lang="en-US" sz="2800" dirty="0"/>
              <a:t>Entire families died of starvation</a:t>
            </a:r>
          </a:p>
          <a:p>
            <a:r>
              <a:rPr lang="en-US" sz="2800" dirty="0"/>
              <a:t>No mourning—only despair</a:t>
            </a:r>
          </a:p>
          <a:p>
            <a:r>
              <a:rPr lang="en-US" sz="2800" dirty="0"/>
              <a:t>Conditions worse than imagination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6F0E8-E97C-34CB-9DA5-08122C22F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Internal Strife and Civil War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E5E1A-21C8-7BC5-D30D-87270FC2C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Jewish factions turned on each other</a:t>
            </a:r>
          </a:p>
          <a:p>
            <a:r>
              <a:rPr lang="en-US" sz="2800" dirty="0"/>
              <a:t>Violence worse than famine</a:t>
            </a:r>
          </a:p>
          <a:p>
            <a:r>
              <a:rPr lang="en-US" sz="2800" dirty="0"/>
              <a:t>Fulfilled Jesus’ warning:</a:t>
            </a:r>
          </a:p>
          <a:p>
            <a:pPr lvl="1"/>
            <a:r>
              <a:rPr lang="en-US" sz="2800" dirty="0"/>
              <a:t>“Many will betray one another”</a:t>
            </a:r>
          </a:p>
          <a:p>
            <a:r>
              <a:rPr lang="en-US" sz="2800" dirty="0"/>
              <a:t>Chaos within the city hastened destruction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5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D68A5-9277-3C8E-5383-4C13FD85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Extreme Suffering Foretold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7B4B8-20DB-BF40-309F-B340BB48D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Josephus records horrific acts</a:t>
            </a:r>
          </a:p>
          <a:p>
            <a:r>
              <a:rPr lang="en-US" sz="2800" dirty="0"/>
              <a:t>Mothers eating their own children</a:t>
            </a:r>
          </a:p>
          <a:p>
            <a:r>
              <a:rPr lang="en-US" sz="2800" dirty="0"/>
              <a:t>Fulfillment of:</a:t>
            </a:r>
          </a:p>
          <a:p>
            <a:pPr lvl="1"/>
            <a:r>
              <a:rPr lang="en-US" sz="2800" dirty="0"/>
              <a:t>Deuteronomy 28:53–57</a:t>
            </a:r>
          </a:p>
          <a:p>
            <a:r>
              <a:rPr lang="en-US" sz="2800" dirty="0"/>
              <a:t>Consequence of rebellion against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9FE0-3E49-37B2-4FAC-12C2455F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Roman Judgment and Aftermath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3D5EF-8BE1-2077-E45B-FEFD2E8D8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6" y="2015733"/>
            <a:ext cx="7251405" cy="3842807"/>
          </a:xfrm>
        </p:spPr>
        <p:txBody>
          <a:bodyPr>
            <a:normAutofit/>
          </a:bodyPr>
          <a:lstStyle/>
          <a:p>
            <a:r>
              <a:rPr lang="en-US" sz="2800" dirty="0"/>
              <a:t>Over one million killed (Josephus)</a:t>
            </a:r>
          </a:p>
          <a:p>
            <a:r>
              <a:rPr lang="en-US" sz="2800" dirty="0"/>
              <a:t>Survivors:</a:t>
            </a:r>
          </a:p>
          <a:p>
            <a:pPr lvl="1"/>
            <a:r>
              <a:rPr lang="en-US" sz="2800" dirty="0"/>
              <a:t>Executed</a:t>
            </a:r>
          </a:p>
          <a:p>
            <a:pPr lvl="1"/>
            <a:r>
              <a:rPr lang="en-US" sz="2800" dirty="0"/>
              <a:t>Enslaved</a:t>
            </a:r>
          </a:p>
          <a:p>
            <a:pPr lvl="1"/>
            <a:r>
              <a:rPr lang="en-US" sz="2800" dirty="0"/>
              <a:t>Sent to arenas and provinces</a:t>
            </a:r>
          </a:p>
          <a:p>
            <a:r>
              <a:rPr lang="en-US" sz="2800" dirty="0"/>
              <a:t>City and Temple completely destroyed (AD 70)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4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81002-29E6-0812-EADA-F31155EB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“His Blood Be on Us”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27:24–25)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FA8E8-BB2A-5C18-BEDE-53ABDAA11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98760" cy="3938500"/>
          </a:xfrm>
        </p:spPr>
        <p:txBody>
          <a:bodyPr/>
          <a:lstStyle/>
          <a:p>
            <a:r>
              <a:rPr lang="en-US" sz="2800" dirty="0"/>
              <a:t>Jews demanded Jesus’ crucifixion</a:t>
            </a:r>
          </a:p>
          <a:p>
            <a:r>
              <a:rPr lang="en-US" sz="2800" dirty="0"/>
              <a:t>Accepted responsibility for His death</a:t>
            </a:r>
          </a:p>
          <a:p>
            <a:r>
              <a:rPr lang="en-US" sz="2800" dirty="0"/>
              <a:t>Judgment followed rejection of Christ</a:t>
            </a:r>
          </a:p>
          <a:p>
            <a:r>
              <a:rPr lang="en-US" sz="2800" dirty="0"/>
              <a:t>Romans became instruments of destruction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22619-5339-7F4C-4EC1-67395DD7B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965B9-2F0D-B814-2259-BDA4FA27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Urgent Warning to Flee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24:16–20)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05FE9-6E73-5E6B-9704-E9E39769D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Those in Judea must flee to the mountains</a:t>
            </a:r>
          </a:p>
          <a:p>
            <a:r>
              <a:rPr lang="en-US" sz="2800" dirty="0"/>
              <a:t>No delay to gather possessions</a:t>
            </a:r>
          </a:p>
          <a:p>
            <a:r>
              <a:rPr lang="en-US" sz="2800" dirty="0"/>
              <a:t>Christians obeyed and escaped</a:t>
            </a:r>
          </a:p>
          <a:p>
            <a:r>
              <a:rPr lang="en-US" sz="2800" dirty="0"/>
              <a:t>Jews largely remained in the 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1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A916-F1D1-38D8-6CD2-8431FE1F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Eagles and the Carcass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24:27–28)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78040-0661-E097-C189-18F23845A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413430" cy="3545095"/>
          </a:xfrm>
        </p:spPr>
        <p:txBody>
          <a:bodyPr>
            <a:normAutofit/>
          </a:bodyPr>
          <a:lstStyle/>
          <a:p>
            <a:r>
              <a:rPr lang="en-US" sz="2800" dirty="0"/>
              <a:t>“Where the carcass is, there the eagles gather”</a:t>
            </a:r>
          </a:p>
          <a:p>
            <a:r>
              <a:rPr lang="en-US" sz="2800" dirty="0"/>
              <a:t>The Temple = spiritually dead</a:t>
            </a:r>
          </a:p>
          <a:p>
            <a:r>
              <a:rPr lang="en-US" sz="2800" dirty="0"/>
              <a:t>Eagles = Roman legions</a:t>
            </a:r>
          </a:p>
          <a:p>
            <a:r>
              <a:rPr lang="en-US" sz="2800" dirty="0"/>
              <a:t>Roman standards featured eagles</a:t>
            </a:r>
          </a:p>
          <a:p>
            <a:r>
              <a:rPr lang="en-US" sz="2800" dirty="0"/>
              <a:t>Judgment was inevitable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4F41-647E-C436-181A-8BC966EF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Cosmic Language Explained (Matt. 24:29–31)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BC674-F24C-3416-34D0-B54DF6904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60537" cy="3895969"/>
          </a:xfrm>
        </p:spPr>
        <p:txBody>
          <a:bodyPr>
            <a:normAutofit/>
          </a:bodyPr>
          <a:lstStyle/>
          <a:p>
            <a:r>
              <a:rPr lang="en-US" sz="2800" dirty="0"/>
              <a:t>Sun darkened, stars falling</a:t>
            </a:r>
          </a:p>
          <a:p>
            <a:r>
              <a:rPr lang="en-US" sz="2800" dirty="0"/>
              <a:t>Not literal astronomy</a:t>
            </a:r>
          </a:p>
          <a:p>
            <a:r>
              <a:rPr lang="en-US" sz="2800" dirty="0"/>
              <a:t>Prophetic language from Isaiah</a:t>
            </a:r>
          </a:p>
          <a:p>
            <a:r>
              <a:rPr lang="en-US" sz="2800" dirty="0"/>
              <a:t>Symbolizes:</a:t>
            </a:r>
          </a:p>
          <a:p>
            <a:pPr lvl="1"/>
            <a:r>
              <a:rPr lang="en-US" sz="2800" dirty="0"/>
              <a:t>Collapse of a nation</a:t>
            </a:r>
          </a:p>
          <a:p>
            <a:pPr lvl="1"/>
            <a:r>
              <a:rPr lang="en-US" sz="2800" dirty="0"/>
              <a:t>End of the Jewish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57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7C029-D944-6699-D312-581E4CC49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Old Testament Parallels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6A20B-6110-6CC0-1525-37F2E9DF1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215" y="2015733"/>
            <a:ext cx="7347098" cy="3715216"/>
          </a:xfrm>
        </p:spPr>
        <p:txBody>
          <a:bodyPr>
            <a:normAutofit/>
          </a:bodyPr>
          <a:lstStyle/>
          <a:p>
            <a:r>
              <a:rPr lang="en-US" sz="2800" dirty="0"/>
              <a:t>Isaiah 13 – Judgment on Babylon</a:t>
            </a:r>
          </a:p>
          <a:p>
            <a:r>
              <a:rPr lang="en-US" sz="2800" dirty="0"/>
              <a:t>Isaiah 19 – God “coming on clouds”</a:t>
            </a:r>
          </a:p>
          <a:p>
            <a:r>
              <a:rPr lang="en-US" sz="2800" dirty="0"/>
              <a:t>Isaiah 51 – Heavens vanishing like smoke</a:t>
            </a:r>
          </a:p>
          <a:p>
            <a:r>
              <a:rPr lang="en-US" sz="2800" dirty="0"/>
              <a:t>Jesus uses the same imagery</a:t>
            </a:r>
          </a:p>
          <a:p>
            <a:r>
              <a:rPr lang="en-US" sz="2800" dirty="0"/>
              <a:t>Indicates divine judgment, not Second Coming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5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A8915-78ED-997C-3583-5B535822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Coming of the Son of 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38FA3-AC74-0C0E-D10A-E7CB34BD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11681" cy="3704583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“Coming on the clouds” = judgment language</a:t>
            </a:r>
          </a:p>
          <a:p>
            <a:r>
              <a:rPr lang="en-US" sz="2800" dirty="0"/>
              <a:t>Refers to:</a:t>
            </a:r>
          </a:p>
          <a:p>
            <a:pPr lvl="1"/>
            <a:r>
              <a:rPr lang="en-US" sz="2800" dirty="0"/>
              <a:t>Christ’s authority and vindication</a:t>
            </a:r>
          </a:p>
          <a:p>
            <a:r>
              <a:rPr lang="en-US" sz="2800" dirty="0"/>
              <a:t>Judgment against Jerusalem and the Jewish nation</a:t>
            </a:r>
          </a:p>
          <a:p>
            <a:r>
              <a:rPr lang="en-US" sz="2800" dirty="0"/>
              <a:t>Not the final return of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7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A8E0-8134-65E5-4EE3-EBC76882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Fig Tree Parable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24:32–33)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3531B-85E2-5BDB-2022-349F809D1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Leaves signal summer is near</a:t>
            </a:r>
          </a:p>
          <a:p>
            <a:r>
              <a:rPr lang="en-US" sz="2800" dirty="0"/>
              <a:t>Signs signal destruction is near</a:t>
            </a:r>
          </a:p>
          <a:p>
            <a:r>
              <a:rPr lang="en-US" sz="2800" dirty="0"/>
              <a:t>Disciples would recognize the timing</a:t>
            </a:r>
          </a:p>
          <a:p>
            <a:r>
              <a:rPr lang="en-US" sz="2800" dirty="0"/>
              <a:t>Judgment was at the door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1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A28F-C77E-70B3-3009-CAE687F1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“This Generation Will Not Pass” (Matt. 24:34)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159B3-E14C-5B9F-E6CD-C3434C48D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“Generation” always means living people</a:t>
            </a:r>
          </a:p>
          <a:p>
            <a:r>
              <a:rPr lang="en-US" sz="2800" dirty="0"/>
              <a:t>Refers to Jesus’ contemporaries</a:t>
            </a:r>
          </a:p>
          <a:p>
            <a:r>
              <a:rPr lang="en-US" sz="2800" dirty="0"/>
              <a:t>Fulfilled within ~40 years (AD 70)</a:t>
            </a:r>
          </a:p>
          <a:p>
            <a:r>
              <a:rPr lang="en-US" sz="2800" dirty="0"/>
              <a:t>Confirms the prophecy’s timeframe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AD9E-3A57-16A6-AC66-D91104FF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Unknown Day and Hour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24:36)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C8C84-21D6-3F03-360D-6B27C9610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Exact timing unknown</a:t>
            </a:r>
          </a:p>
          <a:p>
            <a:r>
              <a:rPr lang="en-US" sz="2800" dirty="0"/>
              <a:t>Even the Son did not reveal the day</a:t>
            </a:r>
          </a:p>
          <a:p>
            <a:r>
              <a:rPr lang="en-US" sz="2800" dirty="0"/>
              <a:t>Emphasizes readiness, not date-setting</a:t>
            </a:r>
          </a:p>
          <a:p>
            <a:r>
              <a:rPr lang="en-US" sz="2800" dirty="0"/>
              <a:t>Still within the Jerusalem judgment context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4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1F930-DE3C-2D48-25B9-E8CDDF68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Days of Noah Comparison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B4CC2-66EE-74E9-703F-603B1A913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People lived normally</a:t>
            </a:r>
          </a:p>
          <a:p>
            <a:r>
              <a:rPr lang="en-US" sz="2800" dirty="0"/>
              <a:t>Ignored warnings</a:t>
            </a:r>
          </a:p>
          <a:p>
            <a:r>
              <a:rPr lang="en-US" sz="2800" dirty="0"/>
              <a:t>Judgment came suddenly</a:t>
            </a:r>
          </a:p>
          <a:p>
            <a:r>
              <a:rPr lang="en-US" sz="2800" dirty="0"/>
              <a:t>Same pattern in Jerusalem’s fall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0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A32A-80E7-B805-022D-81DA350B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Taken and Left (Matt. 24:40–44)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191EB-96D3-C2C9-A0CB-5E90B5880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Some escaped</a:t>
            </a:r>
          </a:p>
          <a:p>
            <a:r>
              <a:rPr lang="en-US" sz="2800" dirty="0"/>
              <a:t>Others were killed or captured</a:t>
            </a:r>
          </a:p>
          <a:p>
            <a:r>
              <a:rPr lang="en-US" sz="2800" dirty="0"/>
              <a:t>Division based on response</a:t>
            </a:r>
          </a:p>
          <a:p>
            <a:r>
              <a:rPr lang="en-US" sz="2800" dirty="0"/>
              <a:t>Reinforces urgency to be ready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06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73BE-416B-BFEE-B34B-52B2699A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Faithful vs. Evil Servant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(Matt. 24:45–51)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3F2A-448E-590B-0B51-631F17530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Faithful servant rewarded</a:t>
            </a:r>
          </a:p>
          <a:p>
            <a:r>
              <a:rPr lang="en-US" sz="2800" dirty="0"/>
              <a:t>Evil servant caught unprepared</a:t>
            </a:r>
          </a:p>
          <a:p>
            <a:r>
              <a:rPr lang="en-US" sz="2800" dirty="0"/>
              <a:t>Sudden judgment</a:t>
            </a:r>
          </a:p>
          <a:p>
            <a:r>
              <a:rPr lang="en-US" sz="2800" dirty="0"/>
              <a:t>Transition toward final judgment teaching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3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4354-A714-7D96-3D44-D7B83273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Transition to Matthew 25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F370D-8CD5-6AD3-4C4B-C38C0B987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437" y="1977657"/>
            <a:ext cx="6696397" cy="4075824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Matthew 24:</a:t>
            </a:r>
          </a:p>
          <a:p>
            <a:pPr lvl="1"/>
            <a:r>
              <a:rPr lang="en-US" sz="2800" dirty="0"/>
              <a:t>Judgment on Jerusalem</a:t>
            </a:r>
          </a:p>
          <a:p>
            <a:r>
              <a:rPr lang="en-US" sz="2800" dirty="0"/>
              <a:t>Matthew 25:</a:t>
            </a:r>
          </a:p>
          <a:p>
            <a:pPr lvl="1"/>
            <a:r>
              <a:rPr lang="en-US" sz="2800" dirty="0"/>
              <a:t>Final coming of Christ</a:t>
            </a:r>
          </a:p>
          <a:p>
            <a:pPr lvl="1"/>
            <a:r>
              <a:rPr lang="en-US" sz="2800" dirty="0"/>
              <a:t>Kingdom of Heaven</a:t>
            </a:r>
          </a:p>
          <a:p>
            <a:r>
              <a:rPr lang="en-US" sz="2800" dirty="0"/>
              <a:t>Three parables:</a:t>
            </a:r>
          </a:p>
          <a:p>
            <a:pPr lvl="1"/>
            <a:r>
              <a:rPr lang="en-US" sz="2800" dirty="0"/>
              <a:t>Ten Virgins</a:t>
            </a:r>
          </a:p>
          <a:p>
            <a:pPr lvl="1"/>
            <a:r>
              <a:rPr lang="en-US" sz="2800" dirty="0"/>
              <a:t>Talents</a:t>
            </a:r>
          </a:p>
          <a:p>
            <a:pPr lvl="1"/>
            <a:r>
              <a:rPr lang="en-US" sz="2800" dirty="0"/>
              <a:t>Sheep and Goats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C1B8-856E-6EE1-4015-745E35E16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Destruction as a Foreshadowing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BC2BD-0A91-425A-ADAB-8E7014EA6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Jerusalem’s fall = historical judgment</a:t>
            </a:r>
          </a:p>
          <a:p>
            <a:r>
              <a:rPr lang="en-US" sz="2800" dirty="0"/>
              <a:t>Foreshadows final judgment</a:t>
            </a:r>
          </a:p>
          <a:p>
            <a:r>
              <a:rPr lang="en-US" sz="2800" dirty="0"/>
              <a:t>Distinction:</a:t>
            </a:r>
          </a:p>
          <a:p>
            <a:pPr lvl="1"/>
            <a:r>
              <a:rPr lang="en-US" sz="2800" dirty="0"/>
              <a:t>AD 70 ≠ Second Coming</a:t>
            </a:r>
          </a:p>
          <a:p>
            <a:r>
              <a:rPr lang="en-US" sz="2800" dirty="0"/>
              <a:t>Lessons still apply today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6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96817-E04C-FD7D-821A-8FB64FBDE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57" y="1010093"/>
            <a:ext cx="7408778" cy="854102"/>
          </a:xfrm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Reflections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E0761-0E7B-2C73-4DD7-131B071E5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834" y="2013936"/>
            <a:ext cx="4101528" cy="4039174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Recognize the Consequences of Rejection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Jerusalem rejected Christ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Judgment followed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Our choices still matter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Be Watchful and Prepared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Jesus repeatedly commands vigilance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We do not know the hour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Faithfulness matters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40DBA-96E2-E973-2D0B-FC32CCA43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5"/>
            <a:ext cx="3786984" cy="4039173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Discern Truth from Error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False teachers abound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Test all teaching by Scripture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Stay grounded in God’s Word</a:t>
            </a:r>
          </a:p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Trust God in Trials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God provided warnings and escape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Obedience brought safety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Wisdom matters in times of crisis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7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0BEC2-A257-6021-63CE-BD9A0913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Key Reflections &amp; Final Exhortation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2C10A-0695-BC0B-9F3F-513FF1B6E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967" y="2015733"/>
            <a:ext cx="7070652" cy="403774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God Is Just and Merciful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Judgment was deserved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Warnings were clear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Opportunities to escape were given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God’s justice and mercy coexist</a:t>
            </a:r>
          </a:p>
          <a:p>
            <a:r>
              <a:rPr lang="en-US" sz="2800" dirty="0"/>
              <a:t>Stay faithful</a:t>
            </a:r>
          </a:p>
        </p:txBody>
      </p:sp>
    </p:spTree>
    <p:extLst>
      <p:ext uri="{BB962C8B-B14F-4D97-AF65-F5344CB8AC3E}">
        <p14:creationId xmlns:p14="http://schemas.microsoft.com/office/powerpoint/2010/main" val="34852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1B5A8-5FA3-BE64-8DE8-E14700A23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86CE-C41C-B442-4CAD-C07FF2C108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041FA-49AE-4CF0-5003-2B7DC81D4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6024667" cy="1370404"/>
          </a:xfrm>
        </p:spPr>
        <p:txBody>
          <a:bodyPr>
            <a:normAutofit/>
          </a:bodyPr>
          <a:lstStyle/>
          <a:p>
            <a:r>
              <a:rPr lang="en-US" sz="3200" b="1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Matthew 25: Judgment, Readiness, and Faithfulness</a:t>
            </a:r>
            <a:endParaRPr lang="en-US" sz="22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6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F4D86-00A9-4399-29EC-13F969928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505F-43BB-DC8D-4946-3BB0C554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09694-B29B-2DAB-9341-6444B8997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175794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8AD3-877E-8A36-B417-A7D1F18F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Context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(Matthew 24 → 25)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9EBAA-72C8-ADD6-F8FA-57270620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475" y="2164589"/>
            <a:ext cx="7015374" cy="3736481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Matthew 24: Judgment on Jerusalem and the end of the Jewish system</a:t>
            </a:r>
          </a:p>
          <a:p>
            <a:r>
              <a:rPr lang="en-US" sz="2800" dirty="0"/>
              <a:t>Destruction of the Temple = end of the old economy</a:t>
            </a:r>
          </a:p>
          <a:p>
            <a:r>
              <a:rPr lang="en-US" sz="2800" dirty="0"/>
              <a:t>Parable of the Faithful &amp; Evil Servant (24:45–51)</a:t>
            </a:r>
          </a:p>
          <a:p>
            <a:r>
              <a:rPr lang="en-US" sz="2800" dirty="0"/>
              <a:t>Applies especially to leaders/overseers (elders)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9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906E-F31E-7369-9CF3-BB97A84D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Kingdom of Heaven Theme in Matthew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A7DB-6999-6B0F-E690-478C59772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063" y="2026366"/>
            <a:ext cx="7009393" cy="3725848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John the Baptist: “Repent, for the Kingdom of Heaven is at hand” (3:2)</a:t>
            </a:r>
          </a:p>
          <a:p>
            <a:r>
              <a:rPr lang="en-US" sz="2800" dirty="0"/>
              <a:t>Jesus preached the same message (4:17)</a:t>
            </a:r>
          </a:p>
          <a:p>
            <a:r>
              <a:rPr lang="en-US" sz="2800" dirty="0"/>
              <a:t>“Gospel of the Kingdom” (4:23)</a:t>
            </a:r>
          </a:p>
          <a:p>
            <a:r>
              <a:rPr lang="en-US" sz="2800" dirty="0"/>
              <a:t>Kingdom = </a:t>
            </a:r>
            <a:r>
              <a:rPr lang="en-US" sz="2800" b="1" dirty="0"/>
              <a:t>God’s rule</a:t>
            </a:r>
            <a:r>
              <a:rPr lang="en-US" sz="2800" dirty="0"/>
              <a:t>, not earthly government</a:t>
            </a:r>
          </a:p>
          <a:p>
            <a:r>
              <a:rPr lang="en-US" sz="2800" dirty="0"/>
              <a:t>Spiritual kingdom replacing the old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7D9AC-2F6B-FF5D-A78A-DD2A2514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Transition Into Matthew 25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0CEC8-6396-887A-B5F6-E0176922A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878" y="2047631"/>
            <a:ext cx="7304567" cy="388533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Jesus explains </a:t>
            </a:r>
            <a:r>
              <a:rPr lang="en-US" sz="2800" b="1" dirty="0"/>
              <a:t>what the Kingdom of Heaven will be like</a:t>
            </a:r>
            <a:endParaRPr lang="en-US" sz="2800" dirty="0"/>
          </a:p>
          <a:p>
            <a:r>
              <a:rPr lang="en-US" sz="2800" dirty="0"/>
              <a:t>Uses </a:t>
            </a:r>
            <a:r>
              <a:rPr lang="en-US" sz="2800" b="1" dirty="0"/>
              <a:t>two (or three) parables</a:t>
            </a:r>
            <a:endParaRPr lang="en-US" sz="2800" dirty="0"/>
          </a:p>
          <a:p>
            <a:r>
              <a:rPr lang="en-US" sz="2800" dirty="0"/>
              <a:t>Focus: </a:t>
            </a:r>
            <a:r>
              <a:rPr lang="en-US" sz="2800" b="1" dirty="0"/>
              <a:t>Judgment of Kingdom citizens</a:t>
            </a:r>
            <a:endParaRPr lang="en-US" sz="2800" dirty="0"/>
          </a:p>
          <a:p>
            <a:r>
              <a:rPr lang="en-US" sz="2800" dirty="0"/>
              <a:t>Phrase: “Then shall the Kingdom of Heaven be like…” (25:1)</a:t>
            </a:r>
          </a:p>
          <a:p>
            <a:r>
              <a:rPr lang="en-US" sz="2800" dirty="0"/>
              <a:t>Indicates a </a:t>
            </a:r>
            <a:r>
              <a:rPr lang="en-US" sz="2800" b="1" dirty="0"/>
              <a:t>shift from the old order to the new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99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9DF2-DEB6-5666-2BFA-7CE26196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 of the Three Parables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04B9-E8EE-2BFB-422D-34BEBEA8C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113" y="2015733"/>
            <a:ext cx="7432158" cy="3864072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arenR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Wise vs. Foolish Virgins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– Prepared vs. Unprepared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Faithful vs. Unfaithful Servants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– Stewardship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Sheep vs. Goats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– Accepted vs. Rejected</a:t>
            </a:r>
          </a:p>
          <a:p>
            <a:pPr algn="l">
              <a:buFont typeface="Wingdings" pitchFamily="2" charset="2"/>
              <a:buChar char="Ø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Central theme: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Acceptance vs. Non-Acceptance</a:t>
            </a: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Judgment based on readiness and response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A0220-EB14-3975-C87F-9D0D3246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Parable #1: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Ten Virgins (25:1–13)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D555E-E2CD-C669-62F4-CD0164574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111426"/>
            <a:ext cx="7062556" cy="3693951"/>
          </a:xfrm>
        </p:spPr>
        <p:txBody>
          <a:bodyPr/>
          <a:lstStyle/>
          <a:p>
            <a:r>
              <a:rPr lang="en-US" sz="2800" dirty="0"/>
              <a:t>Ten virgins waiting for the bridegroom</a:t>
            </a:r>
          </a:p>
          <a:p>
            <a:r>
              <a:rPr lang="en-US" sz="2800" dirty="0"/>
              <a:t>Ten = completeness</a:t>
            </a:r>
          </a:p>
          <a:p>
            <a:r>
              <a:rPr lang="en-US" sz="2800" dirty="0"/>
              <a:t>Represents the Kingdom as a whole</a:t>
            </a:r>
          </a:p>
          <a:p>
            <a:r>
              <a:rPr lang="en-US" sz="2800" dirty="0"/>
              <a:t>Based on Jewish wedding customs</a:t>
            </a:r>
          </a:p>
          <a:p>
            <a:r>
              <a:rPr lang="en-US" sz="2800" dirty="0"/>
              <a:t>Groom’s return time was uncertain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A265-19B3-8FD5-7209-9BF4BE33C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Betrothal Imagery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DC793-BA44-6D5E-29CA-CB62C4E59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840" y="2239017"/>
            <a:ext cx="7232676" cy="3619523"/>
          </a:xfrm>
        </p:spPr>
        <p:txBody>
          <a:bodyPr/>
          <a:lstStyle/>
          <a:p>
            <a:r>
              <a:rPr lang="en-US" sz="2800" dirty="0"/>
              <a:t>Jewish betrothal = binding covenant</a:t>
            </a:r>
          </a:p>
          <a:p>
            <a:r>
              <a:rPr lang="en-US" sz="2800" dirty="0"/>
              <a:t>Parallels the Church’s relationship with Christ</a:t>
            </a:r>
          </a:p>
          <a:p>
            <a:r>
              <a:rPr lang="en-US" sz="2800" dirty="0"/>
              <a:t>We are </a:t>
            </a:r>
            <a:r>
              <a:rPr lang="en-US" sz="2800" b="1" dirty="0"/>
              <a:t>betrothed now</a:t>
            </a:r>
            <a:endParaRPr lang="en-US" sz="2800" dirty="0"/>
          </a:p>
          <a:p>
            <a:r>
              <a:rPr lang="en-US" sz="2800" dirty="0"/>
              <a:t>Wedding feast comes later (Rev. 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09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EEA3-7757-64BD-D670-F67C0D8F7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Wise vs. Foolish Virgins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4C4E-3233-3E0A-0518-D56B0187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49904" cy="3800276"/>
          </a:xfrm>
        </p:spPr>
        <p:txBody>
          <a:bodyPr>
            <a:normAutofit/>
          </a:bodyPr>
          <a:lstStyle/>
          <a:p>
            <a:r>
              <a:rPr lang="en-US" sz="2800" dirty="0"/>
              <a:t>5 wise, 5 foolish</a:t>
            </a:r>
          </a:p>
          <a:p>
            <a:r>
              <a:rPr lang="en-US" sz="2800" dirty="0"/>
              <a:t>Wise: lamps + extra oil</a:t>
            </a:r>
          </a:p>
          <a:p>
            <a:r>
              <a:rPr lang="en-US" sz="2800" dirty="0"/>
              <a:t>Foolish: lamps, no oil</a:t>
            </a:r>
          </a:p>
          <a:p>
            <a:r>
              <a:rPr lang="en-US" sz="2800" dirty="0"/>
              <a:t>Core issue: </a:t>
            </a:r>
            <a:r>
              <a:rPr lang="en-US" sz="2800" b="1" dirty="0"/>
              <a:t>lack of preparation</a:t>
            </a:r>
            <a:endParaRPr lang="en-US" sz="2800" dirty="0"/>
          </a:p>
          <a:p>
            <a:r>
              <a:rPr lang="en-US" sz="2800" dirty="0"/>
              <a:t>Not condemned for sleeping — condemned for unpreparedness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157A9-F421-B188-81FD-7A72A44C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Midnight Cry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8DEC0-515B-A335-9037-99A780BD9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18007" cy="3693951"/>
          </a:xfrm>
        </p:spPr>
        <p:txBody>
          <a:bodyPr/>
          <a:lstStyle/>
          <a:p>
            <a:r>
              <a:rPr lang="en-US" sz="2800" dirty="0"/>
              <a:t>“Behold, the bridegroom comes!”</a:t>
            </a:r>
          </a:p>
          <a:p>
            <a:r>
              <a:rPr lang="en-US" sz="2800" dirty="0"/>
              <a:t>All arise and trim lamps</a:t>
            </a:r>
          </a:p>
          <a:p>
            <a:r>
              <a:rPr lang="en-US" sz="2800" dirty="0"/>
              <a:t>Foolish ask for oil</a:t>
            </a:r>
          </a:p>
          <a:p>
            <a:r>
              <a:rPr lang="en-US" sz="2800" dirty="0"/>
              <a:t>Oil cannot be shared</a:t>
            </a:r>
          </a:p>
          <a:p>
            <a:r>
              <a:rPr lang="en-US" sz="2800" b="1" dirty="0"/>
              <a:t>Personal responsibility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195A-42FC-EE87-821B-840F1095E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Individual Accountability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EFF7A-2887-6D9A-D6BB-A83136C9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Cannot rely on others’ faithfulness</a:t>
            </a:r>
          </a:p>
          <a:p>
            <a:r>
              <a:rPr lang="en-US" sz="2800" dirty="0"/>
              <a:t>Church membership does not save</a:t>
            </a:r>
          </a:p>
          <a:p>
            <a:r>
              <a:rPr lang="en-US" sz="2800" dirty="0"/>
              <a:t>Each must prepare personally</a:t>
            </a:r>
          </a:p>
          <a:p>
            <a:r>
              <a:rPr lang="en-US" sz="2800" dirty="0"/>
              <a:t>We stand or fall individually before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6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E0061-2DA2-2BFF-64C6-855CB17EE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Shut Door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34C03-DB26-2008-0201-E50390A3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Prepared enter the feast</a:t>
            </a:r>
          </a:p>
          <a:p>
            <a:r>
              <a:rPr lang="en-US" sz="2800" dirty="0"/>
              <a:t>Door is shut</a:t>
            </a:r>
          </a:p>
          <a:p>
            <a:r>
              <a:rPr lang="en-US" sz="2800" dirty="0"/>
              <a:t>Late arrival hears: “I do not know you”</a:t>
            </a:r>
          </a:p>
          <a:p>
            <a:r>
              <a:rPr lang="en-US" sz="2800" dirty="0"/>
              <a:t>Cf. Luke 13:25</a:t>
            </a:r>
          </a:p>
          <a:p>
            <a:r>
              <a:rPr lang="en-US" sz="2800" dirty="0"/>
              <a:t>Warning: </a:t>
            </a:r>
            <a:r>
              <a:rPr lang="en-US" sz="2800" b="1" dirty="0"/>
              <a:t>watch and be ready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1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6F15-9720-B4EF-928B-14D7384F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 of the First Parable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F359-D1B4-660C-8793-09E11F997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Fate of the unprepared</a:t>
            </a:r>
          </a:p>
          <a:p>
            <a:r>
              <a:rPr lang="en-US" sz="2800" dirty="0"/>
              <a:t>Not necessarily wicked — just negligent</a:t>
            </a:r>
          </a:p>
          <a:p>
            <a:r>
              <a:rPr lang="en-US" sz="2800" dirty="0"/>
              <a:t>Judgment focuses on what was </a:t>
            </a:r>
            <a:r>
              <a:rPr lang="en-US" sz="2800" b="1" dirty="0"/>
              <a:t>not done</a:t>
            </a:r>
            <a:endParaRPr lang="en-US" sz="2800" dirty="0"/>
          </a:p>
          <a:p>
            <a:r>
              <a:rPr lang="en-US" sz="2800" dirty="0"/>
              <a:t>Warning against spiritual complacency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4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1C7DF-9773-B589-7310-268E85FC0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Parable #2: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Talents (25:14–30)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FDFD8-FB1D-3759-8166-05D221B76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Master entrusts servants with goods</a:t>
            </a:r>
          </a:p>
          <a:p>
            <a:r>
              <a:rPr lang="en-US" sz="2800" dirty="0"/>
              <a:t>Talents given according to ability</a:t>
            </a:r>
          </a:p>
          <a:p>
            <a:r>
              <a:rPr lang="en-US" sz="2800" dirty="0"/>
              <a:t>Five, two, and one talent</a:t>
            </a:r>
          </a:p>
          <a:p>
            <a:r>
              <a:rPr lang="en-US" sz="2800" dirty="0"/>
              <a:t>Responsibility based on capacity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D55C-92B5-11F1-6922-92E1EDFE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Meaning of “Talents”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B56AE-B90C-935F-BCB2-FEB946FEC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Originally a weight (gold/silver)</a:t>
            </a:r>
          </a:p>
          <a:p>
            <a:r>
              <a:rPr lang="en-US" sz="2800" dirty="0"/>
              <a:t>Later a monetary value</a:t>
            </a:r>
          </a:p>
          <a:p>
            <a:r>
              <a:rPr lang="en-US" sz="2800" dirty="0"/>
              <a:t>Not gifts alone — </a:t>
            </a:r>
            <a:r>
              <a:rPr lang="en-US" sz="2800" b="1" dirty="0"/>
              <a:t>responsibility</a:t>
            </a:r>
            <a:endParaRPr lang="en-US" sz="2800" dirty="0"/>
          </a:p>
          <a:p>
            <a:r>
              <a:rPr lang="en-US" sz="2800" dirty="0"/>
              <a:t>God entrusts His work to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4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B48D-C7E5-E559-E4E5-0585D76C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Faithful Servants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6A4B-5AB6-555D-11E8-B1EEC754E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Five-talents servant gains five more</a:t>
            </a:r>
          </a:p>
          <a:p>
            <a:r>
              <a:rPr lang="en-US" sz="2800" dirty="0"/>
              <a:t>Two-talents servant gains two more</a:t>
            </a:r>
          </a:p>
          <a:p>
            <a:r>
              <a:rPr lang="en-US" sz="2800" dirty="0"/>
              <a:t>Immediate action</a:t>
            </a:r>
          </a:p>
          <a:p>
            <a:r>
              <a:rPr lang="en-US" sz="2800" dirty="0"/>
              <a:t>Faithfulness demonstrated through 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91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8E64-7106-FA71-42CE-A1E272834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Use It or Lose 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65F24-9949-A4AB-8812-5CD2B74A0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is not used is lost</a:t>
            </a:r>
          </a:p>
          <a:p>
            <a:r>
              <a:rPr lang="en-US" sz="2800" dirty="0"/>
              <a:t>Knowledge fades if unused</a:t>
            </a:r>
          </a:p>
          <a:p>
            <a:r>
              <a:rPr lang="en-US" sz="2800" dirty="0"/>
              <a:t>Faith grows through practice</a:t>
            </a:r>
          </a:p>
          <a:p>
            <a:r>
              <a:rPr lang="en-US" sz="2800" dirty="0"/>
              <a:t>“Do business until I come” (Luke 19:13)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7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6D6AA-7844-6D12-347E-47DADC97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47C4-AFBD-04AD-CF9E-3C46AA8C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Judgment Principle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4E67E-29FC-9992-85DC-5D7A287F1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575" y="2281547"/>
            <a:ext cx="7030658" cy="3598258"/>
          </a:xfrm>
        </p:spPr>
        <p:txBody>
          <a:bodyPr/>
          <a:lstStyle/>
          <a:p>
            <a:r>
              <a:rPr lang="en-US" sz="2800" dirty="0"/>
              <a:t>Reward based on </a:t>
            </a:r>
            <a:r>
              <a:rPr lang="en-US" sz="2800" b="1" dirty="0"/>
              <a:t>faithfulness</a:t>
            </a:r>
            <a:r>
              <a:rPr lang="en-US" sz="2800" dirty="0"/>
              <a:t>, not greatness</a:t>
            </a:r>
          </a:p>
          <a:p>
            <a:r>
              <a:rPr lang="en-US" sz="2800" dirty="0"/>
              <a:t>Same praise given to five- and two-talent servants</a:t>
            </a:r>
          </a:p>
          <a:p>
            <a:r>
              <a:rPr lang="en-US" sz="2800" dirty="0"/>
              <a:t>“Well done, good and faithful servant”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5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593B-63AF-97BA-628E-1AB85C7F9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207A-9163-1FE9-A4CA-9262568C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Unfaithful Servant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EC182-7A36-D00F-8634-FF522C141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One-talent servant hides the money</a:t>
            </a:r>
          </a:p>
          <a:p>
            <a:r>
              <a:rPr lang="en-US" sz="2800" dirty="0"/>
              <a:t>Motivated by fear</a:t>
            </a:r>
          </a:p>
          <a:p>
            <a:r>
              <a:rPr lang="en-US" sz="2800" dirty="0"/>
              <a:t>Blames the master</a:t>
            </a:r>
          </a:p>
          <a:p>
            <a:r>
              <a:rPr lang="en-US" sz="2800" dirty="0"/>
              <a:t>Excuses instead of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8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A2CA-1A30-CFBA-0B46-331048C7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God’s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277B4-BFE4-3E3D-DA0E-B12D7846D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“Wicked and slothful servant”</a:t>
            </a:r>
          </a:p>
          <a:p>
            <a:r>
              <a:rPr lang="en-US" sz="2800" dirty="0"/>
              <a:t>Condemned for inaction</a:t>
            </a:r>
          </a:p>
          <a:p>
            <a:r>
              <a:rPr lang="en-US" sz="2800" dirty="0"/>
              <a:t>Even minimal effort expected</a:t>
            </a:r>
          </a:p>
          <a:p>
            <a:r>
              <a:rPr lang="en-US" sz="2800" dirty="0"/>
              <a:t>Responsibility according to 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5B4B2-F1A4-DC9E-CE5E-138A2D82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Serious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C52BC-B71D-A317-0849-A72CC91C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430" y="2228385"/>
            <a:ext cx="7232676" cy="3438769"/>
          </a:xfrm>
        </p:spPr>
        <p:txBody>
          <a:bodyPr/>
          <a:lstStyle/>
          <a:p>
            <a:r>
              <a:rPr lang="en-US" sz="2800" dirty="0"/>
              <a:t>Education, influence, numbers do not matter</a:t>
            </a:r>
          </a:p>
          <a:p>
            <a:r>
              <a:rPr lang="en-US" sz="2800" dirty="0"/>
              <a:t>Faithfulness does</a:t>
            </a:r>
          </a:p>
          <a:p>
            <a:r>
              <a:rPr lang="en-US" sz="2800" dirty="0"/>
              <a:t>Every Christian has responsibility</a:t>
            </a:r>
          </a:p>
          <a:p>
            <a:r>
              <a:rPr lang="en-US" sz="2800" dirty="0"/>
              <a:t>From baptism onward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7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9C74-9D68-A1E9-EEB2-0B83CD5B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Parable #3: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Sheep and Goats (25:31–46)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01B4A-DD1F-0B2A-20C4-45ED16046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Most sobering illustration</a:t>
            </a:r>
          </a:p>
          <a:p>
            <a:r>
              <a:rPr lang="en-US" sz="2800" dirty="0"/>
              <a:t>Acceptance vs. rejection</a:t>
            </a:r>
          </a:p>
          <a:p>
            <a:r>
              <a:rPr lang="en-US" sz="2800" dirty="0"/>
              <a:t>Based on response to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33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7567-1443-3EB8-BD66-9136950A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Judgment Scene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D8F0D-63DB-CD2E-F418-B1FDFF83A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Son of Man comes in glory</a:t>
            </a:r>
          </a:p>
          <a:p>
            <a:r>
              <a:rPr lang="en-US" sz="2800" dirty="0"/>
              <a:t>All nations gathered</a:t>
            </a:r>
          </a:p>
          <a:p>
            <a:r>
              <a:rPr lang="en-US" sz="2800" dirty="0"/>
              <a:t>Individuals judged</a:t>
            </a:r>
          </a:p>
          <a:p>
            <a:r>
              <a:rPr lang="en-US" sz="2800" dirty="0"/>
              <a:t>Separation like sheep and goats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3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7C09-8B63-1757-3FCC-5BFE055F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Sheep (Accepted)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60505-4312-0909-8D47-49C1FB2B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Hear His voice</a:t>
            </a:r>
          </a:p>
          <a:p>
            <a:r>
              <a:rPr lang="en-US" sz="2800" dirty="0"/>
              <a:t>Follow Him</a:t>
            </a:r>
          </a:p>
          <a:p>
            <a:r>
              <a:rPr lang="en-US" sz="2800" dirty="0"/>
              <a:t>Invited into the Kingdom</a:t>
            </a:r>
          </a:p>
          <a:p>
            <a:r>
              <a:rPr lang="en-US" sz="2800" dirty="0"/>
              <a:t>Prepared from the foundation of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9BF2-635F-2012-773F-25A48D66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God’s Eternal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A47F0-0A70-0190-EF59-109C0E410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779" y="2239017"/>
            <a:ext cx="7487858" cy="3619523"/>
          </a:xfrm>
        </p:spPr>
        <p:txBody>
          <a:bodyPr>
            <a:normAutofit/>
          </a:bodyPr>
          <a:lstStyle/>
          <a:p>
            <a:r>
              <a:rPr lang="en-US" sz="2800" dirty="0"/>
              <a:t>Christ foreordained before creation (1 Pet. 1:20)</a:t>
            </a:r>
          </a:p>
          <a:p>
            <a:r>
              <a:rPr lang="en-US" sz="2800" dirty="0"/>
              <a:t>Chosen in Him (Eph. 1:4)</a:t>
            </a:r>
          </a:p>
          <a:p>
            <a:r>
              <a:rPr lang="en-US" sz="2800" dirty="0"/>
              <a:t>Salvation planned before the world</a:t>
            </a:r>
          </a:p>
          <a:p>
            <a:r>
              <a:rPr lang="en-US" sz="2800" dirty="0"/>
              <a:t>Acceptance based on response, not predestination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9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05929-421F-555E-33D4-D1547A33E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Simple Acts of Service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1393B-F70B-C43F-8ABC-F3906F390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722314" cy="3693951"/>
          </a:xfrm>
        </p:spPr>
        <p:txBody>
          <a:bodyPr/>
          <a:lstStyle/>
          <a:p>
            <a:r>
              <a:rPr lang="en-US" sz="2800" dirty="0"/>
              <a:t>Feeding the hungry</a:t>
            </a:r>
          </a:p>
          <a:p>
            <a:r>
              <a:rPr lang="en-US" sz="2800" dirty="0"/>
              <a:t>Giving drink to the thirsty</a:t>
            </a:r>
          </a:p>
          <a:p>
            <a:r>
              <a:rPr lang="en-US" sz="2800" dirty="0"/>
              <a:t>Welcoming strangers</a:t>
            </a:r>
          </a:p>
          <a:p>
            <a:r>
              <a:rPr lang="en-US" sz="2800" dirty="0"/>
              <a:t>Clothing the naked</a:t>
            </a:r>
          </a:p>
          <a:p>
            <a:r>
              <a:rPr lang="en-US" sz="2800" dirty="0"/>
              <a:t>Visiting the sick and imprisoned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0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FF58-D3D3-6FFA-D4BF-82D0F2602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Power of Small Things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CD48-8DD9-05A7-7F50-01CE9E86E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Not great acts — faithful ones</a:t>
            </a:r>
          </a:p>
          <a:p>
            <a:r>
              <a:rPr lang="en-US" sz="2800" dirty="0"/>
              <a:t>Everyday opportunities matter</a:t>
            </a:r>
          </a:p>
          <a:p>
            <a:r>
              <a:rPr lang="en-US" sz="2800" dirty="0"/>
              <a:t>Serving others = serving Christ</a:t>
            </a:r>
          </a:p>
          <a:p>
            <a:r>
              <a:rPr lang="en-US" sz="2800" dirty="0"/>
              <a:t>“You did it unto Me”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3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86228-6075-44B6-6ED8-D941C526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Goats (Rejected)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86632-97E7-6DF0-4AF6-251E550E9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Same needs — no response</a:t>
            </a:r>
          </a:p>
          <a:p>
            <a:r>
              <a:rPr lang="en-US" sz="2800" dirty="0"/>
              <a:t>Not immoral, just indifferent</a:t>
            </a:r>
          </a:p>
          <a:p>
            <a:r>
              <a:rPr lang="en-US" sz="2800" dirty="0"/>
              <a:t>Missed opportunities</a:t>
            </a:r>
          </a:p>
          <a:p>
            <a:r>
              <a:rPr lang="en-US" sz="2800" dirty="0"/>
              <a:t>Failure to 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81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9D249-1CAB-4430-1923-B20408535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Eternal Consequences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5C5D-F49B-A685-9156-9FCB93527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Eternal life for the righteous</a:t>
            </a:r>
          </a:p>
          <a:p>
            <a:r>
              <a:rPr lang="en-US" sz="2800" dirty="0"/>
              <a:t>Eternal punishment for the unfaithful</a:t>
            </a:r>
          </a:p>
          <a:p>
            <a:r>
              <a:rPr lang="en-US" sz="2800" dirty="0"/>
              <a:t>Fire prepared for the devil and his angels</a:t>
            </a:r>
          </a:p>
          <a:p>
            <a:r>
              <a:rPr lang="en-US" sz="2800" dirty="0"/>
              <a:t>Shared fate for those who follow him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A3DB-0548-D792-9B73-E5B4D403D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Summary of Matthew 25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E316E-5C48-9536-7CFA-260A2FC21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36983" cy="3608890"/>
          </a:xfrm>
        </p:spPr>
        <p:txBody>
          <a:bodyPr/>
          <a:lstStyle/>
          <a:p>
            <a:r>
              <a:rPr lang="en-US" sz="2800" dirty="0"/>
              <a:t>Be </a:t>
            </a:r>
            <a:r>
              <a:rPr lang="en-US" sz="2800" b="1" dirty="0"/>
              <a:t>prepared</a:t>
            </a:r>
            <a:r>
              <a:rPr lang="en-US" sz="2800" dirty="0"/>
              <a:t> (Ten Virgins)</a:t>
            </a:r>
          </a:p>
          <a:p>
            <a:r>
              <a:rPr lang="en-US" sz="2800" dirty="0"/>
              <a:t>Be </a:t>
            </a:r>
            <a:r>
              <a:rPr lang="en-US" sz="2800" b="1" dirty="0"/>
              <a:t>faithful</a:t>
            </a:r>
            <a:r>
              <a:rPr lang="en-US" sz="2800" dirty="0"/>
              <a:t> (Talents)</a:t>
            </a:r>
          </a:p>
          <a:p>
            <a:r>
              <a:rPr lang="en-US" sz="2800" dirty="0"/>
              <a:t>Be </a:t>
            </a:r>
            <a:r>
              <a:rPr lang="en-US" sz="2800" b="1" dirty="0"/>
              <a:t>responsive</a:t>
            </a:r>
            <a:r>
              <a:rPr lang="en-US" sz="2800" dirty="0"/>
              <a:t> (Sheep &amp; Goats)</a:t>
            </a:r>
          </a:p>
          <a:p>
            <a:r>
              <a:rPr lang="en-US" sz="2800" dirty="0"/>
              <a:t>Judgment based on readiness and obedience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7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8CF0-B939-EAA0-8673-8A9FD884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Reflection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214CD-658C-F366-1018-7AA77D965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268" y="2153956"/>
            <a:ext cx="7062556" cy="3672686"/>
          </a:xfrm>
        </p:spPr>
        <p:txBody>
          <a:bodyPr/>
          <a:lstStyle/>
          <a:p>
            <a:r>
              <a:rPr lang="en-US" sz="2800" dirty="0"/>
              <a:t>Kingdom judgment is not about greatness</a:t>
            </a:r>
          </a:p>
          <a:p>
            <a:r>
              <a:rPr lang="en-US" sz="2800" dirty="0"/>
              <a:t>It is about faithfulness</a:t>
            </a:r>
          </a:p>
          <a:p>
            <a:r>
              <a:rPr lang="en-US" sz="2800" dirty="0"/>
              <a:t>Doctrine must be lived, not just defended</a:t>
            </a:r>
          </a:p>
          <a:p>
            <a:r>
              <a:rPr lang="en-US" sz="2800" dirty="0"/>
              <a:t>“Watch therefore, for you do not know the day nor the hour”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CC763-EEEB-2131-49C7-595CC991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884FF-1580-9574-D8AC-F5A4766D3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704DD9-B6FA-1122-6BFF-21AF89AEF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Matthew 26: Judas and the Path to Betrayal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b="0" i="1" u="none" strike="noStrike" dirty="0">
                <a:solidFill>
                  <a:srgbClr val="C00000"/>
                </a:solidFill>
                <a:effectLst/>
              </a:rPr>
              <a:t>Lessons from a Heart Unchanged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1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B9222-5A1B-CCC0-D64B-9043CE41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DBA1-2C5E-AAC3-F240-D3598AD2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89" y="816095"/>
            <a:ext cx="6571343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Gospel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According to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33B13-DA38-B77D-FEBE-06E49328F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5516" y="1971655"/>
            <a:ext cx="6985591" cy="3712738"/>
          </a:xfrm>
        </p:spPr>
        <p:txBody>
          <a:bodyPr>
            <a:noAutofit/>
          </a:bodyPr>
          <a:lstStyle/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Years of Preparation (Matt. 1:1-3:12).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Beginning of Jesus’ Ministry (Matt. 3:13-4:11).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Great Galilean Ministry (Matt. 4:12-14:12).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Periods of Retirement (Matt. 14:13-18:35).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of Jesus’ Ministry (Matt. 19:1-20:34).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Last Week (Matt. 21:1-27:66). </a:t>
            </a:r>
          </a:p>
          <a:p>
            <a:pPr marL="342900" marR="0" lvl="0" indent="-342900">
              <a:buFont typeface="+mj-lt"/>
              <a:buAutoNum type="arabicParenR"/>
            </a:pPr>
            <a:r>
              <a:rPr lang="en-US" sz="2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Resurrection and Exaltation (Matt. 28:1-20). </a:t>
            </a:r>
          </a:p>
        </p:txBody>
      </p:sp>
    </p:spTree>
    <p:extLst>
      <p:ext uri="{BB962C8B-B14F-4D97-AF65-F5344CB8AC3E}">
        <p14:creationId xmlns:p14="http://schemas.microsoft.com/office/powerpoint/2010/main" val="247802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41ED8-8F9F-BD80-3985-B82F6791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Setting the Scene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A3759-42CD-C3F3-6F2F-1C1A47818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Jesus is now in </a:t>
            </a:r>
            <a:r>
              <a:rPr lang="en-US" sz="3200" b="1" dirty="0"/>
              <a:t>Jerusalem</a:t>
            </a:r>
            <a:endParaRPr lang="en-US" sz="3200" dirty="0"/>
          </a:p>
          <a:p>
            <a:r>
              <a:rPr lang="en-US" sz="3200" dirty="0"/>
              <a:t>His death is </a:t>
            </a:r>
            <a:r>
              <a:rPr lang="en-US" sz="3200" b="1" dirty="0"/>
              <a:t>hours or days away</a:t>
            </a:r>
            <a:endParaRPr lang="en-US" sz="3200" dirty="0"/>
          </a:p>
          <a:p>
            <a:r>
              <a:rPr lang="en-US" sz="3200" dirty="0"/>
              <a:t>Focus: </a:t>
            </a:r>
            <a:r>
              <a:rPr lang="en-US" sz="3200" b="1" dirty="0"/>
              <a:t>Events leading to the crucifixion</a:t>
            </a:r>
            <a:endParaRPr lang="en-US" sz="3200" dirty="0"/>
          </a:p>
          <a:p>
            <a:r>
              <a:rPr lang="en-US" sz="3200" dirty="0"/>
              <a:t>Special emphasis: </a:t>
            </a:r>
            <a:r>
              <a:rPr lang="en-US" sz="3200" b="1" dirty="0"/>
              <a:t>Judas Iscariot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BF4D-BC46-2364-41D1-2A5542BF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Judas: Chosen but Unchanged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8F1A6-9BCD-8ACD-7A46-263CEBC4F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5" y="2068896"/>
            <a:ext cx="7264574" cy="3906602"/>
          </a:xfrm>
        </p:spPr>
        <p:txBody>
          <a:bodyPr>
            <a:normAutofit fontScale="850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Selected as an apostle 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from the beginning</a:t>
            </a: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Heard Jesus’ teaching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Witnessed His miracles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Yet remained 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unimpressed and unmoved</a:t>
            </a: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C00000"/>
                </a:solidFill>
              </a:rPr>
              <a:t>Proximity to Jesus does not guarantee transformation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F71B-5A74-8964-D00B-9421F2D6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Overview of Key Events (Matthew 26)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D03AB-DB73-6FB3-9A68-4FC20705B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513" y="2207119"/>
            <a:ext cx="7615449" cy="3460034"/>
          </a:xfrm>
        </p:spPr>
        <p:txBody>
          <a:bodyPr>
            <a:normAutofit/>
          </a:bodyPr>
          <a:lstStyle/>
          <a:p>
            <a:r>
              <a:rPr lang="en-US" sz="3200" dirty="0"/>
              <a:t>Jesus foretells His death (vv. 1–2)</a:t>
            </a:r>
          </a:p>
          <a:p>
            <a:r>
              <a:rPr lang="en-US" sz="3200" dirty="0"/>
              <a:t>Jewish leaders plot His execution (vv. 3–5)</a:t>
            </a:r>
          </a:p>
          <a:p>
            <a:r>
              <a:rPr lang="en-US" sz="3200" dirty="0"/>
              <a:t>Mary anoints Jesus for burial (vv. 6–13)</a:t>
            </a:r>
          </a:p>
          <a:p>
            <a:r>
              <a:rPr lang="en-US" sz="3200" dirty="0"/>
              <a:t>Judas arranges betrayal (vv. 14–16)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9F6C-3F6F-F2A6-D207-932A5208B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Foretells His Death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5980F-0DC6-A62F-A275-6B6463B8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5" y="2015732"/>
            <a:ext cx="7700509" cy="4119253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Passover approaching</a:t>
            </a:r>
          </a:p>
          <a:p>
            <a:r>
              <a:rPr lang="en-US" sz="3200" dirty="0"/>
              <a:t>“The Son of Man will be delivered up to be crucified”</a:t>
            </a:r>
          </a:p>
          <a:p>
            <a:r>
              <a:rPr lang="en-US" sz="3200" dirty="0"/>
              <a:t>Fourth prediction of His death:</a:t>
            </a:r>
          </a:p>
          <a:p>
            <a:pPr lvl="1"/>
            <a:r>
              <a:rPr lang="en-US" sz="3200" dirty="0"/>
              <a:t>Matt. 16:21</a:t>
            </a:r>
          </a:p>
          <a:p>
            <a:pPr lvl="1"/>
            <a:r>
              <a:rPr lang="en-US" sz="3200" dirty="0"/>
              <a:t>Matt. 17:22–23</a:t>
            </a:r>
          </a:p>
          <a:p>
            <a:pPr lvl="1"/>
            <a:r>
              <a:rPr lang="en-US" sz="3200" dirty="0"/>
              <a:t>Matt. 20:17–19</a:t>
            </a:r>
          </a:p>
          <a:p>
            <a:pPr lvl="1"/>
            <a:r>
              <a:rPr lang="en-US" sz="3200" dirty="0"/>
              <a:t>Matt. 26:1–2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5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79B09-121A-7816-DB2F-B5C948F4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Disciples’ Blindness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31736-1723-F2B9-3BF8-B273D11DF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Jesus spoke plainly</a:t>
            </a:r>
          </a:p>
          <a:p>
            <a:r>
              <a:rPr lang="en-US" sz="3200" dirty="0"/>
              <a:t>Reality never fully registered</a:t>
            </a:r>
          </a:p>
          <a:p>
            <a:r>
              <a:rPr lang="en-US" sz="3200" dirty="0"/>
              <a:t>They could not accept a suffering Messiah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258A-7B7B-CA0D-36B0-E944D6969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Plot Against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DDE6F-EB8F-8743-D2A2-8A76C45E0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Chief priests and elders gather</a:t>
            </a:r>
          </a:p>
          <a:p>
            <a:r>
              <a:rPr lang="en-US" sz="3200" dirty="0"/>
              <a:t>Led by </a:t>
            </a:r>
            <a:r>
              <a:rPr lang="en-US" sz="3200" b="1" dirty="0"/>
              <a:t>Caiaphas</a:t>
            </a:r>
            <a:r>
              <a:rPr lang="en-US" sz="3200" dirty="0"/>
              <a:t>, the high priest</a:t>
            </a:r>
          </a:p>
          <a:p>
            <a:r>
              <a:rPr lang="en-US" sz="3200" dirty="0"/>
              <a:t>Goal: arrest Jesus </a:t>
            </a:r>
            <a:r>
              <a:rPr lang="en-US" sz="3200" b="1" dirty="0"/>
              <a:t>quietly</a:t>
            </a:r>
            <a:endParaRPr lang="en-US" sz="3200" dirty="0"/>
          </a:p>
          <a:p>
            <a:r>
              <a:rPr lang="en-US" sz="3200" dirty="0"/>
              <a:t>Fear: public unrest during the feast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1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2E59-B178-2265-CBC3-DD141F90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Political Priesthood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E506C-294F-CDF0-F624-3925C6F8A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26351" cy="3885337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High priesthood had become political</a:t>
            </a:r>
          </a:p>
          <a:p>
            <a:r>
              <a:rPr lang="en-US" sz="3200" dirty="0"/>
              <a:t>Roman approval required</a:t>
            </a:r>
          </a:p>
          <a:p>
            <a:r>
              <a:rPr lang="en-US" sz="3200" dirty="0"/>
              <a:t>Caiaphas prioritized:</a:t>
            </a:r>
          </a:p>
          <a:p>
            <a:pPr lvl="1"/>
            <a:r>
              <a:rPr lang="en-US" sz="3200" dirty="0"/>
              <a:t>Order</a:t>
            </a:r>
          </a:p>
          <a:p>
            <a:pPr lvl="1"/>
            <a:r>
              <a:rPr lang="en-US" sz="3200" dirty="0"/>
              <a:t>Control</a:t>
            </a:r>
          </a:p>
          <a:p>
            <a:pPr lvl="1"/>
            <a:r>
              <a:rPr lang="en-US" sz="3200" dirty="0"/>
              <a:t>Stability</a:t>
            </a:r>
          </a:p>
          <a:p>
            <a:r>
              <a:rPr lang="en-US" sz="3200" dirty="0"/>
              <a:t>Truth and justice were secondary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9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11460-28C6-E8B5-BBA0-FA45EE29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Waiting for an Opportunity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9881A-8A72-5ACE-B4CE-F31200F4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635" y="2185854"/>
            <a:ext cx="7009393" cy="3470667"/>
          </a:xfrm>
        </p:spPr>
        <p:txBody>
          <a:bodyPr/>
          <a:lstStyle/>
          <a:p>
            <a:r>
              <a:rPr lang="en-US" sz="3200" dirty="0"/>
              <a:t>Leaders avoided arrest during the feast</a:t>
            </a:r>
          </a:p>
          <a:p>
            <a:r>
              <a:rPr lang="en-US" sz="3200" dirty="0"/>
              <a:t>Needed an </a:t>
            </a:r>
            <a:r>
              <a:rPr lang="en-US" sz="3200" b="1" dirty="0"/>
              <a:t>inside man</a:t>
            </a:r>
            <a:endParaRPr lang="en-US" sz="3200" dirty="0"/>
          </a:p>
          <a:p>
            <a:r>
              <a:rPr lang="en-US" sz="3200" dirty="0"/>
              <a:t>Judas provided the opening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04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8845-32EF-FA1D-7E4F-6927F8A6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Anointing at Bethany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46903-F84D-87EB-796E-4FAD649C2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Location: House of Simon the leper</a:t>
            </a:r>
          </a:p>
          <a:p>
            <a:r>
              <a:rPr lang="en-US" sz="3200" dirty="0"/>
              <a:t>Woman brings costly perfume</a:t>
            </a:r>
          </a:p>
          <a:p>
            <a:r>
              <a:rPr lang="en-US" sz="3200" dirty="0"/>
              <a:t>Anoints Jesus’ head and feet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A4F91-E93A-39A7-98AA-4389E4784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Identifying the Woman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2F907-9DCA-47E1-57C3-57A753877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John 12 identifies her as </a:t>
            </a:r>
            <a:r>
              <a:rPr lang="en-US" sz="3200" b="1" dirty="0"/>
              <a:t>Mary</a:t>
            </a:r>
            <a:endParaRPr lang="en-US" sz="3200" dirty="0"/>
          </a:p>
          <a:p>
            <a:r>
              <a:rPr lang="en-US" sz="3200" dirty="0"/>
              <a:t>Sister of Martha and Lazarus</a:t>
            </a:r>
          </a:p>
          <a:p>
            <a:r>
              <a:rPr lang="en-US" sz="3200" dirty="0"/>
              <a:t>Used costly spikenard</a:t>
            </a:r>
          </a:p>
          <a:p>
            <a:r>
              <a:rPr lang="en-US" sz="3200" dirty="0"/>
              <a:t>House filled with fragrance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9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E2F9-8D78-CB88-6A6A-D75961F6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Judas’ Objection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67A8-9097-EB8A-4990-C5E5F4E51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472" y="2036998"/>
            <a:ext cx="7253942" cy="3513197"/>
          </a:xfrm>
        </p:spPr>
        <p:txBody>
          <a:bodyPr>
            <a:normAutofit/>
          </a:bodyPr>
          <a:lstStyle/>
          <a:p>
            <a:r>
              <a:rPr lang="en-US" sz="3200" dirty="0"/>
              <a:t>“Why not sell this and give to the poor?”</a:t>
            </a:r>
          </a:p>
          <a:p>
            <a:r>
              <a:rPr lang="en-US" sz="3200" dirty="0"/>
              <a:t>Amount: </a:t>
            </a:r>
            <a:r>
              <a:rPr lang="en-US" sz="3200" b="1" dirty="0"/>
              <a:t>300 denarii</a:t>
            </a:r>
            <a:endParaRPr lang="en-US" sz="3200" dirty="0"/>
          </a:p>
          <a:p>
            <a:r>
              <a:rPr lang="en-US" sz="3200" dirty="0"/>
              <a:t>Motivation revealed:</a:t>
            </a:r>
          </a:p>
          <a:p>
            <a:pPr lvl="1"/>
            <a:r>
              <a:rPr lang="en-US" sz="3200" dirty="0"/>
              <a:t>He was a thief</a:t>
            </a:r>
          </a:p>
          <a:p>
            <a:pPr lvl="1"/>
            <a:r>
              <a:rPr lang="en-US" sz="3200" dirty="0"/>
              <a:t>He kept the money bag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6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E989-5756-B824-50A5-D39578926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Defends 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FD9BC-E12C-A177-CFA6-871AB86DA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087" y="2175221"/>
            <a:ext cx="7700509" cy="3630155"/>
          </a:xfrm>
        </p:spPr>
        <p:txBody>
          <a:bodyPr/>
          <a:lstStyle/>
          <a:p>
            <a:r>
              <a:rPr lang="en-US" sz="3200" dirty="0"/>
              <a:t>“Leave her alone”</a:t>
            </a:r>
          </a:p>
          <a:p>
            <a:r>
              <a:rPr lang="en-US" sz="3200" dirty="0"/>
              <a:t>She prepared His body for burial</a:t>
            </a:r>
          </a:p>
          <a:p>
            <a:r>
              <a:rPr lang="en-US" sz="3200" dirty="0"/>
              <a:t>Her act would be remembered worldwide</a:t>
            </a:r>
          </a:p>
          <a:p>
            <a:r>
              <a:rPr lang="en-US" sz="3200" dirty="0"/>
              <a:t>Judas is publicly rebuked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653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EB0C-9E2A-4343-0474-2FC85A4F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Turning Point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FC758-8781-B274-EFA6-64101FBA0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Judas resents the rebuke</a:t>
            </a:r>
          </a:p>
          <a:p>
            <a:r>
              <a:rPr lang="en-US" sz="3200" dirty="0"/>
              <a:t>Goes to the chief priests</a:t>
            </a:r>
          </a:p>
          <a:p>
            <a:r>
              <a:rPr lang="en-US" sz="3200" dirty="0"/>
              <a:t>“What will you give me?”</a:t>
            </a:r>
          </a:p>
          <a:p>
            <a:r>
              <a:rPr lang="en-US" sz="3200" dirty="0"/>
              <a:t>Price agreed: </a:t>
            </a:r>
            <a:r>
              <a:rPr lang="en-US" sz="3200" b="1" dirty="0"/>
              <a:t>30 pieces of silver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81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E2F1-81C0-AC34-0E56-A899423D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Judas’ Motives (Possible Factors)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A215E-EB48-4C4B-6815-83B8343E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Hurt pride</a:t>
            </a:r>
          </a:p>
          <a:p>
            <a:r>
              <a:rPr lang="en-US" sz="3200" dirty="0"/>
              <a:t>Ambition</a:t>
            </a:r>
          </a:p>
          <a:p>
            <a:r>
              <a:rPr lang="en-US" sz="3200" dirty="0"/>
              <a:t>Jealousy</a:t>
            </a:r>
          </a:p>
          <a:p>
            <a:r>
              <a:rPr lang="en-US" sz="3200" dirty="0"/>
              <a:t>Political expectations</a:t>
            </a:r>
          </a:p>
          <a:p>
            <a:r>
              <a:rPr lang="en-US" sz="3200" b="1" dirty="0"/>
              <a:t>Primary motive: covetousness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A8EB-634E-A498-F448-3D734693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Speculation vs. Scripture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C5478-0AD3-2613-21D9-324670691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/>
              <a:t>Some suggest Judas didn’t expect Jesus to die</a:t>
            </a:r>
          </a:p>
          <a:p>
            <a:r>
              <a:rPr lang="en-US" sz="3200" dirty="0"/>
              <a:t>Others suggest political motives</a:t>
            </a:r>
          </a:p>
          <a:p>
            <a:r>
              <a:rPr lang="en-US" sz="3200" dirty="0"/>
              <a:t>Scripture emphasizes:</a:t>
            </a:r>
          </a:p>
          <a:p>
            <a:pPr lvl="1"/>
            <a:r>
              <a:rPr lang="en-US" sz="3200" dirty="0"/>
              <a:t>Greed</a:t>
            </a:r>
          </a:p>
          <a:p>
            <a:pPr lvl="1"/>
            <a:r>
              <a:rPr lang="en-US" sz="3200" dirty="0"/>
              <a:t>Deliberate choice</a:t>
            </a:r>
          </a:p>
          <a:p>
            <a:pPr lvl="1"/>
            <a:r>
              <a:rPr lang="en-US" sz="3200" dirty="0"/>
              <a:t>Moral responsibility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7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CAE8-FF6E-F877-D453-F1097449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Jesus’ Final Warning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3F742-124C-B9B7-3519-7916B92B3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During the Last Supper:</a:t>
            </a:r>
          </a:p>
          <a:p>
            <a:pPr lvl="1"/>
            <a:r>
              <a:rPr lang="en-US" sz="3200" dirty="0"/>
              <a:t>Betrayer identified</a:t>
            </a:r>
          </a:p>
          <a:p>
            <a:pPr lvl="1"/>
            <a:r>
              <a:rPr lang="en-US" sz="3200" dirty="0"/>
              <a:t>Opportunity to repent given</a:t>
            </a:r>
          </a:p>
          <a:p>
            <a:r>
              <a:rPr lang="en-US" sz="3200" dirty="0"/>
              <a:t>“Woe to that man…”</a:t>
            </a:r>
          </a:p>
          <a:p>
            <a:r>
              <a:rPr lang="en-US" sz="3200" dirty="0"/>
              <a:t>“Better if he had never been born”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02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5F4D2-2E3A-8A60-4CA1-218CE4F02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5CB5-A0E1-258E-53FF-4137195A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Prophecy Fulfilled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400F8-B1FC-7AB1-CEB2-04BAEF4B2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Psalm 22</a:t>
            </a:r>
          </a:p>
          <a:p>
            <a:r>
              <a:rPr lang="en-US" sz="3200" dirty="0"/>
              <a:t>Isaiah 53</a:t>
            </a:r>
          </a:p>
          <a:p>
            <a:r>
              <a:rPr lang="en-US" sz="3200" dirty="0"/>
              <a:t>Zechariah 12–13</a:t>
            </a:r>
          </a:p>
          <a:p>
            <a:r>
              <a:rPr lang="en-US" sz="3200" dirty="0"/>
              <a:t>Jesus’ death was foreordained</a:t>
            </a:r>
          </a:p>
          <a:p>
            <a:r>
              <a:rPr lang="en-US" sz="3200" dirty="0"/>
              <a:t>Judas’ choice was still personal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4066F-98D4-FF4F-AF98-3D221C0F9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“Is It I, Rabbi?”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D381A-2B3F-2107-ADEB-701CD0277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616" y="2355975"/>
            <a:ext cx="7530388" cy="2988513"/>
          </a:xfrm>
        </p:spPr>
        <p:txBody>
          <a:bodyPr/>
          <a:lstStyle/>
          <a:p>
            <a:r>
              <a:rPr lang="en-US" sz="3200" dirty="0"/>
              <a:t>Judas addresses Jesus as “Rabbi”</a:t>
            </a:r>
          </a:p>
          <a:p>
            <a:r>
              <a:rPr lang="en-US" sz="3200" dirty="0"/>
              <a:t>Others say, “Lord”</a:t>
            </a:r>
          </a:p>
          <a:p>
            <a:r>
              <a:rPr lang="en-US" sz="3200" dirty="0"/>
              <a:t>Reveals Judas’ failure to recognize Christ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C559-AF50-E6BA-D845-4B55F51D8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Betrayal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6E3E6-0DE5-A2E3-4754-0AA77BB22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Garden of Gethsemane</a:t>
            </a:r>
          </a:p>
          <a:p>
            <a:r>
              <a:rPr lang="en-US" sz="3200" dirty="0"/>
              <a:t>Judas arrives with armed crowd</a:t>
            </a:r>
          </a:p>
          <a:p>
            <a:r>
              <a:rPr lang="en-US" sz="3200" dirty="0"/>
              <a:t>Identified Jesus with a </a:t>
            </a:r>
            <a:r>
              <a:rPr lang="en-US" sz="3200" b="1" dirty="0"/>
              <a:t>kiss</a:t>
            </a:r>
            <a:endParaRPr lang="en-US" sz="3200" dirty="0"/>
          </a:p>
          <a:p>
            <a:r>
              <a:rPr lang="en-US" sz="3200" dirty="0"/>
              <a:t>Symbol of affection turned weapon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2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C7210-3CB5-89F2-4FB0-F91166B5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Jesus in Control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8B759-1546-2F99-B612-69C42EBB4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Soldiers fall back at His words</a:t>
            </a:r>
          </a:p>
          <a:p>
            <a:r>
              <a:rPr lang="en-US" sz="3200" dirty="0"/>
              <a:t>Peter strikes the servant</a:t>
            </a:r>
          </a:p>
          <a:p>
            <a:r>
              <a:rPr lang="en-US" sz="3200" dirty="0"/>
              <a:t>Jesus heals the wounded man</a:t>
            </a:r>
          </a:p>
          <a:p>
            <a:r>
              <a:rPr lang="en-US" sz="3200" dirty="0"/>
              <a:t>Kingdom not advanced by force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0909-ECAD-BF13-2050-F1E0C247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Nature of Christ’s Kingdom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004D9-1E64-EA28-819F-7423E22B6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Not defended by swords</a:t>
            </a:r>
          </a:p>
          <a:p>
            <a:r>
              <a:rPr lang="en-US" sz="3200" dirty="0"/>
              <a:t>Not advanced by violence</a:t>
            </a:r>
          </a:p>
          <a:p>
            <a:r>
              <a:rPr lang="en-US" sz="3200" dirty="0"/>
              <a:t>Established by sacrifice</a:t>
            </a:r>
          </a:p>
          <a:p>
            <a:r>
              <a:rPr lang="en-US" sz="3200" dirty="0"/>
              <a:t>Advanced by truth and love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22888-693D-158D-F4F2-290CB4CA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All Forsake Him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952FA-2863-28DD-C29A-626DD4631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Disciples flee</a:t>
            </a:r>
          </a:p>
          <a:p>
            <a:r>
              <a:rPr lang="en-US" sz="3200" dirty="0"/>
              <a:t>Earlier promises forgotten</a:t>
            </a:r>
          </a:p>
          <a:p>
            <a:r>
              <a:rPr lang="en-US" sz="3200" dirty="0"/>
              <a:t>Moral courage fails under pressure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4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81CB-47BD-EA3B-CDA6-47DB9E8E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Judas’ Remorse (Matthew 27)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1AE9-5BE6-3B07-1938-37C80E41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Returns the silver</a:t>
            </a:r>
          </a:p>
          <a:p>
            <a:r>
              <a:rPr lang="en-US" sz="3200" dirty="0"/>
              <a:t>Confesses betrayal of innocent blood</a:t>
            </a:r>
          </a:p>
          <a:p>
            <a:r>
              <a:rPr lang="en-US" sz="3200" dirty="0"/>
              <a:t>Rejected by religious leaders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98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C2B5-765E-DA8B-C82B-CE880844A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Worldly Sorrow vs. Godly Repentance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A3E5A-242D-16B7-BE2D-47FE045EF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Judas: remorse → death</a:t>
            </a:r>
          </a:p>
          <a:p>
            <a:r>
              <a:rPr lang="en-US" sz="3200" dirty="0"/>
              <a:t>Peter: repentance → restoration</a:t>
            </a:r>
          </a:p>
          <a:p>
            <a:r>
              <a:rPr lang="en-US" sz="3200" dirty="0"/>
              <a:t>2 Corinthians 7:10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8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E754-B613-1C75-E28C-057D0E451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Field of Blood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81540-0CD2-B13D-5447-1E39B1710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Blood money rejected</a:t>
            </a:r>
          </a:p>
          <a:p>
            <a:r>
              <a:rPr lang="en-US" sz="3200" dirty="0"/>
              <a:t>Used to buy Potter’s Field</a:t>
            </a:r>
          </a:p>
          <a:p>
            <a:r>
              <a:rPr lang="en-US" sz="3200" dirty="0"/>
              <a:t>Fulfillment of prophecy</a:t>
            </a:r>
          </a:p>
          <a:p>
            <a:r>
              <a:rPr lang="en-US" sz="3200" dirty="0"/>
              <a:t>Judgment wrapped in irony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DA15D-F1DC-98EE-FFEA-281411EE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Judas’ Character in Scripture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163BA-4086-FF67-5100-77E0886FA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Thief (John 12:6)</a:t>
            </a:r>
          </a:p>
          <a:p>
            <a:r>
              <a:rPr lang="en-US" sz="3200" dirty="0"/>
              <a:t>Traitor (Luke 6:16)</a:t>
            </a:r>
          </a:p>
          <a:p>
            <a:r>
              <a:rPr lang="en-US" sz="3200" dirty="0"/>
              <a:t>Devil (John 6:70)</a:t>
            </a:r>
          </a:p>
          <a:p>
            <a:r>
              <a:rPr lang="en-US" sz="3200" dirty="0"/>
              <a:t>Son of perdition (John 17:12)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3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6807A-6AED-741A-48D4-F6D5D8CB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Responsibility and Choice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1A0A2-7D18-4877-9E29-0AB4F7426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Satan influenced Judas</a:t>
            </a:r>
          </a:p>
          <a:p>
            <a:r>
              <a:rPr lang="en-US" sz="3200" dirty="0"/>
              <a:t>Judas allowed it</a:t>
            </a:r>
          </a:p>
          <a:p>
            <a:r>
              <a:rPr lang="en-US" sz="3200" dirty="0"/>
              <a:t>God did not force betrayal</a:t>
            </a:r>
          </a:p>
          <a:p>
            <a:r>
              <a:rPr lang="en-US" sz="3200" dirty="0"/>
              <a:t>Personal responsibility remains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1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CD45B-1A5D-C621-41C5-2E70634E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Tragedy of Judas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7023-F5F5-D4DA-7D47-277838ADB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Close to Jesus</a:t>
            </a:r>
          </a:p>
          <a:p>
            <a:r>
              <a:rPr lang="en-US" sz="3200" dirty="0"/>
              <a:t>Unchanged by truth</a:t>
            </a:r>
          </a:p>
          <a:p>
            <a:r>
              <a:rPr lang="en-US" sz="3200" dirty="0"/>
              <a:t>Knowledge without obedience</a:t>
            </a:r>
          </a:p>
          <a:p>
            <a:r>
              <a:rPr lang="en-US" sz="3200" b="1" dirty="0"/>
              <a:t>Opportunity wasted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9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D00E-8127-FBDB-E896-64A7E6A9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Lessons for 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BC1DE-53BB-D1A1-9BBE-CB6BFF0CB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Proximity ≠ faithfulness</a:t>
            </a:r>
          </a:p>
          <a:p>
            <a:r>
              <a:rPr lang="en-US" sz="3200" dirty="0"/>
              <a:t>Knowledge ≠ transformation</a:t>
            </a:r>
          </a:p>
          <a:p>
            <a:r>
              <a:rPr lang="en-US" sz="3200" dirty="0"/>
              <a:t>Motives matter</a:t>
            </a:r>
          </a:p>
          <a:p>
            <a:r>
              <a:rPr lang="en-US" sz="3200" dirty="0"/>
              <a:t>Daily choices shape the heart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1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0A309-E899-2B4D-1225-3344E433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Final Challenge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347E3-E4B0-99F2-2F20-C1063BED9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514" y="2217752"/>
            <a:ext cx="7434695" cy="3470667"/>
          </a:xfrm>
        </p:spPr>
        <p:txBody>
          <a:bodyPr/>
          <a:lstStyle/>
          <a:p>
            <a:r>
              <a:rPr lang="en-US" sz="3200" dirty="0"/>
              <a:t>Are we following Jesus for who He is…</a:t>
            </a:r>
          </a:p>
          <a:p>
            <a:r>
              <a:rPr lang="en-US" sz="3200" dirty="0"/>
              <a:t>Or for what we hope to gain?</a:t>
            </a:r>
          </a:p>
          <a:p>
            <a:r>
              <a:rPr lang="en-US" sz="3200" dirty="0"/>
              <a:t>Let Christ change our hearts, not just inform our minds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17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C0F76-29E9-4E9D-FC18-19E3BB02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57774-D37A-4566-4E82-E27DA4C65F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D02A5-0322-61DA-E5EB-C7D88982F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Matthew 26</a:t>
            </a:r>
            <a:r>
              <a:rPr lang="en-US" sz="3600" b="1" dirty="0">
                <a:solidFill>
                  <a:srgbClr val="C00000"/>
                </a:solidFill>
              </a:rPr>
              <a:t>, Part 2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0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6FB18-6AB2-3B95-B937-A54C5DD49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7B66-8A44-0D8D-70D0-3ED53B96E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Review: Judas and the Bargain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0E428-0D22-C1D7-C9C3-25682317C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309" y="2058264"/>
            <a:ext cx="7498490" cy="3917234"/>
          </a:xfrm>
        </p:spPr>
        <p:txBody>
          <a:bodyPr>
            <a:normAutofit fontScale="85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Judas agreed to betray Jesus for 30 pieces of silver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At the Last Supper: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“Is it I, Rabbi?” (not “Lord”)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gave him opportunity to reconsider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“What you do, do quickly.”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Judas leaves into the night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Spiritual truth: Proximity to Jesus does not equal loyalty.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D2652-942A-44D4-D077-4755D766C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26 (Continued):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2474-6F95-8F7B-5CEF-B53D5D469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267" y="2015733"/>
            <a:ext cx="7328369" cy="403774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We step into the most intense night of Jesus’ earthly life</a:t>
            </a:r>
          </a:p>
          <a:p>
            <a:r>
              <a:rPr lang="en-US" sz="2800" dirty="0"/>
              <a:t>Betrayal, covenant, weakness, courage, and suffering</a:t>
            </a:r>
          </a:p>
          <a:p>
            <a:r>
              <a:rPr lang="en-US" sz="2800" dirty="0"/>
              <a:t>We mentally walk with Christ:</a:t>
            </a:r>
          </a:p>
          <a:p>
            <a:pPr lvl="1"/>
            <a:r>
              <a:rPr lang="en-US" sz="2800" dirty="0"/>
              <a:t>From Passover</a:t>
            </a:r>
          </a:p>
          <a:p>
            <a:pPr lvl="1"/>
            <a:r>
              <a:rPr lang="en-US" sz="2800" dirty="0"/>
              <a:t>To Gethsemane</a:t>
            </a:r>
          </a:p>
          <a:p>
            <a:pPr lvl="1"/>
            <a:r>
              <a:rPr lang="en-US" sz="2800" dirty="0"/>
              <a:t>Through six trials</a:t>
            </a:r>
          </a:p>
          <a:p>
            <a:pPr lvl="1"/>
            <a:r>
              <a:rPr lang="en-US" sz="2800" dirty="0"/>
              <a:t>To Peter’s denial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79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313302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57AD1A5-9560-F724-510A-F0628CC1F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1063259"/>
            <a:ext cx="3132383" cy="790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u="none" strike="noStrike" dirty="0"/>
              <a:t>Judas vs. Peter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AA09291-265E-8409-47FE-FF5BD95B0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815" y="2015732"/>
            <a:ext cx="3133029" cy="34506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defTabSz="914400" fontAlgn="base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kumimoji="0" lang="en-US" altLang="en-US" sz="2600" b="0" i="1" u="none" strike="noStrike" cap="none" normalizeH="0" baseline="0" dirty="0">
                <a:ln>
                  <a:noFill/>
                </a:ln>
              </a:rPr>
              <a:t>Contrast developed further in Matthew 27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E20AF4-AE8E-0D42-2621-CF344143D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489983"/>
              </p:ext>
            </p:extLst>
          </p:nvPr>
        </p:nvGraphicFramePr>
        <p:xfrm>
          <a:off x="4570808" y="893138"/>
          <a:ext cx="4222318" cy="4752747"/>
        </p:xfrm>
        <a:graphic>
          <a:graphicData uri="http://schemas.openxmlformats.org/drawingml/2006/table">
            <a:tbl>
              <a:tblPr/>
              <a:tblGrid>
                <a:gridCol w="1924244">
                  <a:extLst>
                    <a:ext uri="{9D8B030D-6E8A-4147-A177-3AD203B41FA5}">
                      <a16:colId xmlns:a16="http://schemas.microsoft.com/office/drawing/2014/main" val="375739188"/>
                    </a:ext>
                  </a:extLst>
                </a:gridCol>
                <a:gridCol w="2298074">
                  <a:extLst>
                    <a:ext uri="{9D8B030D-6E8A-4147-A177-3AD203B41FA5}">
                      <a16:colId xmlns:a16="http://schemas.microsoft.com/office/drawing/2014/main" val="1114291919"/>
                    </a:ext>
                  </a:extLst>
                </a:gridCol>
              </a:tblGrid>
              <a:tr h="725901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Judas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Peter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951537"/>
                  </a:ext>
                </a:extLst>
              </a:tr>
              <a:tr h="725901">
                <a:tc>
                  <a:txBody>
                    <a:bodyPr/>
                    <a:lstStyle/>
                    <a:p>
                      <a:r>
                        <a:rPr lang="en-US" sz="2800"/>
                        <a:t>Betrayed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Denied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828003"/>
                  </a:ext>
                </a:extLst>
              </a:tr>
              <a:tr h="1287522">
                <a:tc>
                  <a:txBody>
                    <a:bodyPr/>
                    <a:lstStyle/>
                    <a:p>
                      <a:r>
                        <a:rPr lang="en-US" sz="2800" dirty="0"/>
                        <a:t>Remorse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Bitter weeping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739914"/>
                  </a:ext>
                </a:extLst>
              </a:tr>
              <a:tr h="1287522">
                <a:tc>
                  <a:txBody>
                    <a:bodyPr/>
                    <a:lstStyle/>
                    <a:p>
                      <a:r>
                        <a:rPr lang="en-US" sz="2800"/>
                        <a:t>Worldly sorrow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Godly sorrow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02521"/>
                  </a:ext>
                </a:extLst>
              </a:tr>
              <a:tr h="725901">
                <a:tc>
                  <a:txBody>
                    <a:bodyPr/>
                    <a:lstStyle/>
                    <a:p>
                      <a:r>
                        <a:rPr lang="en-US" sz="2800"/>
                        <a:t>Suicide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Restoration</a:t>
                      </a:r>
                    </a:p>
                  </a:txBody>
                  <a:tcPr marL="124820" marR="124820" marT="62410" marB="624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636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5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26CF-9590-1C03-2207-D80FAB5E5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Conspiracy to Kill Jesus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78000-889D-8DB2-39D2-236291758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Jewish leaders plotting secretly</a:t>
            </a:r>
          </a:p>
          <a:p>
            <a:r>
              <a:rPr lang="en-US" sz="2800" dirty="0"/>
              <a:t>Did not want action during Passover</a:t>
            </a:r>
          </a:p>
          <a:p>
            <a:r>
              <a:rPr lang="en-US" sz="2800" dirty="0"/>
              <a:t>Divine irony: Jesus dies during Passover</a:t>
            </a:r>
          </a:p>
          <a:p>
            <a:pPr marL="0" indent="0">
              <a:buNone/>
            </a:pPr>
            <a:r>
              <a:rPr lang="en-US" sz="2800" b="1" dirty="0"/>
              <a:t>Human schemes overridden by divine purpose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7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40F4-4066-8FD0-009B-1D48F4A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Mary’s Anointing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1FBA6-8C14-FAFA-3418-F8A1ED6C4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Precious ointment poured on Jesus</a:t>
            </a:r>
          </a:p>
          <a:p>
            <a:r>
              <a:rPr lang="en-US" sz="2800" dirty="0"/>
              <a:t>Preparation for burial</a:t>
            </a:r>
          </a:p>
          <a:p>
            <a:r>
              <a:rPr lang="en-US" sz="2800" dirty="0"/>
              <a:t>Others saw waste — Jesus saw devotion</a:t>
            </a:r>
          </a:p>
          <a:p>
            <a:pPr marL="0" indent="0">
              <a:buNone/>
            </a:pPr>
            <a:r>
              <a:rPr lang="en-US" sz="2800" b="1" dirty="0"/>
              <a:t>Worship sometimes misunderstood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6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3149C-0B05-F263-8900-975A1A09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Passover 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BEDB6-2A58-7DD0-ADFB-74D5B711D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571343" cy="3927867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See Exodus 12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Lamb slain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Blood on doorposts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Death angel passed over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Unleavened bread (haste &amp; purity)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Bitter herbs (bondage reminder)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Hallel psalms sung (“Praise Jehovah”)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Jesus is about to fulfill this shadow.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1319-109E-EFC5-29A1-067250CD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Preparing the Passover (26:17–19)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8628A-D2A6-BD12-A08E-DDAB71A49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“My time is at hand.”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Possibly prearranged location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Disciples obey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Lamb sacrificed according to Law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Divine timing emphasized.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05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ED346-92EB-CD2B-BC4A-BBE3000F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Institution of the Lord’s Supper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7BB80-B1E2-F88F-99B1-2D6D8840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Bread → blessed → broken → given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My body.”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Cup → thanks → shared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My blood of the covenant.”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Memorial replaces Passover.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42277-7DE5-416C-A7A5-70121902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Bread: Symbolism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7E44E-BFD2-9CA6-0F77-1212C1A2D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Unleavened (flat, no fermentation)</a:t>
            </a:r>
          </a:p>
          <a:p>
            <a:r>
              <a:rPr lang="en-US" sz="2800" dirty="0"/>
              <a:t>Symbol of purity and haste</a:t>
            </a:r>
          </a:p>
          <a:p>
            <a:r>
              <a:rPr lang="en-US" sz="2800" dirty="0"/>
              <a:t>Body pierced, though bones not broken</a:t>
            </a:r>
          </a:p>
          <a:p>
            <a:r>
              <a:rPr lang="en-US" sz="2800" dirty="0"/>
              <a:t>Memorial of intentional sacrifice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6DFDD-2EC6-8569-2440-423C1E7B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Cup: “Fruit of the Vine”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983D0-A87D-E2CA-91C1-971DA1B39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Term used instead of specifying wine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Also used in 1 Corinthians 11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Debate over wine vs. grape juice misses the point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Focus: covenant blood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issue is meaning, not fermentation.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2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D10A-80C8-4989-1D71-49CF861C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“Poured Out” vs. “Spilled”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8CC7F-11BD-AC8D-072E-638E6FB7A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Jesus’ blood was </a:t>
            </a: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poured out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 (intentional)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accidentally spilled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Sacrifice was deliberate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Nothing about the cross was accidental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“For remission of sins.”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4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61F5-A265-894E-489B-9ED034AF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New Covenant &amp; The Kingdom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B7DBB-53CC-5722-0D0C-E27DC0B1B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147" y="2111426"/>
            <a:ext cx="7392165" cy="3450613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 will not drink… until I drink it new in My Father’s Kingdom.”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Parallel in Luke 22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Communion = joint participation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Explained in 1 Corinthians 10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Believers spiritually share in the Kingdom now.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2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DFE2-B95C-9FBF-C55B-EE1BCDFA2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Taking the Lord’s Supper Seriously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8E7B6-47C3-FC70-282C-9C064992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ritualistic or rushed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Time for reflection and Scripture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Focused remembrance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Guard against careless participation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Sacred moment, not formality.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28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DD7F-3981-72DF-8431-86F7E542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Mount of Olives &amp; Warning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449B8-6155-ED3B-D66B-3BF1B32FE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Hymn likely Hallel psalms</a:t>
            </a:r>
          </a:p>
          <a:p>
            <a:r>
              <a:rPr lang="en-US" sz="2800" dirty="0"/>
              <a:t>Quote from Zechariah 13:7</a:t>
            </a:r>
          </a:p>
          <a:p>
            <a:pPr lvl="1"/>
            <a:r>
              <a:rPr lang="en-US" sz="2800" dirty="0"/>
              <a:t>“Smite the shepherd, sheep scattered.”</a:t>
            </a:r>
          </a:p>
          <a:p>
            <a:r>
              <a:rPr lang="en-US" sz="2800" b="1" dirty="0"/>
              <a:t>Fulfilled that very night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9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4A655-C275-C11B-F556-FD9266900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Peter’s Confidence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C1C41-368B-AFD7-62FD-BD9F5DDD6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“Even if all stumble, I will not.”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Word “offend” = trap sprung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Overconfidence exposed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All disciples echoed same promise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Courage without prayer fails.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2F6E-D9B7-465E-662C-B0AB57DF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Gethsemane (26:36–39)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55508-21EC-F6E4-8C60-B244DF126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Peter, James, John taken further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“Exceedingly sorrowful unto death.”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Falls on His face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“Not My will, but Thine.”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Battle between flesh and spirit.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9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FB720-D8A7-22D8-BB81-A53BBE4B2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Three Prayers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C079D-0300-A1DF-E69A-1FB9B7629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If possible, let cup pass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If not, Thy will be done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Full submission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Luke records sweat like blood (Luke 22:44)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Agony → Strength → Resolve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5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5CB55-1766-8835-6C39-B8798951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Disciples Sleep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4C287-2B16-B528-9F9B-6F3FE651F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“Spirit willing, flesh weak.”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Failed to pray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Failure in prayer leads to failure in crisis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Lesson for every believer.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7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7203-F2F5-6091-4582-EC5567A1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Power of Prayer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67B08-2CAD-5D4E-A970-13FE42EF2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won the battle on His knees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Apostles prayed for boldness in Acts 4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Building shook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Spoke with boldness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Church still needs revival in prayer.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74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A7A79-67EA-A22D-C059-68DA5E93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Betrayal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CE70E-BBD9-6CCB-7063-DDFFA3A76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Judas arrives with a kiss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Sign of affection turned into treachery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All disciples flee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Shepherd struck — sheep scattered.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4921-1045-DED3-519B-6349496A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Six Trials of Jesus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C00000"/>
                </a:solidFill>
                <a:effectLst/>
                <a:latin typeface="-webkit-standard"/>
              </a:rPr>
              <a:t>(No Fair Judgment)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97A36-726D-D341-1486-6A72DA7C2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3491" y="1954872"/>
            <a:ext cx="3125766" cy="866619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Jewish Trials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10530-EBDC-B6DD-EF62-8B7983868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3491" y="2519916"/>
            <a:ext cx="3125766" cy="2948811"/>
          </a:xfrm>
        </p:spPr>
        <p:txBody>
          <a:bodyPr>
            <a:normAutofit/>
          </a:bodyPr>
          <a:lstStyle/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Annas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Caiaphas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Council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06FD4-0B45-432B-1F0C-7708D9F6A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89182" y="1954871"/>
            <a:ext cx="3125652" cy="443749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Roman Trials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83A0D-A246-E541-D4EC-37C146536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89182" y="2510053"/>
            <a:ext cx="3125652" cy="2948810"/>
          </a:xfrm>
        </p:spPr>
        <p:txBody>
          <a:bodyPr>
            <a:normAutofit/>
          </a:bodyPr>
          <a:lstStyle/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Pilate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Herod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Pilate again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6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9AB7-4264-90E7-F975-7CEACFC2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 Follows at a Distance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0FE66-B866-C708-042D-F9C3FB7FC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Entered courtyard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Warmed himself at enemy’s fire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Associated with opposition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Distance leads to denial.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8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701A5-F3EA-2A9A-2CEB-68C224E60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False Witnesses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4AB0E-9104-8A90-AF99-F8C9DDC0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Accused of destroying temple</a:t>
            </a:r>
          </a:p>
          <a:p>
            <a:r>
              <a:rPr lang="en-US" sz="2800" dirty="0"/>
              <a:t>Misquote corrected in John 2:19–21</a:t>
            </a:r>
          </a:p>
          <a:p>
            <a:r>
              <a:rPr lang="en-US" sz="2800" dirty="0"/>
              <a:t>Jesus silent</a:t>
            </a:r>
          </a:p>
          <a:p>
            <a:pPr marL="0" indent="0">
              <a:buNone/>
            </a:pPr>
            <a:r>
              <a:rPr lang="en-US" sz="2800" b="1" dirty="0"/>
              <a:t>No proven charge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49876-6304-5501-1FCD-641A4186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Direct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883E3-5A9B-F84D-D52E-AC1B1072F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“Are You the Christ, the Son of God?”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affirms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“Son of Man coming on clouds.”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Declared blasphemy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Truth condemned.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46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77BD-AE54-2D4C-9F0B-2739A736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Abuse of Christ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A4331-9A55-7548-7F75-EF6BC11EB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Spitting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Striking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Mocking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Creator mocked by creation.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2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90E2-A93C-289B-6B66-B8DBF9FA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Peter’s Three Denials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CC0F4-1A46-CC4E-7A75-8D012536C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 do not know what you mean.”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Oath of denial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Cursing and swearing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Rooster crows.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17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A78B-F270-7BD7-7B01-34BFAF55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Look (Luke 22:61)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97509-F99F-4A3C-CACF-D7B3B66DE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looks at Peter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Word remembered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Bitter weeping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Conviction leads to repentance.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8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8881-E36F-D013-E27D-1F5E99BB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Judas vs. Peter (Final Contrast)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2F699-028F-9CE6-8A13-120C5BA549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Judas: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Remorse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Returns money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Suicide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Worldly sorrow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C42904-C70C-1315-C170-4249639BC4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Peter: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Bitter tears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Waited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Restored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Commissioned: “Feed My sheep.”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1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38E1-A6BB-A831-4A5F-5452B0F0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Major Lessons from Matthew 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1DA20-F6FB-702F-E585-045F42980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Jesus was always in control</a:t>
            </a:r>
          </a:p>
          <a:p>
            <a:r>
              <a:rPr lang="en-US" sz="2800" dirty="0"/>
              <a:t>His sacrifice was intentional</a:t>
            </a:r>
          </a:p>
          <a:p>
            <a:r>
              <a:rPr lang="en-US" sz="2800" dirty="0"/>
              <a:t>Prayer prepares us for crisis</a:t>
            </a:r>
          </a:p>
          <a:p>
            <a:r>
              <a:rPr lang="en-US" sz="2800" dirty="0"/>
              <a:t>Distance from Christ leads to denial</a:t>
            </a:r>
          </a:p>
          <a:p>
            <a:r>
              <a:rPr lang="en-US" sz="2800" dirty="0"/>
              <a:t>True repentance restores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8BE24-7FC8-6E73-67B8-6A96AB3E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Looking Ahead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27391-AD92-ABD4-03F7-12905C5BC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Next: Crucifixion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Death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Burial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Resurrection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Restoration</a:t>
            </a:r>
          </a:p>
          <a:p>
            <a:pPr marL="0" indent="0" algn="l"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The darkest night leads to the brightest morning.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0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49834-9DC3-B756-B960-B12A37F4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931D-8CF5-4B21-14AD-EDABF359B1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DC377-DD64-6025-9251-7FEB6835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Matthew 27</a:t>
            </a:r>
            <a:r>
              <a:rPr lang="en-US" sz="3600" b="1" dirty="0">
                <a:solidFill>
                  <a:srgbClr val="C00000"/>
                </a:solidFill>
              </a:rPr>
              <a:t>, Part 1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6CC6F-E23F-66DF-92D9-CF6CB889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Matthew 27: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Trial of the 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507BD-AD28-7940-3F06-CEB315A1D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166" y="2111426"/>
            <a:ext cx="6956230" cy="3789644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Setting: Passover in Jerusalem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Estimated population: 1–2 million visitors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Jesus entered the city one week earlier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After the Last Supper → Gethsemane → Arrest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Now: Trials, condemnation, crucifixion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The innocent King stands trial before sinful 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6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CD20-1CCF-5E5D-853E-E6A9D83E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Religious Leaders’ Decision (Matthew 27:1–2)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7331-B357-20D7-3394-9B12F6D9E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310" y="1951938"/>
            <a:ext cx="7360267" cy="3810909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“When morning came…”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Chief priests and elders gathered officially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Night trials were illegal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Daylight meeting to formalize execution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Jesus bound and delivered to 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Pontius Pilate</a:t>
            </a: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US" sz="3200" b="1" dirty="0">
                <a:solidFill>
                  <a:srgbClr val="C00000"/>
                </a:solidFill>
              </a:rPr>
              <a:t>T</a:t>
            </a: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hey had already decided the outcome before the trial began.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8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049B-2354-8B2B-7669-18B8EC2F3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1091041"/>
            <a:ext cx="6571344" cy="769442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		Six Total Trials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24A5E-911E-CF5E-A0BC-FBBE77B2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510999"/>
          </a:xfrm>
        </p:spPr>
        <p:txBody>
          <a:bodyPr/>
          <a:lstStyle/>
          <a:p>
            <a:r>
              <a:rPr lang="en-US" dirty="0"/>
              <a:t>Three Jewish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2B1A3-5872-4A2D-75D6-BE3AEBA52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5906" y="2530550"/>
            <a:ext cx="3613273" cy="2466968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Annas (former high priest)</a:t>
            </a:r>
          </a:p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Caiaphas (current high priest)</a:t>
            </a:r>
          </a:p>
          <a:p>
            <a:pPr algn="l">
              <a:buFont typeface="+mj-lt"/>
              <a:buAutoNum type="arabicPeriod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The Sanhedrin (Jewish council)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1A70E-265D-6B62-AF8A-84C2BAC85F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507545"/>
          </a:xfrm>
        </p:spPr>
        <p:txBody>
          <a:bodyPr/>
          <a:lstStyle/>
          <a:p>
            <a:r>
              <a:rPr lang="en-US" dirty="0"/>
              <a:t>Three Roman Trials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DFD6B-1442-10F9-7DA7-645A9DBA2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89181" y="2530550"/>
            <a:ext cx="3861413" cy="2211572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Pilate</a:t>
            </a:r>
          </a:p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Herod Antipas</a:t>
            </a:r>
          </a:p>
          <a:p>
            <a:pPr algn="l">
              <a:buFont typeface="+mj-lt"/>
              <a:buAutoNum type="arabicPeriod" startAt="4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Pilate again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43CEC-67AD-AF71-39AF-3BA7C3478507}"/>
              </a:ext>
            </a:extLst>
          </p:cNvPr>
          <p:cNvSpPr txBox="1"/>
          <p:nvPr/>
        </p:nvSpPr>
        <p:spPr>
          <a:xfrm>
            <a:off x="1020725" y="4997518"/>
            <a:ext cx="7729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i="0" u="none" strike="noStrike" dirty="0">
                <a:solidFill>
                  <a:srgbClr val="C00000"/>
                </a:solidFill>
                <a:effectLst/>
              </a:rPr>
              <a:t>~ From midnight arrest to early morning sentencing.</a:t>
            </a:r>
            <a:br>
              <a:rPr lang="en-US" sz="22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200" b="1" i="0" u="none" strike="noStrike" dirty="0">
                <a:solidFill>
                  <a:srgbClr val="C00000"/>
                </a:solidFill>
                <a:effectLst/>
              </a:rPr>
              <a:t>~ Jesus endured injustice repeatedly without retaliation.</a:t>
            </a:r>
          </a:p>
        </p:txBody>
      </p:sp>
    </p:spTree>
    <p:extLst>
      <p:ext uri="{BB962C8B-B14F-4D97-AF65-F5344CB8AC3E}">
        <p14:creationId xmlns:p14="http://schemas.microsoft.com/office/powerpoint/2010/main" val="424728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06FCD0-8A6B-79E4-C22F-FC9F72B16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Charge of Blasphemy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813C3F-576D-EEBA-C5E3-5FAE9E0A8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071" y="2015733"/>
            <a:ext cx="7676706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Before Caiaphas: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Asked: “Are You the Christ, the Son of God?”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Jesus affirmed: “I am.”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Declared guilty of blasphemy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Problem: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Jews could not legally execute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Rome required political charges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Religious hatred had to become political accusation.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CAE68-9085-BB42-F738-893DAFBB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Who Was Pontius Pilate?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86E3-7F0E-0A66-4BE3-5818572E2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336" y="1938815"/>
            <a:ext cx="7899990" cy="4199725"/>
          </a:xfrm>
        </p:spPr>
        <p:txBody>
          <a:bodyPr>
            <a:normAutofit fontScale="85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Governor of Judea (26–36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Appointed by 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Tiberius</a:t>
            </a:r>
            <a:endParaRPr lang="en-US" sz="26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Required military experience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Directly accountable to Caesar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Historical sources (Philo, Josephus) describe him 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Cruel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Arrogant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Politically insensitive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Yet ultimately weak under pressure.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7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32908-9B89-D93D-4BD0-D822B7CE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Pilate’s First Major Conflict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B1CB-7F92-C789-07CB-08CA3BD09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953" y="2013935"/>
            <a:ext cx="4093535" cy="395092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Roman standards carried into Jerusalem: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Contained imperial images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Jews considered this idolatry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Pilate’s response: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Surrounded protesters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Threatened mass execution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C6EB5-9C38-9576-84BC-661E0A79F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4093535" cy="395092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Jews: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Fell down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Preferred death over compromise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 relented.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Proud, but not courageous.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1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01EF-3CC3-443E-5BD2-71381C06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Other Controversial Actions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04C4E-BE1A-73A7-A613-07DC6E0B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787" y="2015733"/>
            <a:ext cx="7687340" cy="4037747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Used temple funds to build aqueduct (28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Placed shields honoring Tiberius in Jerusalem (31 AD)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Mentioned in Luke 13:1 (killing Galileans)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Suppressed Samaritan gathering (36 AD)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Summoned to Rome.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Tradition: Banished, later committed suicide.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0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CDF1-7A54-66FE-F36C-72D3479B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the Charges Changed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(Luke 23:1–2)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38FE4-F4A2-B308-5587-F854CAAC9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010" y="2015733"/>
            <a:ext cx="7761767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Blasphemy would not persuade Rome.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New accusations: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Inciting rebellion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Forbidding taxes to Caesar</a:t>
            </a:r>
          </a:p>
          <a:p>
            <a:pPr algn="l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Claiming to be a king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All politically framed.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Reality: Jesus had taught paying taxes (Luke 20).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08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5638-A9E9-63DA-A593-33294B6A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 Questions Jesus (John 18)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6D92-D264-9222-703A-A7FD6D117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2502" y="2013935"/>
            <a:ext cx="3686859" cy="3919031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“Are You the King of the Jews?”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“My kingdom is not of this world.”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“I have come to bear witness to the truth.”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44E3D-09AD-103E-7C76-362788F0A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3686859" cy="3919030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Pilate: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“What is truth?”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He recognized: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Jesus was not leading a rebellion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No threat to Caesar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Yet he would not act on truth.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2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1D2DF-C82D-C7FE-34FB-A63C2E2C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Silence of Jesus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(Matthew 27:12–14)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E412F-9566-9A9D-CA7D-C4CA1F47E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211411" cy="4037747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Many accusations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defense offered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marveled.</a:t>
            </a:r>
          </a:p>
          <a:p>
            <a:pPr marL="0" indent="0" algn="l">
              <a:buNone/>
            </a:pPr>
            <a:r>
              <a:rPr lang="en-US" sz="2800" b="1" i="1" u="none" strike="noStrike" dirty="0">
                <a:solidFill>
                  <a:srgbClr val="000000"/>
                </a:solidFill>
                <a:effectLst/>
              </a:rPr>
              <a:t>Fulfillment of prophecy (Isaiah 53:7):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“Like a lamb before its shearers is silent…”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Strength under control.</a:t>
            </a:r>
            <a:endParaRPr lang="en-US" sz="2800" b="0" i="0" u="none" strike="noStrike" dirty="0">
              <a:solidFill>
                <a:srgbClr val="C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9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6C97-8170-B795-55FF-2639FB1C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Custom of Release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0E9F5-F689-F9DF-6C2B-15E9EA20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7805" y="2015733"/>
            <a:ext cx="7208874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Passover tradition: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Release one prisoner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Pilate’s strategy: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Force the crowd to choose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Surely they would choose Jesus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alternative: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Barabbas — a criminal and insurrectionist.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6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122BC-A6BD-6629-BF3B-AD374501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Crowd’s Choice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842DB-CB3A-1FDE-EE41-FB2A93511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73188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asked: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“Whom do you want me to release?”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crowd shouted: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Barabbas.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asked: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“What shall I do with Jesus who is called Christ?”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Answer: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“Crucify Him!”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4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930E-0E43-5768-6B70-37A7661F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Pilate’s Wife’s Warning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9D64-91D0-5FB2-BFF8-2E0B55F2A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70" y="1941305"/>
            <a:ext cx="7328369" cy="403774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She sent word: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“Have nothing to do with that righteous man.”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Troubled by a dream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Tradition suggests noble Roman heritage.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Even she recognized Jesus’ innocence.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ignored the warning.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2E30-B212-7A0D-7A6D-8E7F9360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Three Critical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B5F8-7F3B-60B7-FCC7-D377861B5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840" y="2015733"/>
            <a:ext cx="7158249" cy="3906602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Barabbas or Jesus?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shall I do with Jesus?</a:t>
            </a:r>
          </a:p>
          <a:p>
            <a:pPr algn="l">
              <a:buFont typeface="+mj-lt"/>
              <a:buAutoNum type="arabicPeriod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evil has He done?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crowd could not answer the third question.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Because there was no evil.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0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A76CE-C0BC-C21D-A2BC-0FF84635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Human Nature on Display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0770D-06DE-651D-44C6-674DCC79B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1480" y="2013936"/>
            <a:ext cx="3367882" cy="26431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One week earlier: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“Hosanna!”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Now: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“Crucify Him!”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43A52-BC61-A9D8-4104-4C7FCA979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691292" cy="2979870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People are: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Easily influenced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Swayed by leaders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Driven by emotion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70370-6FE3-D59B-AB84-8677D1F7B29C}"/>
              </a:ext>
            </a:extLst>
          </p:cNvPr>
          <p:cNvSpPr txBox="1"/>
          <p:nvPr/>
        </p:nvSpPr>
        <p:spPr>
          <a:xfrm>
            <a:off x="1443491" y="4806801"/>
            <a:ext cx="6033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~ Envy motivated the rulers.</a:t>
            </a:r>
          </a:p>
        </p:txBody>
      </p:sp>
    </p:spTree>
    <p:extLst>
      <p:ext uri="{BB962C8B-B14F-4D97-AF65-F5344CB8AC3E}">
        <p14:creationId xmlns:p14="http://schemas.microsoft.com/office/powerpoint/2010/main" val="211321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3D1-2ACB-581A-3DEB-FB3755AB3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Pilate Washes His Hands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E618C-E04F-A192-F5D2-3C2793903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642" y="2015733"/>
            <a:ext cx="7304567" cy="403774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 am innocent of this just person’s blood.”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Symbolic act.</a:t>
            </a:r>
          </a:p>
          <a:p>
            <a:pPr marL="0" indent="0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Reality: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held legal authority.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declared Jesus innocent three times (John 18–19).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Leadership requires courage.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chose political survival over justice.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5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65A2-6C87-2F96-3933-68A5727A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Government Responsibility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E72E-AE98-4DBF-C2E6-A1AE8B3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669151" cy="386407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Romans 13: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Rulers are servants of God.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Purpose of civil authority: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Protect the innocent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Punish the guilty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Pilate reversed that order.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3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1433-C8BE-B824-DDF8-65D94F84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“His Blood Be on Us” (27:25)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01B4D-ECEC-3C88-168E-1186AD908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90146" cy="395976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Crowd’s declaration.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Thirty-seven years later: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70 AD — Jerusalem destroyed.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National consequences followed national rejection.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Judgment fell exactly as Jesus foretold.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22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2EFB9-7867-EAED-D466-80DDC790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Scourging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649C-930C-1B1B-0622-CD5BB22BE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487858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Roman scourge: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Leather strands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Embedded metal or glass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Flesh torn</a:t>
            </a:r>
          </a:p>
          <a:p>
            <a:r>
              <a:rPr lang="en-US" sz="2800" i="0" u="none" strike="noStrike" dirty="0">
                <a:solidFill>
                  <a:srgbClr val="000000"/>
                </a:solidFill>
                <a:effectLst/>
              </a:rPr>
              <a:t>Often fatal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Pilate had power to stop it.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did not.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81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A23C-656F-7758-D3EA-0544AC9C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Three Responsible Parties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F7160-D0B9-8296-4363-F93698DA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942" y="2260282"/>
            <a:ext cx="7477225" cy="3502565"/>
          </a:xfrm>
        </p:spPr>
        <p:txBody>
          <a:bodyPr/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Jewish leaders — instigators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Judas — betrayer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Pilate — authority who approved execution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All faced tragic outcomes.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3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11BE-9260-66C8-0D91-5953DF56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Christ the True 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D31E2-ED8D-0E82-2507-2C3EFB87F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370900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Revelation describes Jesus as: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Ruler of kings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Lord of lords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King of kings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Earthly rulers answer to Him.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reigns from heaven.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48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6721-A436-C62A-C9E6-196DF62B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Ultimate Personal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59EF-682B-F1F9-24F5-20B07A40C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90146" cy="4037747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Not just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governments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.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Not just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religious leaders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You.</a:t>
            </a:r>
          </a:p>
          <a:p>
            <a:pPr marL="0" indent="0" algn="l">
              <a:buNone/>
            </a:pPr>
            <a:r>
              <a:rPr lang="en-US" sz="3200" b="0" i="1" u="none" strike="noStrike" dirty="0">
                <a:solidFill>
                  <a:srgbClr val="000000"/>
                </a:solidFill>
                <a:effectLst/>
              </a:rPr>
              <a:t>“What shall I do with Jesus who is called Christ?”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Neutrality is not an option.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Pilate tried neutrality.</a:t>
            </a:r>
            <a:br>
              <a:rPr lang="en-US" sz="32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It failed.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0DF95-D487-522B-6B24-72E08674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Great Contrast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A8A5D-8B70-B784-92ED-0A5BECBF3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267502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Barabbas: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Violence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Rebellion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Destruction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66BB1-78E6-312C-01DC-7D35AB75C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2781348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Truth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Sacrifice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Salvation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09A4A-D39B-1411-88E0-67B761BB5913}"/>
              </a:ext>
            </a:extLst>
          </p:cNvPr>
          <p:cNvSpPr txBox="1"/>
          <p:nvPr/>
        </p:nvSpPr>
        <p:spPr>
          <a:xfrm>
            <a:off x="1667357" y="4795285"/>
            <a:ext cx="4784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crowd chose rebellion.</a:t>
            </a: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Will we?</a:t>
            </a:r>
          </a:p>
        </p:txBody>
      </p:sp>
    </p:spTree>
    <p:extLst>
      <p:ext uri="{BB962C8B-B14F-4D97-AF65-F5344CB8AC3E}">
        <p14:creationId xmlns:p14="http://schemas.microsoft.com/office/powerpoint/2010/main" val="78663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5FF2-1269-5DF3-7059-CBAAA217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328" y="999460"/>
            <a:ext cx="6571343" cy="864735"/>
          </a:xfrm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C00000"/>
                </a:solidFill>
                <a:effectLst/>
                <a:latin typeface="-webkit-standard"/>
              </a:rPr>
              <a:t>Final Reflection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70F03-19A6-87B8-8502-D168885C0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7564" y="1864195"/>
            <a:ext cx="3836558" cy="390839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</a:rPr>
              <a:t>Jesus: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Innocent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Silent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Faithful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Obedient</a:t>
            </a:r>
          </a:p>
          <a:p>
            <a:pPr marL="0" indent="0" algn="l"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</a:rPr>
              <a:t>He endured injustice for the sins of the world.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47676-0F5E-0D74-4EA2-B0F49E653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4242" y="1939508"/>
            <a:ext cx="3903944" cy="4039174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Our response: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Loyalty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Faithfulness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Courage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The question remains until the end of time:</a:t>
            </a:r>
          </a:p>
          <a:p>
            <a:pPr marL="0" indent="0" algn="l">
              <a:buNone/>
            </a:pPr>
            <a:r>
              <a:rPr lang="en-US" sz="2600" b="1" i="1" u="none" strike="noStrike" dirty="0">
                <a:solidFill>
                  <a:srgbClr val="C00000"/>
                </a:solidFill>
                <a:effectLst/>
              </a:rPr>
              <a:t>What shall I do with Jesus?</a:t>
            </a:r>
            <a:endParaRPr lang="en-US" sz="2600" b="0" i="1" u="none" strike="noStrike" dirty="0">
              <a:solidFill>
                <a:srgbClr val="C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2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8CAC-244E-E216-58C8-2CD78ACFC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179F-9150-653A-0DEC-789E1A192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Gospel According to Matthew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8C24A-BA43-3B7E-B5F3-49FFA9317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Matthew 27</a:t>
            </a:r>
            <a:r>
              <a:rPr lang="en-US" sz="3600" b="1" dirty="0">
                <a:solidFill>
                  <a:srgbClr val="C00000"/>
                </a:solidFill>
              </a:rPr>
              <a:t>, Part 2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AA1F-29C8-65CA-368D-E871FF24E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FB4C-E514-51E8-3C32-DBE4CD52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Crucifixion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C9F4C-928F-443C-05FF-2941CA40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821" y="1930673"/>
            <a:ext cx="7700509" cy="4037747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We now move from the trial to the cross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The most sacred moment in history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The suffering and sacrifice of our Savior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We stand on holy ground</a:t>
            </a:r>
          </a:p>
          <a:p>
            <a:pPr marL="0" indent="0" algn="l">
              <a:buNone/>
            </a:pPr>
            <a:r>
              <a:rPr lang="en-US" sz="2600" b="1" dirty="0">
                <a:solidFill>
                  <a:srgbClr val="C00000"/>
                </a:solidFill>
              </a:rPr>
              <a:t>T</a:t>
            </a: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he cross reveals the love of God, the seriousness of sin, and the submission of Christ.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5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8A1A7-CEA8-E8B3-3929-C1B89D60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Mockery of the Soldiers (27:27–31)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28FA-0FDE-697B-7EAC-FDFAE6ADA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298" y="2015733"/>
            <a:ext cx="7523544" cy="403774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scourged. Roman soldiers gathered around Him. Scarlet robe placed on Him. Crown of thorns pressed onto His head. Reed placed in His hand. Mocked: “Hail, King of the Jews!”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These soldiers: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Likely young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Following orders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Saw Him as just another execution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7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664A-CE73-B91F-E202-3C03B957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Physical Exhaustion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D29D5-6175-5F58-1D8C-637BA1840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070" y="1853755"/>
            <a:ext cx="7176977" cy="4199725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Consider what Jesus endured: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No sleep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Gethsemane agony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Jewish trials (Annas, Caiaphas, Sanhedrin)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Roman trials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Scourging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Mockery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Physically weakened yet determined.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6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33A5-A80F-CCBD-B591-8E56D5F87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Simon of Cyrene (27:32)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DADCF-A01A-8E7D-B319-7F319F7D1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stumbled under the cross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Simon compelled to carry it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 reminder: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bore the spiritual weight alone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But physically, He had been broken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3BD3-555F-F35E-2155-0AB05292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Golgotha: The Place of the Skull (27:33–34)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AEB80-0A1C-7146-419D-DD579FD6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178776"/>
            <a:ext cx="7211411" cy="3874704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Offered wine mixed with gall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Intended to dull the pain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 refused.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chose: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Full suffering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relief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To drink the entire cup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7D09C-CA76-18CF-BFC4-5612DF5CA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They Crucified Him (27:35–37)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8E91-0A4F-8313-E899-871B41AE6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05086" cy="4037747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Garments divided by casting lots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Soldiers sat and watched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Inscription placed above Him: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Jesus, the King of the Jews.”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Quiet reporting.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No dramatics.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Just facts.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4C5E-0C54-0C3A-987B-07CB33182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Mockery from All Sides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7FF02-1C60-EE8C-8908-B8DC54940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18007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Those passing by: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“Save Yourself!”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Chief priests, scribes, elders: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“He saved others; Himself He cannot save.”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Two robbers: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Joined in mocking</a:t>
            </a:r>
          </a:p>
          <a:p>
            <a:pPr marL="0" indent="0" algn="l">
              <a:buNone/>
            </a:pPr>
            <a:r>
              <a:rPr lang="en-US" sz="2800" b="1" u="none" strike="noStrike" dirty="0">
                <a:solidFill>
                  <a:srgbClr val="C00000"/>
                </a:solidFill>
                <a:effectLst/>
              </a:rPr>
              <a:t>Hatred from every direction.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8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32A2-1CBC-F213-359C-ABC7E1B9F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Repentant Thief (Luke 23:43)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77F00-D1EF-7F55-8685-C7CFD74FF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81802" cy="403774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One robber changed.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said: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“Lord, remember me…”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replied: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“Today you will be with Me in Paradise.”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Even on the cross:</a:t>
            </a:r>
            <a:br>
              <a:rPr lang="en-US" sz="28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Salvation was extended.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F817E-BFA8-9E49-A5D2-1492B5149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Darkness Over the Land (27:45)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7051-4A45-D3B6-CE83-60E29D213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81802" cy="3917234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From the sixth hour to the ninth hour (Noon to 3 PM)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an eclipse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Supernatural darkness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scene changed.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Nature responded.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A9FA-89B0-8219-1218-EF86075D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Cry of Abandonment (27:46)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C6DB0-7838-71B6-86A7-18ABFDC5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58265"/>
            <a:ext cx="7349635" cy="386407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“My God, My God, why have You forsaken Me?”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Reference to Psalm 22.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Outward appearance: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Wickedness winning.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Spiritual reality: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i="0" u="none" strike="noStrike" dirty="0">
                <a:effectLst/>
              </a:rPr>
              <a:t>Redemption unfolding.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5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84E9B-181D-77BE-6524-732A641D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Final Words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CBE90-E8B0-5041-BD06-2E92D11F4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83821" cy="392786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According to the Gospels: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“It is finished.” (John 19:30)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“Father, into Your hands I commit My spirit.” (Luke 23:46)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gave up His spirit.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one took His life.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surrendered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5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DEB4-7A5A-63B0-7D0C-841E6738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Convulsions in Nature (27:50–51)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42924-FCDD-2BF6-5746-47B88B47F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643" y="2015733"/>
            <a:ext cx="7325832" cy="4037747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Temple veil torn from top to bottom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Earthquake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Rocks split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veil: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Torn from above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divine act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Access to God now open.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6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DB59-8317-7FA8-C51A-3FBE5402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Opened Tombs (27:52–53)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1B9D0-FFA7-153F-2A7C-E528A15AB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09393" cy="39385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Graves opened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Saints raised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are not told: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How many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became of them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But we see: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1" u="none" strike="noStrike" dirty="0">
                <a:solidFill>
                  <a:srgbClr val="C00000"/>
                </a:solidFill>
                <a:effectLst/>
              </a:rPr>
              <a:t>A preview of resurrection power.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E88C-D882-A89E-543F-E30B326F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Centurion’s Confession (27:54)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C2285-8584-9B70-F5CD-E1B620635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Roman soldiers feared greatly.</a:t>
            </a:r>
          </a:p>
          <a:p>
            <a:pPr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They declared: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“Truly this was the Son of God.”</a:t>
            </a:r>
          </a:p>
          <a:p>
            <a:pPr algn="l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 Gentile confession at the cross.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23816-665E-406A-94C0-67A5D7FB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Women Witnesses (27:55–56)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1D2B0-9DBA-F25A-6260-C8567E75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94453" cy="4037747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Faithful women: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Watching from afar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Observing everything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They saw: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mockery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darkness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death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They would also witness the resurrection.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4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0687-0F79-5D05-0F62-E620B9804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How the World Sees the Cross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299B9-C0D5-AC59-B8B8-5A2FAC381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34965" cy="403774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According to 1 Corinthians 1:18–25: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Jews: A stumbling block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Gentiles: Foolishness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Believers: The power of God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same event.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Different interpretations.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4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2F3-5EE2-EAA3-46CD-CDB2C4A7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Infinite Love Revealed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38424-855C-A957-2F1B-D8F012D76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07374" cy="3874704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John 3:16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Romans 5:8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1 John 4:9–10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God demonstrated love: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While we were sinners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By giving His Son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Love moved heaven to 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1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55311-6B40-BFCE-C19A-609EB4F1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Divine Compassion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2FC2C-64E5-EAB6-D5D7-01A1C5C04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335" y="2015733"/>
            <a:ext cx="7102549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From the cross: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“Father, forgive them…”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prayed for: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mocked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scourged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crucified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Compassion at its highest expression.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FF218-80DF-2198-1DE7-1A0A9402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Absolute Submission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505A9-74AB-B77A-F327-3139A4271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2087" y="2039584"/>
            <a:ext cx="3591690" cy="34375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In Gethsemane:</a:t>
            </a:r>
            <a:br>
              <a:rPr lang="en-US" sz="2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“Not My will, but Yours be done.”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At the cross:</a:t>
            </a:r>
            <a:br>
              <a:rPr lang="en-US" sz="2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Complete obedience.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5B52C-D2B6-FA88-AF01-6E3943EF3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9162" y="2039585"/>
            <a:ext cx="3893311" cy="343755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</a:rPr>
              <a:t>Philippians 2:5–8: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Emptied Himself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Took the form of a servant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Obedient unto death</a:t>
            </a:r>
          </a:p>
          <a:p>
            <a:pPr marL="0" indent="0">
              <a:buNone/>
            </a:pPr>
            <a:r>
              <a:rPr lang="en-US" sz="2500" b="1" i="0" u="none" strike="noStrike" dirty="0">
                <a:solidFill>
                  <a:srgbClr val="C00000"/>
                </a:solidFill>
                <a:effectLst/>
              </a:rPr>
              <a:t>Perfect submission.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0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F9E16-F746-5E59-6679-9AC01C7C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Our Example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847E7-F0F2-B896-53A6-A9B0DDF82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6930" y="2013936"/>
            <a:ext cx="3612431" cy="3437560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1 Peter 2:21–25: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Christ suffered for 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Left us an example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Did not retaliate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Committed Himself to God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FB7D7-54A7-7EAA-1DCA-803191720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297888" cy="3437559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are called to: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Follow His steps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Live in righteousness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6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7CE2-303E-BE13-8D05-A80F9FE6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Horror of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7118D-D27B-CDC9-D450-566B6CBD3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09393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cross shows: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rejected goodness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crucified innocence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despised truth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often become desensitized.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At the cross, we see its true ugliness.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36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15A07-05A5-62C2-0C0E-11262000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Greater Responsibility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(John 19:11)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D8085-1626-5187-4F8E-560C268B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7" y="2015733"/>
            <a:ext cx="7506586" cy="395976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told Pilate: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“He who delivered Me to you has the greater sin.”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Those who knew better: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Bore greater guilt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Light rejected increases responsibility.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2F12-77B7-108B-5EFB-3A4F10AE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Fountain Opened for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FF483-7839-B4B2-CC8C-7AB31A0E1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540" y="2015733"/>
            <a:ext cx="7123813" cy="392786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Prophecy fulfilled: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Zechariah 12–13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“A fountain opened for sin”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At the Last Supper: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My blood… for the remission of sins.”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 cross opened that fountain.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3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587EC-D842-BFE4-B30D-6904CEA2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Blood of the New Covenant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81635-6872-515E-EB84-CBE6AC67F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9166" y="2013936"/>
            <a:ext cx="3440195" cy="34375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Jeremiah 31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Hebrews 8–10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Old Covenant: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Set aside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E5B4B-1BA7-8F0A-6B8A-77B7467CD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3670027" cy="343755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700" b="1" i="0" u="none" strike="noStrike" dirty="0">
                <a:solidFill>
                  <a:srgbClr val="000000"/>
                </a:solidFill>
                <a:effectLst/>
              </a:rPr>
              <a:t>The New Covenant: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Written on hearts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Based on mercy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Inaugurated by Christ’s blood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DF5B-4582-3145-19D9-D2D5F9EBD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Reconciliation to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4096B-84F0-642A-DC90-4D526AFB7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2 Corinthians 5:18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Through Christ: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Reconciled to God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Sins blotted out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Justified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No other way of reconciliation.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8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BEA1-C72A-7375-F28A-E9E5F2D0A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Passing of the Old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ACA41-DDCD-13A6-68FB-15B1BB612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1878711"/>
            <a:ext cx="7434695" cy="4199724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Temple veil torn.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No longer: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Earthly priesthood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Animal sacrifices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Now: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Direct access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Through Jesus Christ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C00000"/>
                </a:solidFill>
                <a:effectLst/>
              </a:rPr>
              <a:t>A new and living 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CA7F-F5D6-BD83-BF44-588DEE0A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What We See at the Cross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0681-B9D5-18F3-EA07-990CEC80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36983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see: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Infinite love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Divine compassion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Absolute submission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horror of sin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fountain of cleansing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new covenant established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09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D28E-1734-DFA0-21AA-BFCFE333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Personal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57390-C0E6-4419-293A-617DAFDFE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Hebrews 2:9: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tasted death for everyone.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just humanity collectively.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You.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 cross was personal.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1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3394-1460-77C3-E0B8-B66ACF461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Ongoing Impact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82736-A0ED-694C-B8EF-3C7B409E0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211411" cy="3938500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world may call it foolishness.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Christians see: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Salvation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Power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Grace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Hope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We have become part of this story.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1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7B08-F8CC-96FB-DC07-872F5CD8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C00000"/>
                </a:solidFill>
                <a:effectLst/>
                <a:latin typeface="-webkit-standard"/>
              </a:rPr>
              <a:t>Looking Ahead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FA3C3-7804-DDF0-FAFD-D1018540C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The cross is not the end.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Next: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C00000"/>
                </a:solidFill>
                <a:effectLst/>
              </a:rPr>
              <a:t>The resurrection.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The grave could not hold Him.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6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1226</TotalTime>
  <Words>20912</Words>
  <Application>Microsoft Macintosh PowerPoint</Application>
  <PresentationFormat>On-screen Show (4:3)</PresentationFormat>
  <Paragraphs>3170</Paragraphs>
  <Slides>601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601</vt:i4>
      </vt:variant>
    </vt:vector>
  </HeadingPairs>
  <TitlesOfParts>
    <vt:vector size="608" baseType="lpstr">
      <vt:lpstr>-webkit-standard</vt:lpstr>
      <vt:lpstr>Aptos</vt:lpstr>
      <vt:lpstr>Arial</vt:lpstr>
      <vt:lpstr>Courier New</vt:lpstr>
      <vt:lpstr>Gill Sans MT</vt:lpstr>
      <vt:lpstr>Wingdings</vt:lpstr>
      <vt:lpstr>Gallery</vt:lpstr>
      <vt:lpstr>The Gospel According to Matthew</vt:lpstr>
      <vt:lpstr>The Gospel  According to Matthew</vt:lpstr>
      <vt:lpstr>Introduction to Matthew's Genealogy</vt:lpstr>
      <vt:lpstr>Some Seed Promises in Scripture</vt:lpstr>
      <vt:lpstr>Inclusion of Imperfect and Foreign Women</vt:lpstr>
      <vt:lpstr>The Betrothal of Mary &amp; Joseph</vt:lpstr>
      <vt:lpstr>Virgin Birth &amp; Divine Sonship</vt:lpstr>
      <vt:lpstr>The Name “Jesus”</vt:lpstr>
      <vt:lpstr>Fulfillment of Prophecy and Universal Savior</vt:lpstr>
      <vt:lpstr>Responding to Skepticism</vt:lpstr>
      <vt:lpstr>The Book of Hebrews Confirms Matthew’s Claims</vt:lpstr>
      <vt:lpstr>Summary</vt:lpstr>
      <vt:lpstr>Final Thoughts &amp; Application</vt:lpstr>
      <vt:lpstr>The Gospel According to Matthew</vt:lpstr>
      <vt:lpstr>The Gospel  According to Matthew</vt:lpstr>
      <vt:lpstr>Context and Purpose of Matthew</vt:lpstr>
      <vt:lpstr>Key Events in Matthew 2</vt:lpstr>
      <vt:lpstr>Bethlehem and Herod</vt:lpstr>
      <vt:lpstr>The Wise Men (Magi)</vt:lpstr>
      <vt:lpstr>Contrasting Responses to Jesus</vt:lpstr>
      <vt:lpstr>The Flight to Egypt (vv. 13–15)</vt:lpstr>
      <vt:lpstr>The Massacre of the Innocents</vt:lpstr>
      <vt:lpstr>Return to Nazareth (vv. 19–23)</vt:lpstr>
      <vt:lpstr>Themes and Applications</vt:lpstr>
      <vt:lpstr>The Gospel According to Matthew</vt:lpstr>
      <vt:lpstr>The Gospel  According to Matthew</vt:lpstr>
      <vt:lpstr>Jesus’ Early Life</vt:lpstr>
      <vt:lpstr>Introduction to Matthew 3</vt:lpstr>
      <vt:lpstr>John the Baptist’s Mission</vt:lpstr>
      <vt:lpstr>A Kingdom at Hand (Matt. 3:1–12)</vt:lpstr>
      <vt:lpstr>Repentance and Preparation</vt:lpstr>
      <vt:lpstr>John’s Appearance &amp; Role</vt:lpstr>
      <vt:lpstr>Baptism and Confession</vt:lpstr>
      <vt:lpstr>Baptism of Jesus (Matt. 3:13–17)</vt:lpstr>
      <vt:lpstr>Key Takeaways</vt:lpstr>
      <vt:lpstr>The Gospel According to Matthew</vt:lpstr>
      <vt:lpstr>The Gospel  According to Matthew</vt:lpstr>
      <vt:lpstr>Overview of Early Chapters</vt:lpstr>
      <vt:lpstr>The Kingdom in Matthew</vt:lpstr>
      <vt:lpstr>Jesus’ Temptation in the Wilderness</vt:lpstr>
      <vt:lpstr>Temptation as Testing</vt:lpstr>
      <vt:lpstr>The First Temptation – Stones to Bread</vt:lpstr>
      <vt:lpstr>The Second Temptation – Sensationalism</vt:lpstr>
      <vt:lpstr>The Third Temptation – Shortcut to Power</vt:lpstr>
      <vt:lpstr>Key Lessons from the Temptation</vt:lpstr>
      <vt:lpstr>Transition to Great Galilean Ministry</vt:lpstr>
      <vt:lpstr>Message of the Kingdom</vt:lpstr>
      <vt:lpstr>Calling the First Disciples</vt:lpstr>
      <vt:lpstr>Immediate Response</vt:lpstr>
      <vt:lpstr>Jesus in the Synagogues</vt:lpstr>
      <vt:lpstr>Miracles and Outreach</vt:lpstr>
      <vt:lpstr>Context of Demonic Possession</vt:lpstr>
      <vt:lpstr>Jesus' Growing Influence</vt:lpstr>
      <vt:lpstr>Summary and Reflection</vt:lpstr>
      <vt:lpstr>The Gospel According to Matthew</vt:lpstr>
      <vt:lpstr>The Gospel  According to Matthew</vt:lpstr>
      <vt:lpstr>Introduction</vt:lpstr>
      <vt:lpstr>The Beatitudes – Overview</vt:lpstr>
      <vt:lpstr>Verses 3–6</vt:lpstr>
      <vt:lpstr>Verses 7–9</vt:lpstr>
      <vt:lpstr>Verses 10–12</vt:lpstr>
      <vt:lpstr>Salt and Light (Verses 13–16)</vt:lpstr>
      <vt:lpstr>Jesus &amp; The Law (Verses 17–20)</vt:lpstr>
      <vt:lpstr>Inner Transformation (Verses 21–26)</vt:lpstr>
      <vt:lpstr>Lust and the Heart (Verses 27–30)</vt:lpstr>
      <vt:lpstr>Divorce &amp; Oaths (Verses 31–37)</vt:lpstr>
      <vt:lpstr>Going the Second Mile (Verses 38–42)</vt:lpstr>
      <vt:lpstr>Love Your Enemies (Verses 43–45)</vt:lpstr>
      <vt:lpstr>Kingdom Citizenship</vt:lpstr>
      <vt:lpstr>The Gospel According to Matthew</vt:lpstr>
      <vt:lpstr>The Gospel  According to Matthew</vt:lpstr>
      <vt:lpstr>The Living Word</vt:lpstr>
      <vt:lpstr>Seen vs. Done (Matthew 6:1–18)</vt:lpstr>
      <vt:lpstr>The Heart of Giving (vv. 1–4)</vt:lpstr>
      <vt:lpstr>Reward and Recognition</vt:lpstr>
      <vt:lpstr>Authentic Prayer (vv. 5–8)</vt:lpstr>
      <vt:lpstr>The Power of Simple Prayer</vt:lpstr>
      <vt:lpstr>The Manner of Prayer (vv. 9–13)</vt:lpstr>
      <vt:lpstr>Mercy and Motivation (v. 12)</vt:lpstr>
      <vt:lpstr>Proper Fasting (vv. 16–18)</vt:lpstr>
      <vt:lpstr>Where Is Your Treasure? (vv. 19–21)</vt:lpstr>
      <vt:lpstr>Focus Determines Vision (vv. 22–23)</vt:lpstr>
      <vt:lpstr>You Can’t Serve Two Masters (v. 24)</vt:lpstr>
      <vt:lpstr>Life Is More Than Worry (vv. 25–27)</vt:lpstr>
      <vt:lpstr>Trust and Contentment (vv. 28–33)</vt:lpstr>
      <vt:lpstr>Live for Today (v. 34)</vt:lpstr>
      <vt:lpstr>Key Questions for Reflection</vt:lpstr>
      <vt:lpstr>Final Thoughts</vt:lpstr>
      <vt:lpstr>The Gospel According to Matthew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Gospel  According to Matthew</vt:lpstr>
      <vt:lpstr>Introduction</vt:lpstr>
      <vt:lpstr>Chapter 5 – Character of Kingdom Citizens</vt:lpstr>
      <vt:lpstr>Chapter 6 – Righteousness and Trust</vt:lpstr>
      <vt:lpstr>Chapter 7 – Principles for Living</vt:lpstr>
      <vt:lpstr>Judging Others (Matt. 7:1–5)</vt:lpstr>
      <vt:lpstr>Judging by Fruit (Matt. 7:15–20)</vt:lpstr>
      <vt:lpstr>Distinguishing the Holy (Matt. 7:6)</vt:lpstr>
      <vt:lpstr>Encouragement to Pray (Matt. 7:7–11)</vt:lpstr>
      <vt:lpstr>The Golden Rule (Matt. 7:12)</vt:lpstr>
      <vt:lpstr>Two Paths (Matt. 7:13–14)</vt:lpstr>
      <vt:lpstr>Discernment of Teachers (Matt. 7:15–20)</vt:lpstr>
      <vt:lpstr>Doers vs. Speakers (Matt. 7:21–23)</vt:lpstr>
      <vt:lpstr>Building on the Rock (Matt. 7:24–27)</vt:lpstr>
      <vt:lpstr>Final Reflections</vt:lpstr>
      <vt:lpstr>Challenge and Commitment</vt:lpstr>
      <vt:lpstr>The Gospel According to Matthew</vt:lpstr>
      <vt:lpstr>The Gospel  According to Matthew</vt:lpstr>
      <vt:lpstr>Walking in Light, Dispelling Darkness</vt:lpstr>
      <vt:lpstr>Matthew 5–7 Recap</vt:lpstr>
      <vt:lpstr>Why Miracles?</vt:lpstr>
      <vt:lpstr>Overview of Matthew 8 Miracles</vt:lpstr>
      <vt:lpstr>The Leper (Matt. 8:1–4)</vt:lpstr>
      <vt:lpstr>The Centurion’s Faith (Matt. 8:5–13)</vt:lpstr>
      <vt:lpstr>Peter’s Mother-in-Law (Matt. 8:14–15)</vt:lpstr>
      <vt:lpstr>Word Spreads Naturally (Matt. 8:16–17)</vt:lpstr>
      <vt:lpstr>Following Jesus Isn’t Easy (Matt. 8:18–22)</vt:lpstr>
      <vt:lpstr>Calming the Storm (Matt. 8:23–27)</vt:lpstr>
      <vt:lpstr>Demons and the Swine (Matt. 8:28–34)</vt:lpstr>
      <vt:lpstr>Miracles with Meaning</vt:lpstr>
      <vt:lpstr>Modern Relevance</vt:lpstr>
      <vt:lpstr>Final Thoughts</vt:lpstr>
      <vt:lpstr>The Gospel According to Matthew</vt:lpstr>
      <vt:lpstr>The Gospel  According to Matthew</vt:lpstr>
      <vt:lpstr>Context &amp; Structure of Matthew</vt:lpstr>
      <vt:lpstr>The Healing of the Paralytic (Matt 9:1–8)</vt:lpstr>
      <vt:lpstr>Reactions to the Miracle</vt:lpstr>
      <vt:lpstr>Jesus Calls Sinners, Not the Righteous (Matt 9:9–13)</vt:lpstr>
      <vt:lpstr>A New Covenant, A New Order (Matt 9:14–17)</vt:lpstr>
      <vt:lpstr>The Healing on the Way (Matt 9:18–26)</vt:lpstr>
      <vt:lpstr>Jesus Raises the Dead</vt:lpstr>
      <vt:lpstr>The Blind See (Matt 9:27–31)</vt:lpstr>
      <vt:lpstr>The Mute Speaks (Matt 9:32–34)</vt:lpstr>
      <vt:lpstr>Opposition from the Pharisees</vt:lpstr>
      <vt:lpstr>Compassion and the Harvest (Matt 9:35–38)</vt:lpstr>
      <vt:lpstr>Summary – The King’s Power in Matthew 9</vt:lpstr>
      <vt:lpstr>Personal Reflections</vt:lpstr>
      <vt:lpstr>Let the King Reign in You</vt:lpstr>
      <vt:lpstr>The Gospel According to Matthew</vt:lpstr>
      <vt:lpstr>The Gospel  According to Matthew</vt:lpstr>
      <vt:lpstr>Quick Recap — Chapters 1–9</vt:lpstr>
      <vt:lpstr>The Harvest &amp; the Laborers (Matt. 9:35–38)</vt:lpstr>
      <vt:lpstr>Preparing the Soil</vt:lpstr>
      <vt:lpstr>Calling the Twelve (Matt. 10:1–4)</vt:lpstr>
      <vt:lpstr>Lessons from the Apostles</vt:lpstr>
      <vt:lpstr>Sent to the House of Israel (Matt. 10:5–7)</vt:lpstr>
      <vt:lpstr>Miracles with a Purpose (Matt. 10:8)</vt:lpstr>
      <vt:lpstr>Trusting God's Provision (Matt. 10:9–10)</vt:lpstr>
      <vt:lpstr>Receiving or Rejecting the Message (Matt. 10:11–15)</vt:lpstr>
      <vt:lpstr>Be Wise and Harmless (Matt. 10:16)</vt:lpstr>
      <vt:lpstr>Persecution &amp; Faithfulness (Matt. 10:17–23)</vt:lpstr>
      <vt:lpstr>Not Above the Master (Matt. 10:24–25)</vt:lpstr>
      <vt:lpstr>Fear God, Not Man (Matt. 10:26–28)</vt:lpstr>
      <vt:lpstr>God Cares Deeply (Matt. 10:29–31)</vt:lpstr>
      <vt:lpstr>Confess Christ Boldly (Matt. 10:32–33)</vt:lpstr>
      <vt:lpstr>Jesus Brings a Sword (Matt. 10:34–36)</vt:lpstr>
      <vt:lpstr>Count the Cost (Matt. 10:37–39)</vt:lpstr>
      <vt:lpstr>Representing Christ (Matt. 10:40–41)</vt:lpstr>
      <vt:lpstr>Even a Cup of Cold Water (Matt. 10:42)</vt:lpstr>
      <vt:lpstr>Final Thoughts – Lessons from Chapter 10</vt:lpstr>
      <vt:lpstr>The Gospel According to Matthew</vt:lpstr>
      <vt:lpstr>The Gospel  According to Matthew</vt:lpstr>
      <vt:lpstr>Introduction</vt:lpstr>
      <vt:lpstr>John’s Question (Matt. 11:1–3)</vt:lpstr>
      <vt:lpstr>Jesus’ Reply (Matt. 11:4–6)</vt:lpstr>
      <vt:lpstr>Jesus Honors John (Matt. 11:7–11)</vt:lpstr>
      <vt:lpstr>The Kingdom &amp; Violence (Matt. 11:12)</vt:lpstr>
      <vt:lpstr>John as Elijah (Matt. 11:13–15)</vt:lpstr>
      <vt:lpstr>The Critical Generation (Matt. 11:16–19)</vt:lpstr>
      <vt:lpstr>Rebuke of the Cities (Matt. 11:20–24)</vt:lpstr>
      <vt:lpstr>U.S. Application</vt:lpstr>
      <vt:lpstr>Jesus’ Prayer (Matt. 11:25–27)</vt:lpstr>
      <vt:lpstr>The Lord’s Invitation (Matt. 11:28–30)</vt:lpstr>
      <vt:lpstr>Key Takeaways</vt:lpstr>
      <vt:lpstr>The Gospel According to Matthew</vt:lpstr>
      <vt:lpstr>The Gospel  According to Matthew</vt:lpstr>
      <vt:lpstr>INTRODUCTION</vt:lpstr>
      <vt:lpstr>Opposition to Truth</vt:lpstr>
      <vt:lpstr>Conflict over the Sabbath (12:1–8)</vt:lpstr>
      <vt:lpstr>Healing on the Sabbath (12:9–14)</vt:lpstr>
      <vt:lpstr>Lessons on Authority</vt:lpstr>
      <vt:lpstr>Jesus’ Example of Wisdom (12:15–21)</vt:lpstr>
      <vt:lpstr>Accusation of Casting Out Demons by Satan (12:22–30)</vt:lpstr>
      <vt:lpstr>Blasphemy Against the Spirit (12:31–32)</vt:lpstr>
      <vt:lpstr>Good and Evil Fruit (12:33–37)</vt:lpstr>
      <vt:lpstr>The Sign of Jonah (12:38–42)</vt:lpstr>
      <vt:lpstr>Warning about Empty Houses (12:43–45)</vt:lpstr>
      <vt:lpstr>True Family of Jesus (12:46–50)</vt:lpstr>
      <vt:lpstr>Conclusion</vt:lpstr>
      <vt:lpstr>The Gospel According to Matthew</vt:lpstr>
      <vt:lpstr>The Gospel  According to Matthew</vt:lpstr>
      <vt:lpstr>Introduction</vt:lpstr>
      <vt:lpstr>Sermon on the Mount (Matt. 5–7)</vt:lpstr>
      <vt:lpstr>Kingdom Expands (Matt. 8 &amp; 11)</vt:lpstr>
      <vt:lpstr>Chapter 13 Overview</vt:lpstr>
      <vt:lpstr>Parable of the Sower (13:1–23)</vt:lpstr>
      <vt:lpstr>Parable of the Tares (13:24–30, 36–43)</vt:lpstr>
      <vt:lpstr>Parable of the Mustard Seed (13:31–32)</vt:lpstr>
      <vt:lpstr>Parable of the Leaven (13:33)</vt:lpstr>
      <vt:lpstr>Parable of the Hidden Treasure (13:44)</vt:lpstr>
      <vt:lpstr>Parable of the Pearl (13:45–46)</vt:lpstr>
      <vt:lpstr>Parable of the Dragnet (13:47–50)</vt:lpstr>
      <vt:lpstr>Final Lessons (13:51–52)</vt:lpstr>
      <vt:lpstr>Key Takeaways</vt:lpstr>
      <vt:lpstr>Closing Challenge</vt:lpstr>
      <vt:lpstr>PowerPoint Presentation</vt:lpstr>
      <vt:lpstr>The Gospel According to Matthew</vt:lpstr>
      <vt:lpstr>The Gospel  According to Matthew</vt:lpstr>
      <vt:lpstr>Jesus Returns to His Hometown (Matt. 13:53–58)</vt:lpstr>
      <vt:lpstr>Rejection of a Prophet</vt:lpstr>
      <vt:lpstr>Parallels with the Prophets</vt:lpstr>
      <vt:lpstr>Warnings for Us Today</vt:lpstr>
      <vt:lpstr>Application</vt:lpstr>
      <vt:lpstr>Matthew 14</vt:lpstr>
      <vt:lpstr>Herod’s Troubled Conscience (vv. 1–2)</vt:lpstr>
      <vt:lpstr>John’s Rebuke &amp; Imprisonment (vv. 3–5)</vt:lpstr>
      <vt:lpstr>The Death of John (vv. 6–12)</vt:lpstr>
      <vt:lpstr>The Character of Herod &amp; Herodias</vt:lpstr>
      <vt:lpstr>Contrast: Wickedness vs. Righteousness</vt:lpstr>
      <vt:lpstr>Feeding the 5,000 (vv. 13–21)</vt:lpstr>
      <vt:lpstr>Lessons from the Miracle</vt:lpstr>
      <vt:lpstr>Jesus Walks on Water (vv. 22–33)</vt:lpstr>
      <vt:lpstr>Arrival at Gennesaret (vv. 34–36)</vt:lpstr>
      <vt:lpstr>The People’s Response</vt:lpstr>
      <vt:lpstr>The Result</vt:lpstr>
      <vt:lpstr>Key Takeaway</vt:lpstr>
      <vt:lpstr>Key Applications</vt:lpstr>
      <vt:lpstr>The Gospel According to Matthew</vt:lpstr>
      <vt:lpstr>The Gospel  According to Matthew</vt:lpstr>
      <vt:lpstr>Overview</vt:lpstr>
      <vt:lpstr>Pharisees Challenge Jesus (vv. 1–3)</vt:lpstr>
      <vt:lpstr>Tradition vs. Commandment (vv. 4–7)</vt:lpstr>
      <vt:lpstr>Dangers of Tradition</vt:lpstr>
      <vt:lpstr>True Defilement (vv. 10–20)</vt:lpstr>
      <vt:lpstr>The Heart over Ritual</vt:lpstr>
      <vt:lpstr>Faith of the Canaanite Woman (vv. 21–28)</vt:lpstr>
      <vt:lpstr>Lessons from Her Faith</vt:lpstr>
      <vt:lpstr>Healing Multitudes (vv. 29–31)</vt:lpstr>
      <vt:lpstr>Feeding the 4,000 (vv. 32–39)</vt:lpstr>
      <vt:lpstr>Spiritual Significance</vt:lpstr>
      <vt:lpstr>Ministry Application</vt:lpstr>
      <vt:lpstr>Key Lessons from Matthew 15</vt:lpstr>
      <vt:lpstr>Closing Thought</vt:lpstr>
      <vt:lpstr>The Gospel According to Matthew</vt:lpstr>
      <vt:lpstr>The Gospel  According to Matthew</vt:lpstr>
      <vt:lpstr>Chapter 16 Overview</vt:lpstr>
      <vt:lpstr>Pharisees &amp; Sadducees</vt:lpstr>
      <vt:lpstr>“Signs of the Times” (vv. 1–4)</vt:lpstr>
      <vt:lpstr>Spiritual Adultery</vt:lpstr>
      <vt:lpstr>The Leaven Warning (vv. 5–12)</vt:lpstr>
      <vt:lpstr>Leaven: Two Uses</vt:lpstr>
      <vt:lpstr>Caesarea Philippi</vt:lpstr>
      <vt:lpstr>PowerPoint Presentation</vt:lpstr>
      <vt:lpstr>“Who Do You Say I Am?” (vv. 13–17)</vt:lpstr>
      <vt:lpstr>PowerPoint Presentation</vt:lpstr>
      <vt:lpstr>The Rock &amp; The Church (v. 18)</vt:lpstr>
      <vt:lpstr>PowerPoint Presentation</vt:lpstr>
      <vt:lpstr>Keys of the Kingdom (v. 19)</vt:lpstr>
      <vt:lpstr>Jesus Predicts His Death (vv. 21–23)</vt:lpstr>
      <vt:lpstr>Taking Up the Cross (vv. 24–26)</vt:lpstr>
      <vt:lpstr>Coming of the Son of Man (vv. 27–28)</vt:lpstr>
      <vt:lpstr>Chapter Summary</vt:lpstr>
      <vt:lpstr>PowerPoint Presentation</vt:lpstr>
      <vt:lpstr>The Gospel According to Matthew</vt:lpstr>
      <vt:lpstr>Overview of Matthew 17</vt:lpstr>
      <vt:lpstr>Importance of Preaching Jesus</vt:lpstr>
      <vt:lpstr>The Transfiguration (vv. 1–2)</vt:lpstr>
      <vt:lpstr>Peter, James, and John</vt:lpstr>
      <vt:lpstr>The Meaning of “Transfigured”</vt:lpstr>
      <vt:lpstr>Transformation through Prayer</vt:lpstr>
      <vt:lpstr>Purpose of the Transfiguration</vt:lpstr>
      <vt:lpstr>Moses and Elijah Appear (v. 3)</vt:lpstr>
      <vt:lpstr>Peter’s Response and God’s Voice</vt:lpstr>
      <vt:lpstr>“They Saw No One but Jesus”</vt:lpstr>
      <vt:lpstr>Peter’s Later Reflection (2 Peter 1:16–18)</vt:lpstr>
      <vt:lpstr>Descent into the Valley (vv. 14–21)</vt:lpstr>
      <vt:lpstr>Faith and the Mustard Seed</vt:lpstr>
      <vt:lpstr>Second Prediction of His Death (vv. 22–23)</vt:lpstr>
      <vt:lpstr>The Temple Tax (vv. 24–27)</vt:lpstr>
      <vt:lpstr>Relinquishing Rights</vt:lpstr>
      <vt:lpstr>Lessons from Matthew 17</vt:lpstr>
      <vt:lpstr>Application</vt:lpstr>
      <vt:lpstr>Closing Reflection</vt:lpstr>
      <vt:lpstr>PowerPoint Presentation</vt:lpstr>
      <vt:lpstr>The Gospel According to Matthew</vt:lpstr>
      <vt:lpstr>The Gospel  According to Matthew</vt:lpstr>
      <vt:lpstr>Matthew 18: Kingdom Principles for God’s People</vt:lpstr>
      <vt:lpstr>Becoming Like Little Children</vt:lpstr>
      <vt:lpstr>Serious Warning</vt:lpstr>
      <vt:lpstr>Personal Vigilance &amp; God’s Care</vt:lpstr>
      <vt:lpstr>Steps of Biblical Restoration</vt:lpstr>
      <vt:lpstr>Authority &amp; Presence</vt:lpstr>
      <vt:lpstr>Limitless Forgiveness</vt:lpstr>
      <vt:lpstr>Parable of the Unforgiving Servant</vt:lpstr>
      <vt:lpstr>Conclusion</vt:lpstr>
      <vt:lpstr>PowerPoint Presentation</vt:lpstr>
      <vt:lpstr>The Gospel According to Matthew</vt:lpstr>
      <vt:lpstr>The Gospel  According to Matthew</vt:lpstr>
      <vt:lpstr>The Gospel  According to Matthew</vt:lpstr>
      <vt:lpstr>Setting the Scene</vt:lpstr>
      <vt:lpstr>The Pharisees’ Question</vt:lpstr>
      <vt:lpstr>Jesus’ Response: Back to Creation</vt:lpstr>
      <vt:lpstr>The Divine Pattern</vt:lpstr>
      <vt:lpstr>The Question About Moses</vt:lpstr>
      <vt:lpstr>Deuteronomy’s Context</vt:lpstr>
      <vt:lpstr>Jesus’ Clarification</vt:lpstr>
      <vt:lpstr>Scope of the Teaching</vt:lpstr>
      <vt:lpstr>Parallel Passage: Mark 10</vt:lpstr>
      <vt:lpstr>The Disciples’ Reaction</vt:lpstr>
      <vt:lpstr>Jesus and the Children (v.13–15)</vt:lpstr>
      <vt:lpstr>The Rich Young Ruler (v.16–22)</vt:lpstr>
      <vt:lpstr>Wealth and the Kingdom</vt:lpstr>
      <vt:lpstr>Examples of the Wealthy Faithful</vt:lpstr>
      <vt:lpstr>The Apostles’ Reward (v.27–30)</vt:lpstr>
      <vt:lpstr>The Hundredfold Promise</vt:lpstr>
      <vt:lpstr>The Kingdom Paradox</vt:lpstr>
      <vt:lpstr>Key Lessons from Matthew 19</vt:lpstr>
      <vt:lpstr>Closing Reflection</vt:lpstr>
      <vt:lpstr>The Gospel According to Matthew</vt:lpstr>
      <vt:lpstr>The Gospel  According to Matthew</vt:lpstr>
      <vt:lpstr>Context from Matthew 19</vt:lpstr>
      <vt:lpstr>Parable of the Workers (20:1–7)</vt:lpstr>
      <vt:lpstr>Payment &amp; Reaction (20:8–15)</vt:lpstr>
      <vt:lpstr>Meaning of the Parable</vt:lpstr>
      <vt:lpstr>Degrees of Reward/Punishment?</vt:lpstr>
      <vt:lpstr>Misuse of the Parable</vt:lpstr>
      <vt:lpstr>Jesus’ Third Prediction (20:17–19)</vt:lpstr>
      <vt:lpstr>Understanding His Suffering</vt:lpstr>
      <vt:lpstr>Ambition of James &amp; John (20:20–23)</vt:lpstr>
      <vt:lpstr>True Greatness (20:24–28)</vt:lpstr>
      <vt:lpstr>Who Is the Ransom Paid To?</vt:lpstr>
      <vt:lpstr>Healing Two Blind Men (20:29–34)</vt:lpstr>
      <vt:lpstr>Lessons from the Healing</vt:lpstr>
      <vt:lpstr>Summary</vt:lpstr>
      <vt:lpstr>The Gospel According to Matthew</vt:lpstr>
      <vt:lpstr>The Gospel  According to Matthew</vt:lpstr>
      <vt:lpstr>The Gospel  According to Matthew</vt:lpstr>
      <vt:lpstr>Setting &amp; Significance</vt:lpstr>
      <vt:lpstr>The Triumphal Entry (21:1–11)</vt:lpstr>
      <vt:lpstr>Nature of Christ’s Kingdom</vt:lpstr>
      <vt:lpstr>Misunderstood Praise</vt:lpstr>
      <vt:lpstr>Cleansing the Temple (21:12–17)</vt:lpstr>
      <vt:lpstr>The Fig Tree (21:18–22)</vt:lpstr>
      <vt:lpstr>Authority Challenged (21:23–27)</vt:lpstr>
      <vt:lpstr>Parable of the Two Sons (21:28–32)</vt:lpstr>
      <vt:lpstr>Parable of the Wicked Vinedressers (21:33–41)</vt:lpstr>
      <vt:lpstr>The Rejected Stone (21:42–44)</vt:lpstr>
      <vt:lpstr>Major Lessons</vt:lpstr>
      <vt:lpstr>The Gospel According to Matthew</vt:lpstr>
      <vt:lpstr>The Gospel  According to Matthew</vt:lpstr>
      <vt:lpstr>Setting &amp; Context</vt:lpstr>
      <vt:lpstr>Parables of Judgment (Matt. 21)</vt:lpstr>
      <vt:lpstr>Parable of the Wedding Feast (22:1–10)</vt:lpstr>
      <vt:lpstr>Judgment &amp; Grace</vt:lpstr>
      <vt:lpstr>The Wedding Garment (22:11–14)</vt:lpstr>
      <vt:lpstr>Many Called, Few Chosen</vt:lpstr>
      <vt:lpstr>Paying Taxes to Caesar (22:15–22)</vt:lpstr>
      <vt:lpstr>Resurrection Questioned  (22:23–33)</vt:lpstr>
      <vt:lpstr>The Greatest Commandments (22:34–40)</vt:lpstr>
      <vt:lpstr>Whose Son Is the Christ?  (22:41–46)</vt:lpstr>
      <vt:lpstr>Conclusion</vt:lpstr>
      <vt:lpstr>The Gospel According to Matthew</vt:lpstr>
      <vt:lpstr>The Gospel  According to Matthew</vt:lpstr>
      <vt:lpstr>Setting the Stage</vt:lpstr>
      <vt:lpstr>Why Background Matters</vt:lpstr>
      <vt:lpstr>The Years of Silence</vt:lpstr>
      <vt:lpstr>Alexander the Great</vt:lpstr>
      <vt:lpstr>After Alexander’s Death</vt:lpstr>
      <vt:lpstr>Antiochus Epiphanes &amp; Revolt</vt:lpstr>
      <vt:lpstr>Rise of the Pharisees</vt:lpstr>
      <vt:lpstr>Written Law &amp; Oral Law</vt:lpstr>
      <vt:lpstr>Influence of the Pharisees</vt:lpstr>
      <vt:lpstr>Law, Grace, and Salvation</vt:lpstr>
      <vt:lpstr>Not All Pharisees Were the Same</vt:lpstr>
      <vt:lpstr>Pharisees &amp; Jesus</vt:lpstr>
      <vt:lpstr>Jesus’ Core Criticism</vt:lpstr>
      <vt:lpstr>External Religion</vt:lpstr>
      <vt:lpstr>Titles &amp; Humility</vt:lpstr>
      <vt:lpstr>Why Jesus Spoke so Stern</vt:lpstr>
      <vt:lpstr>Key Takeaways (Matt. 23:1–12)</vt:lpstr>
      <vt:lpstr>For Reflection</vt:lpstr>
      <vt:lpstr>The Gospel According to Matthew</vt:lpstr>
      <vt:lpstr>The Gospel  According to Matthew</vt:lpstr>
      <vt:lpstr>Setting the Context</vt:lpstr>
      <vt:lpstr>From Beatitudes to Woes</vt:lpstr>
      <vt:lpstr>Nature of the Seven Woes</vt:lpstr>
      <vt:lpstr>A Word on Harsh Preaching</vt:lpstr>
      <vt:lpstr>Woe #1: Shutting the Kingdom (v. 13)</vt:lpstr>
      <vt:lpstr>Meaning of “Hypocrites”</vt:lpstr>
      <vt:lpstr>Blocking Others from Christ</vt:lpstr>
      <vt:lpstr>Textual Note: Verse 14</vt:lpstr>
      <vt:lpstr>Woe #2: False Conversion (v. 15)</vt:lpstr>
      <vt:lpstr>Converting to Christ vs. Systems</vt:lpstr>
      <vt:lpstr>Why This Matters</vt:lpstr>
      <vt:lpstr>Woe #3: Blind Guides (vv. 16–22)</vt:lpstr>
      <vt:lpstr>Integrity and Oaths</vt:lpstr>
      <vt:lpstr>Sacred Responsibility</vt:lpstr>
      <vt:lpstr>Woe #4: Neglecting Weightier Matters (vv. 23–24)</vt:lpstr>
      <vt:lpstr>External Precision vs. Inner Faith</vt:lpstr>
      <vt:lpstr>Modern Parallels</vt:lpstr>
      <vt:lpstr>Woes #5–6: Inner Corruption (vv. 25–28)</vt:lpstr>
      <vt:lpstr>True Defilement</vt:lpstr>
      <vt:lpstr>Woe #7: Sons of Murderers (vv. 29–32)</vt:lpstr>
      <vt:lpstr>“You Brood of Vipers” (v. 33)</vt:lpstr>
      <vt:lpstr>Blood from Abel to Zechariah</vt:lpstr>
      <vt:lpstr>National Rejection and Consequence</vt:lpstr>
      <vt:lpstr>Jesus’ Lament Over Jerusalem (vv. 37–39)</vt:lpstr>
      <vt:lpstr>A Desolate House</vt:lpstr>
      <vt:lpstr>A Warning for Today</vt:lpstr>
      <vt:lpstr>Matthew 23 in Summary</vt:lpstr>
      <vt:lpstr>Take-Home Points</vt:lpstr>
      <vt:lpstr>The Gospel According to Matthew</vt:lpstr>
      <vt:lpstr>The Gospel  According to Matthew</vt:lpstr>
      <vt:lpstr>Setting the Context</vt:lpstr>
      <vt:lpstr>The Temple’s Destruction Foretold (Matt. 24:1–2)</vt:lpstr>
      <vt:lpstr>The Disciples’ Questions  (Matt. 24:3)</vt:lpstr>
      <vt:lpstr>Parallel Accounts Clarify the Meaning</vt:lpstr>
      <vt:lpstr>Warnings Before the End  (Matt. 24:4–8)</vt:lpstr>
      <vt:lpstr>Persecution and Apostasy  (Matt. 24:9–13)</vt:lpstr>
      <vt:lpstr>False Teachers in the First Century</vt:lpstr>
      <vt:lpstr>The Gospel Must Be Preached (Matt. 24:14)</vt:lpstr>
      <vt:lpstr>The Abomination of Desolation (Matt. 24:15)</vt:lpstr>
      <vt:lpstr>Historical Fulfillment:  Josephus’ Account</vt:lpstr>
      <vt:lpstr>Internal Strife and Civil War</vt:lpstr>
      <vt:lpstr>Extreme Suffering Foretold</vt:lpstr>
      <vt:lpstr>Roman Judgment and Aftermath</vt:lpstr>
      <vt:lpstr>“His Blood Be on Us”  (Matt. 27:24–25)</vt:lpstr>
      <vt:lpstr>Urgent Warning to Flee  (Matt. 24:16–20)</vt:lpstr>
      <vt:lpstr>The Eagles and the Carcass  (Matt. 24:27–28)</vt:lpstr>
      <vt:lpstr>Cosmic Language Explained (Matt. 24:29–31)</vt:lpstr>
      <vt:lpstr>Old Testament Parallels</vt:lpstr>
      <vt:lpstr>Coming of the Son of Man</vt:lpstr>
      <vt:lpstr>The Fig Tree Parable  (Matt. 24:32–33)</vt:lpstr>
      <vt:lpstr>“This Generation Will Not Pass” (Matt. 24:34)</vt:lpstr>
      <vt:lpstr>Unknown Day and Hour  (Matt. 24:36)</vt:lpstr>
      <vt:lpstr>Days of Noah Comparison</vt:lpstr>
      <vt:lpstr>Taken and Left (Matt. 24:40–44)</vt:lpstr>
      <vt:lpstr>Faithful vs. Evil Servant  (Matt. 24:45–51)</vt:lpstr>
      <vt:lpstr>Transition to Matthew 25</vt:lpstr>
      <vt:lpstr>Destruction as a Foreshadowing</vt:lpstr>
      <vt:lpstr>Key Reflections</vt:lpstr>
      <vt:lpstr>Key Reflections &amp; Final Exhortation</vt:lpstr>
      <vt:lpstr>The Gospel According to Matthew</vt:lpstr>
      <vt:lpstr>The Gospel  According to Matthew</vt:lpstr>
      <vt:lpstr>Setting the Context  (Matthew 24 → 25)</vt:lpstr>
      <vt:lpstr>Kingdom of Heaven Theme in Matthew</vt:lpstr>
      <vt:lpstr>Transition Into Matthew 25</vt:lpstr>
      <vt:lpstr>Overview of the Three Parables</vt:lpstr>
      <vt:lpstr>Parable #1:  Ten Virgins (25:1–13)</vt:lpstr>
      <vt:lpstr>Betrothal Imagery</vt:lpstr>
      <vt:lpstr>Wise vs. Foolish Virgins</vt:lpstr>
      <vt:lpstr>Midnight Cry</vt:lpstr>
      <vt:lpstr>Individual Accountability</vt:lpstr>
      <vt:lpstr>The Shut Door</vt:lpstr>
      <vt:lpstr>Lesson of the First Parable</vt:lpstr>
      <vt:lpstr>Parable #2:  The Talents (25:14–30)</vt:lpstr>
      <vt:lpstr>Meaning of “Talents”</vt:lpstr>
      <vt:lpstr>Faithful Servants</vt:lpstr>
      <vt:lpstr>Use It or Lose It</vt:lpstr>
      <vt:lpstr>Judgment Principle</vt:lpstr>
      <vt:lpstr>The Unfaithful Servant</vt:lpstr>
      <vt:lpstr>God’s Response</vt:lpstr>
      <vt:lpstr>Serious Application</vt:lpstr>
      <vt:lpstr>Parable #3:  Sheep and Goats (25:31–46)</vt:lpstr>
      <vt:lpstr>Final Judgment Scene</vt:lpstr>
      <vt:lpstr>The Sheep (Accepted)</vt:lpstr>
      <vt:lpstr>God’s Eternal Plan</vt:lpstr>
      <vt:lpstr>Simple Acts of Service</vt:lpstr>
      <vt:lpstr>The Power of Small Things</vt:lpstr>
      <vt:lpstr>The Goats (Rejected)</vt:lpstr>
      <vt:lpstr>Eternal Consequences</vt:lpstr>
      <vt:lpstr>Summary of Matthew 25</vt:lpstr>
      <vt:lpstr>Final Reflection</vt:lpstr>
      <vt:lpstr>The Gospel According to Matthew</vt:lpstr>
      <vt:lpstr>The Gospel  According to Matthew</vt:lpstr>
      <vt:lpstr>Setting the Scene</vt:lpstr>
      <vt:lpstr>Judas: Chosen but Unchanged</vt:lpstr>
      <vt:lpstr>Overview of Key Events (Matthew 26)</vt:lpstr>
      <vt:lpstr>Jesus Foretells His Death</vt:lpstr>
      <vt:lpstr>The Disciples’ Blindness</vt:lpstr>
      <vt:lpstr>The Plot Against Jesus</vt:lpstr>
      <vt:lpstr>A Political Priesthood</vt:lpstr>
      <vt:lpstr>Waiting for an Opportunity</vt:lpstr>
      <vt:lpstr>The Anointing at Bethany</vt:lpstr>
      <vt:lpstr>Identifying the Woman</vt:lpstr>
      <vt:lpstr>Judas’ Objection</vt:lpstr>
      <vt:lpstr>Jesus Defends Mary</vt:lpstr>
      <vt:lpstr>The Turning Point</vt:lpstr>
      <vt:lpstr>Judas’ Motives (Possible Factors)</vt:lpstr>
      <vt:lpstr>Speculation vs. Scripture</vt:lpstr>
      <vt:lpstr>Jesus’ Final Warning</vt:lpstr>
      <vt:lpstr>Prophecy Fulfilled</vt:lpstr>
      <vt:lpstr>“Is It I, Rabbi?”</vt:lpstr>
      <vt:lpstr>The Betrayal</vt:lpstr>
      <vt:lpstr>Jesus in Control</vt:lpstr>
      <vt:lpstr>The Nature of Christ’s Kingdom</vt:lpstr>
      <vt:lpstr>All Forsake Him</vt:lpstr>
      <vt:lpstr>Judas’ Remorse (Matthew 27)</vt:lpstr>
      <vt:lpstr>Worldly Sorrow vs. Godly Repentance</vt:lpstr>
      <vt:lpstr>The Field of Blood</vt:lpstr>
      <vt:lpstr>Judas’ Character in Scripture</vt:lpstr>
      <vt:lpstr>Responsibility and Choice</vt:lpstr>
      <vt:lpstr>The Tragedy of Judas</vt:lpstr>
      <vt:lpstr>Lessons for Us</vt:lpstr>
      <vt:lpstr>Final Challenge</vt:lpstr>
      <vt:lpstr>The Gospel According to Matthew</vt:lpstr>
      <vt:lpstr>Review: Judas and the Bargain</vt:lpstr>
      <vt:lpstr>Matthew 26 (Continued):</vt:lpstr>
      <vt:lpstr>Judas vs. Peter</vt:lpstr>
      <vt:lpstr>The Conspiracy to Kill Jesus</vt:lpstr>
      <vt:lpstr>Mary’s Anointing</vt:lpstr>
      <vt:lpstr>The Passover Background</vt:lpstr>
      <vt:lpstr>Preparing the Passover (26:17–19)</vt:lpstr>
      <vt:lpstr>Institution of the Lord’s Supper</vt:lpstr>
      <vt:lpstr>Bread: Symbolism</vt:lpstr>
      <vt:lpstr>The Cup: “Fruit of the Vine”</vt:lpstr>
      <vt:lpstr>“Poured Out” vs. “Spilled”</vt:lpstr>
      <vt:lpstr>The New Covenant &amp; The Kingdom</vt:lpstr>
      <vt:lpstr>Taking the Lord’s Supper Seriously</vt:lpstr>
      <vt:lpstr>Mount of Olives &amp; Warning</vt:lpstr>
      <vt:lpstr>Peter’s Confidence</vt:lpstr>
      <vt:lpstr>Gethsemane (26:36–39)</vt:lpstr>
      <vt:lpstr>Three Prayers</vt:lpstr>
      <vt:lpstr>The Disciples Sleep</vt:lpstr>
      <vt:lpstr>The Power of Prayer</vt:lpstr>
      <vt:lpstr>The Betrayal</vt:lpstr>
      <vt:lpstr>Six Trials of Jesus (No Fair Judgment)</vt:lpstr>
      <vt:lpstr>Peter Follows at a Distance</vt:lpstr>
      <vt:lpstr>False Witnesses</vt:lpstr>
      <vt:lpstr>The Direct Question</vt:lpstr>
      <vt:lpstr>Abuse of Christ</vt:lpstr>
      <vt:lpstr>Peter’s Three Denials</vt:lpstr>
      <vt:lpstr>The Look (Luke 22:61)</vt:lpstr>
      <vt:lpstr>Judas vs. Peter (Final Contrast)</vt:lpstr>
      <vt:lpstr>Major Lessons from Matthew 26</vt:lpstr>
      <vt:lpstr>Looking Ahead</vt:lpstr>
      <vt:lpstr>The Gospel According to Matthew</vt:lpstr>
      <vt:lpstr>Matthew 27:  The Trial of the King</vt:lpstr>
      <vt:lpstr>The Religious Leaders’ Decision (Matthew 27:1–2)</vt:lpstr>
      <vt:lpstr>  Six Total Trials</vt:lpstr>
      <vt:lpstr>The Charge of Blasphemy</vt:lpstr>
      <vt:lpstr>Who Was Pontius Pilate?</vt:lpstr>
      <vt:lpstr>Pilate’s First Major Conflict</vt:lpstr>
      <vt:lpstr>Other Controversial Actions</vt:lpstr>
      <vt:lpstr>Why the Charges Changed  (Luke 23:1–2)</vt:lpstr>
      <vt:lpstr>Pilate Questions Jesus (John 18)</vt:lpstr>
      <vt:lpstr>The Silence of Jesus  (Matthew 27:12–14)</vt:lpstr>
      <vt:lpstr>The Custom of Release</vt:lpstr>
      <vt:lpstr>The Crowd’s Choice</vt:lpstr>
      <vt:lpstr>Pilate’s Wife’s Warning</vt:lpstr>
      <vt:lpstr>Three Critical Questions</vt:lpstr>
      <vt:lpstr>Human Nature on Display</vt:lpstr>
      <vt:lpstr>Pilate Washes His Hands</vt:lpstr>
      <vt:lpstr>Government Responsibility</vt:lpstr>
      <vt:lpstr>“His Blood Be on Us” (27:25)</vt:lpstr>
      <vt:lpstr>The Scourging</vt:lpstr>
      <vt:lpstr>Three Responsible Parties</vt:lpstr>
      <vt:lpstr>Christ the True King</vt:lpstr>
      <vt:lpstr>The Ultimate Personal Question</vt:lpstr>
      <vt:lpstr>The Great Contrast</vt:lpstr>
      <vt:lpstr>Final Reflection</vt:lpstr>
      <vt:lpstr>The Gospel According to Matthew</vt:lpstr>
      <vt:lpstr>The Crucifixion</vt:lpstr>
      <vt:lpstr>The Mockery of the Soldiers (27:27–31)</vt:lpstr>
      <vt:lpstr>Physical Exhaustion</vt:lpstr>
      <vt:lpstr>Simon of Cyrene (27:32)</vt:lpstr>
      <vt:lpstr>Golgotha: The Place of the Skull (27:33–34)</vt:lpstr>
      <vt:lpstr>They Crucified Him (27:35–37)</vt:lpstr>
      <vt:lpstr>Mockery from All Sides</vt:lpstr>
      <vt:lpstr>The Repentant Thief (Luke 23:43)</vt:lpstr>
      <vt:lpstr>Darkness Over the Land (27:45)</vt:lpstr>
      <vt:lpstr>The Cry of Abandonment (27:46)</vt:lpstr>
      <vt:lpstr>The Final Words</vt:lpstr>
      <vt:lpstr>Convulsions in Nature (27:50–51)</vt:lpstr>
      <vt:lpstr>Opened Tombs (27:52–53)</vt:lpstr>
      <vt:lpstr>The Centurion’s Confession (27:54)</vt:lpstr>
      <vt:lpstr>The Women Witnesses (27:55–56)</vt:lpstr>
      <vt:lpstr>How the World Sees the Cross</vt:lpstr>
      <vt:lpstr>Infinite Love Revealed</vt:lpstr>
      <vt:lpstr>Divine Compassion</vt:lpstr>
      <vt:lpstr>Absolute Submission</vt:lpstr>
      <vt:lpstr>Our Example</vt:lpstr>
      <vt:lpstr>The Horror of Sin</vt:lpstr>
      <vt:lpstr>Greater Responsibility  (John 19:11)</vt:lpstr>
      <vt:lpstr>A Fountain Opened for Sin</vt:lpstr>
      <vt:lpstr>The Blood of the New Covenant</vt:lpstr>
      <vt:lpstr>Reconciliation to God</vt:lpstr>
      <vt:lpstr>The Passing of the Old System</vt:lpstr>
      <vt:lpstr>What We See at the Cross</vt:lpstr>
      <vt:lpstr>Personal Reflection</vt:lpstr>
      <vt:lpstr>The Ongoing Impact</vt:lpstr>
      <vt:lpstr>Looking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126</cp:revision>
  <cp:lastPrinted>2026-02-20T00:17:45Z</cp:lastPrinted>
  <dcterms:created xsi:type="dcterms:W3CDTF">2025-06-08T12:17:45Z</dcterms:created>
  <dcterms:modified xsi:type="dcterms:W3CDTF">2026-02-25T13:49:57Z</dcterms:modified>
</cp:coreProperties>
</file>