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38"/>
  </p:normalViewPr>
  <p:slideViewPr>
    <p:cSldViewPr snapToGrid="0">
      <p:cViewPr varScale="1">
        <p:scale>
          <a:sx n="120" d="100"/>
          <a:sy n="120" d="100"/>
        </p:scale>
        <p:origin x="164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5EB7-11B7-6944-B29F-FB6800BCEA3B}" type="datetimeFigureOut">
              <a:rPr lang="en-US" smtClean="0"/>
              <a:t>2/8/26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A0DC-98E4-2E43-AA3D-29557F739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3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5EB7-11B7-6944-B29F-FB6800BCEA3B}" type="datetimeFigureOut">
              <a:rPr lang="en-US" smtClean="0"/>
              <a:t>2/8/26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A0DC-98E4-2E43-AA3D-29557F739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38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5EB7-11B7-6944-B29F-FB6800BCEA3B}" type="datetimeFigureOut">
              <a:rPr lang="en-US" smtClean="0"/>
              <a:t>2/8/26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A0DC-98E4-2E43-AA3D-29557F739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05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5EB7-11B7-6944-B29F-FB6800BCEA3B}" type="datetimeFigureOut">
              <a:rPr lang="en-US" smtClean="0"/>
              <a:t>2/8/26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A0DC-98E4-2E43-AA3D-29557F739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12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5EB7-11B7-6944-B29F-FB6800BCEA3B}" type="datetimeFigureOut">
              <a:rPr lang="en-US" smtClean="0"/>
              <a:t>2/8/26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A0DC-98E4-2E43-AA3D-29557F739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77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5EB7-11B7-6944-B29F-FB6800BCEA3B}" type="datetimeFigureOut">
              <a:rPr lang="en-US" smtClean="0"/>
              <a:t>2/8/26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A0DC-98E4-2E43-AA3D-29557F739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541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5EB7-11B7-6944-B29F-FB6800BCEA3B}" type="datetimeFigureOut">
              <a:rPr lang="en-US" smtClean="0"/>
              <a:t>2/8/26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A0DC-98E4-2E43-AA3D-29557F739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12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5EB7-11B7-6944-B29F-FB6800BCEA3B}" type="datetimeFigureOut">
              <a:rPr lang="en-US" smtClean="0"/>
              <a:t>2/8/26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A0DC-98E4-2E43-AA3D-29557F739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89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5EB7-11B7-6944-B29F-FB6800BCEA3B}" type="datetimeFigureOut">
              <a:rPr lang="en-US" smtClean="0"/>
              <a:t>2/8/26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A0DC-98E4-2E43-AA3D-29557F739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48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5EB7-11B7-6944-B29F-FB6800BCEA3B}" type="datetimeFigureOut">
              <a:rPr lang="en-US" smtClean="0"/>
              <a:t>2/8/26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A0DC-98E4-2E43-AA3D-29557F739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56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5EB7-11B7-6944-B29F-FB6800BCEA3B}" type="datetimeFigureOut">
              <a:rPr lang="en-US" smtClean="0"/>
              <a:t>2/8/26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A0DC-98E4-2E43-AA3D-29557F739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07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95875EB7-11B7-6944-B29F-FB6800BCEA3B}" type="datetimeFigureOut">
              <a:rPr lang="en-US" smtClean="0"/>
              <a:t>2/8/26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9D4A0DC-98E4-2E43-AA3D-29557F739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3455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A group of people reading a book&#10;&#10;Description automatically generated">
            <a:extLst>
              <a:ext uri="{FF2B5EF4-FFF2-40B4-BE49-F238E27FC236}">
                <a16:creationId xmlns:a16="http://schemas.microsoft.com/office/drawing/2014/main" id="{1B9C414B-43AB-8D37-2A89-6B5FF2DBE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" r="7507" b="-1"/>
          <a:stretch>
            <a:fillRect/>
          </a:stretch>
        </p:blipFill>
        <p:spPr bwMode="auto">
          <a:xfrm>
            <a:off x="20" y="10"/>
            <a:ext cx="91416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5AC427-E153-392D-6187-C8FC7F483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306324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The Pattern of God’s People in the Word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CC8000-7AF1-30E6-58B1-0805BD408D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5286" y="4599432"/>
            <a:ext cx="6858000" cy="153619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1 Timothy 4:12-16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4368623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068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E8E81-F5BF-0452-6289-37B04516E38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b="1" i="0" u="none" strike="noStrike" dirty="0">
                <a:effectLst/>
                <a:latin typeface="+mn-lt"/>
              </a:rPr>
              <a:t>The Pattern of God’s </a:t>
            </a:r>
            <a:br>
              <a:rPr lang="en-US" b="1" i="0" u="none" strike="noStrike" dirty="0">
                <a:effectLst/>
                <a:latin typeface="+mn-lt"/>
              </a:rPr>
            </a:br>
            <a:r>
              <a:rPr lang="en-US" b="1" i="0" u="none" strike="noStrike" dirty="0">
                <a:effectLst/>
                <a:latin typeface="+mn-lt"/>
              </a:rPr>
              <a:t>People in the Word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E3B4D-23AD-D640-3926-6B3CC55DC14D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15000"/>
              </a:lnSpc>
              <a:buFont typeface="Wingdings" pitchFamily="2" charset="2"/>
              <a:buChar char="§"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Bible access has never been easier—yet biblical understanding has never felt more fragmented.</a:t>
            </a:r>
          </a:p>
          <a:p>
            <a:pPr>
              <a:lnSpc>
                <a:spcPct val="115000"/>
              </a:lnSpc>
              <a:buFont typeface="Wingdings" pitchFamily="2" charset="2"/>
              <a:buChar char="§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ommentaries, apps, and podcasts can be helpful, but there is a subtle danger hiding in the convenience. </a:t>
            </a:r>
          </a:p>
          <a:p>
            <a:pPr>
              <a:lnSpc>
                <a:spcPct val="115000"/>
              </a:lnSpc>
              <a:buFont typeface="Wingdings" pitchFamily="2" charset="2"/>
              <a:buChar char="§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Letters to the Christians were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read aloud, explained in gatherings, 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lived out together. </a:t>
            </a:r>
          </a:p>
        </p:txBody>
      </p:sp>
    </p:spTree>
    <p:extLst>
      <p:ext uri="{BB962C8B-B14F-4D97-AF65-F5344CB8AC3E}">
        <p14:creationId xmlns:p14="http://schemas.microsoft.com/office/powerpoint/2010/main" val="2770764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17AB3D3-3C9C-4DED-809A-78734805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1FA3D0-0A1F-7712-313E-D1EBA5878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46" y="386930"/>
            <a:ext cx="7549592" cy="1298448"/>
          </a:xfrm>
        </p:spPr>
        <p:txBody>
          <a:bodyPr anchor="b">
            <a:normAutofit/>
          </a:bodyPr>
          <a:lstStyle/>
          <a:p>
            <a:r>
              <a:rPr lang="en-US" sz="5400" b="1" dirty="0"/>
              <a:t>God’s People in the Word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1" y="1998845"/>
            <a:ext cx="859094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irst Baptist Church - AB - Small Groups">
            <a:extLst>
              <a:ext uri="{FF2B5EF4-FFF2-40B4-BE49-F238E27FC236}">
                <a16:creationId xmlns:a16="http://schemas.microsoft.com/office/drawing/2014/main" id="{977A3C83-D151-6760-7BBF-8E3430D8F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4" r="17288"/>
          <a:stretch>
            <a:fillRect/>
          </a:stretch>
        </p:blipFill>
        <p:spPr bwMode="auto">
          <a:xfrm>
            <a:off x="4433649" y="2484255"/>
            <a:ext cx="3862707" cy="371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23318" y="2332075"/>
            <a:ext cx="781700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73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6B1B19-B1FD-A4F1-137D-4BAB65082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D8277003-7628-844F-7311-EFD8A05F4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62D61-65D1-701B-5D0B-B1B44404A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46" y="386930"/>
            <a:ext cx="7549592" cy="1298448"/>
          </a:xfrm>
        </p:spPr>
        <p:txBody>
          <a:bodyPr anchor="b">
            <a:noAutofit/>
          </a:bodyPr>
          <a:lstStyle/>
          <a:p>
            <a:r>
              <a:rPr lang="en-US" sz="5400" b="1" dirty="0"/>
              <a:t>God’s People in the Word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43E636C-90F3-AA8D-FA44-0920324BD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1" y="1998845"/>
            <a:ext cx="859094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73494DC-BF3E-0339-CAE2-E6E094647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2C0BA-9900-FD46-E980-2E7515FF6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688" y="2484256"/>
            <a:ext cx="3941458" cy="2566210"/>
          </a:xfrm>
        </p:spPr>
        <p:txBody>
          <a:bodyPr anchor="ctr"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700" b="1" dirty="0"/>
              <a:t>Communal study sharpens understanding.</a:t>
            </a:r>
          </a:p>
          <a:p>
            <a:pPr marL="685800" lvl="2"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100" i="1" dirty="0"/>
              <a:t>Col. 3:16; Eph. 4:15-16; 1 Cor. 12:21; Neh. 8:1-8; Matt. 13:1-9, 18-23 </a:t>
            </a:r>
          </a:p>
          <a:p>
            <a:endParaRPr lang="en-US" sz="1700" dirty="0"/>
          </a:p>
        </p:txBody>
      </p:sp>
      <p:pic>
        <p:nvPicPr>
          <p:cNvPr id="1026" name="Picture 2" descr="First Baptist Church - AB - Small Groups">
            <a:extLst>
              <a:ext uri="{FF2B5EF4-FFF2-40B4-BE49-F238E27FC236}">
                <a16:creationId xmlns:a16="http://schemas.microsoft.com/office/drawing/2014/main" id="{C5DB85FF-7406-0FFB-272C-74EC525C8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4" r="17288"/>
          <a:stretch>
            <a:fillRect/>
          </a:stretch>
        </p:blipFill>
        <p:spPr bwMode="auto">
          <a:xfrm>
            <a:off x="4433649" y="2484255"/>
            <a:ext cx="3862707" cy="371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FA781F44-AF5C-B3C2-2D6B-813BD6FE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23318" y="2332075"/>
            <a:ext cx="781700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7364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8CC106-448B-6AA1-E45F-F938CE716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D6CDF4E-A1A8-B2EF-63E0-E11F09CC2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3EBEB3-1ECC-CC04-6459-848B57938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46" y="386930"/>
            <a:ext cx="7549592" cy="1298448"/>
          </a:xfrm>
        </p:spPr>
        <p:txBody>
          <a:bodyPr anchor="b">
            <a:normAutofit/>
          </a:bodyPr>
          <a:lstStyle/>
          <a:p>
            <a:r>
              <a:rPr lang="en-US" sz="5400" b="1" dirty="0"/>
              <a:t>God’s People in the Word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9463FA7-F6FC-C4D4-D3FF-2205E4B9D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1" y="1998845"/>
            <a:ext cx="859094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308B0CDB-FBB7-F60E-5A78-ED79E6CB7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D8665-D5F2-5B85-8882-88858145D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054" y="2484255"/>
            <a:ext cx="3941458" cy="3413052"/>
          </a:xfrm>
        </p:spPr>
        <p:txBody>
          <a:bodyPr anchor="ctr"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700" b="1" dirty="0"/>
              <a:t>Communal study sharpens understanding.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700" b="1" dirty="0"/>
              <a:t>Communal study fortifies character.</a:t>
            </a:r>
          </a:p>
          <a:p>
            <a:pPr marL="685800" lvl="2"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100" i="1" dirty="0"/>
              <a:t>Heb. 10:24-25; Gal. 6:1-2, Jas. 5:16; Acts 2:42-47; Matt. 18:15-35, 15-20 </a:t>
            </a:r>
          </a:p>
          <a:p>
            <a:endParaRPr lang="en-US" sz="1700" dirty="0"/>
          </a:p>
        </p:txBody>
      </p:sp>
      <p:pic>
        <p:nvPicPr>
          <p:cNvPr id="1026" name="Picture 2" descr="First Baptist Church - AB - Small Groups">
            <a:extLst>
              <a:ext uri="{FF2B5EF4-FFF2-40B4-BE49-F238E27FC236}">
                <a16:creationId xmlns:a16="http://schemas.microsoft.com/office/drawing/2014/main" id="{E3996353-D97E-ACE8-5972-EF1167B9D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4" r="17288"/>
          <a:stretch>
            <a:fillRect/>
          </a:stretch>
        </p:blipFill>
        <p:spPr bwMode="auto">
          <a:xfrm>
            <a:off x="4433649" y="2484255"/>
            <a:ext cx="3862707" cy="371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A8A22D52-039F-ED86-FAF9-ECE206EE2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23318" y="2332075"/>
            <a:ext cx="781700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9354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5F730B-ECAA-710D-890B-F5327C57F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8BBEE34A-F647-7A81-87B3-DCFE653F2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896562-740C-3273-E3F2-14A078C4F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46" y="386930"/>
            <a:ext cx="7549592" cy="1298448"/>
          </a:xfrm>
        </p:spPr>
        <p:txBody>
          <a:bodyPr anchor="b">
            <a:normAutofit/>
          </a:bodyPr>
          <a:lstStyle/>
          <a:p>
            <a:r>
              <a:rPr lang="en-US" sz="5400" b="1" dirty="0"/>
              <a:t>God’s People in the Word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6A45427-C612-6E7C-AE3F-4E50AA67E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1" y="1998845"/>
            <a:ext cx="859094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5AB21E86-4677-E317-62B3-491B2D05A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21A03-E9DC-BEB8-A464-69545B7F0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688" y="2484254"/>
            <a:ext cx="3819796" cy="4577345"/>
          </a:xfrm>
        </p:spPr>
        <p:txBody>
          <a:bodyPr anchor="ctr"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700" b="1" dirty="0"/>
              <a:t>Communal study sharpens understanding.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700" b="1" dirty="0"/>
              <a:t>Communal study fortifies character.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700" b="1" dirty="0"/>
              <a:t>Communal study nurtures OUR faith. </a:t>
            </a:r>
          </a:p>
          <a:p>
            <a:pPr lvl="1">
              <a:lnSpc>
                <a:spcPct val="115000"/>
              </a:lnSpc>
              <a:spcAft>
                <a:spcPts val="80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1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Heb. 3:12-13</a:t>
            </a:r>
            <a:r>
              <a:rPr lang="en-US" sz="2100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1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 Tim. 2:2</a:t>
            </a:r>
            <a:r>
              <a:rPr lang="en-US" sz="2100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1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Thess. 5:11, 27</a:t>
            </a:r>
            <a:r>
              <a:rPr lang="en-US" sz="2100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21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Lk. 24:13-35; Matt. 7:24-27</a:t>
            </a:r>
            <a:endParaRPr lang="en-US" sz="2100" i="1" dirty="0"/>
          </a:p>
          <a:p>
            <a:endParaRPr lang="en-US" sz="1700" dirty="0"/>
          </a:p>
        </p:txBody>
      </p:sp>
      <p:pic>
        <p:nvPicPr>
          <p:cNvPr id="1026" name="Picture 2" descr="First Baptist Church - AB - Small Groups">
            <a:extLst>
              <a:ext uri="{FF2B5EF4-FFF2-40B4-BE49-F238E27FC236}">
                <a16:creationId xmlns:a16="http://schemas.microsoft.com/office/drawing/2014/main" id="{336C7843-1D57-A7BE-A1EF-52B586572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4" r="17288"/>
          <a:stretch>
            <a:fillRect/>
          </a:stretch>
        </p:blipFill>
        <p:spPr bwMode="auto">
          <a:xfrm>
            <a:off x="4433649" y="2484255"/>
            <a:ext cx="3862707" cy="371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474238B-B1A5-5FEE-1D9C-F99FDE273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23318" y="2332075"/>
            <a:ext cx="781700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04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A27F28-6774-5B02-4DD9-45F0E4E5E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FEC2054-82BD-4D37-A679-A97F198EB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BDD1B0-9C80-2FED-7F3D-B0C93ABC7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46" y="386930"/>
            <a:ext cx="7549592" cy="1298448"/>
          </a:xfrm>
        </p:spPr>
        <p:txBody>
          <a:bodyPr anchor="b">
            <a:normAutofit/>
          </a:bodyPr>
          <a:lstStyle/>
          <a:p>
            <a:r>
              <a:rPr lang="en-US" sz="5400" b="1" dirty="0"/>
              <a:t>God’s People in the Word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27654BA8-BC2A-8025-1876-2D010E52E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1" y="1998845"/>
            <a:ext cx="859094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40F3AEB4-C5F4-BDA9-A7E2-8AC5156F1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598DF-909D-4348-5531-DCF32F694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23" y="2484254"/>
            <a:ext cx="4229345" cy="3986815"/>
          </a:xfrm>
        </p:spPr>
        <p:txBody>
          <a:bodyPr anchor="ctr">
            <a:normAutofit fontScale="62500" lnSpcReduction="20000"/>
          </a:bodyPr>
          <a:lstStyle/>
          <a:p>
            <a:pPr>
              <a:lnSpc>
                <a:spcPct val="115000"/>
              </a:lnSpc>
              <a:buFont typeface="Wingdings" pitchFamily="2" charset="2"/>
              <a:buChar char="§"/>
            </a:pPr>
            <a:r>
              <a:rPr lang="en-US" sz="3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sz="3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early church needed Scripture together.</a:t>
            </a:r>
          </a:p>
          <a:p>
            <a:pPr>
              <a:lnSpc>
                <a:spcPct val="115000"/>
              </a:lnSpc>
              <a:buFont typeface="Wingdings" pitchFamily="2" charset="2"/>
              <a:buChar char="§"/>
            </a:pPr>
            <a:r>
              <a:rPr lang="en-US" sz="3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sz="3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apostles taught it together.</a:t>
            </a: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en-US" sz="3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Jesus explained it among others.</a:t>
            </a: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en-US" sz="3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Personal study is essential—but personal study was never meant to replace communal study. </a:t>
            </a: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en-US" sz="3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God designed His Word to be read aloud, applied collectively, and lived out together.</a:t>
            </a:r>
          </a:p>
          <a:p>
            <a:endParaRPr lang="en-US" sz="1700" dirty="0"/>
          </a:p>
        </p:txBody>
      </p:sp>
      <p:pic>
        <p:nvPicPr>
          <p:cNvPr id="1026" name="Picture 2" descr="First Baptist Church - AB - Small Groups">
            <a:extLst>
              <a:ext uri="{FF2B5EF4-FFF2-40B4-BE49-F238E27FC236}">
                <a16:creationId xmlns:a16="http://schemas.microsoft.com/office/drawing/2014/main" id="{E316092D-70DA-53CF-1296-F647D0AB6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4" r="17288"/>
          <a:stretch>
            <a:fillRect/>
          </a:stretch>
        </p:blipFill>
        <p:spPr bwMode="auto">
          <a:xfrm>
            <a:off x="4433649" y="2484255"/>
            <a:ext cx="3862707" cy="371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6F32FCF4-5FB7-9FE3-3A76-D80949B7C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23318" y="2332075"/>
            <a:ext cx="781700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417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E9EB5A-8D75-4813-A90B-4819281C9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C01B4C-41F7-A233-D427-894B51738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2" descr="A group of people reading a book&#10;&#10;Description automatically generated">
            <a:extLst>
              <a:ext uri="{FF2B5EF4-FFF2-40B4-BE49-F238E27FC236}">
                <a16:creationId xmlns:a16="http://schemas.microsoft.com/office/drawing/2014/main" id="{73285516-C592-97C5-FA17-7E86BB995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" r="7507" b="-1"/>
          <a:stretch>
            <a:fillRect/>
          </a:stretch>
        </p:blipFill>
        <p:spPr bwMode="auto">
          <a:xfrm>
            <a:off x="20" y="10"/>
            <a:ext cx="91416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69EEE4-1090-70CD-3B4C-605C82C3EB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306324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The Pattern of God’s People in the Word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2AF45-87BD-32A0-7607-B37E83E9EC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5286" y="4599432"/>
            <a:ext cx="6858000" cy="153619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1 Timothy 4:12-16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233D058A-E06C-F0B7-A31C-955C06EDE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4368623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64493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</TotalTime>
  <Words>259</Words>
  <Application>Microsoft Macintosh PowerPoint</Application>
  <PresentationFormat>On-screen Show (4:3)</PresentationFormat>
  <Paragraphs>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Wingdings</vt:lpstr>
      <vt:lpstr>Office Theme</vt:lpstr>
      <vt:lpstr>The Pattern of God’s People in the Word</vt:lpstr>
      <vt:lpstr>The Pattern of God’s  People in the Word</vt:lpstr>
      <vt:lpstr>God’s People in the Word</vt:lpstr>
      <vt:lpstr>God’s People in the Word</vt:lpstr>
      <vt:lpstr>God’s People in the Word</vt:lpstr>
      <vt:lpstr>God’s People in the Word</vt:lpstr>
      <vt:lpstr>God’s People in the Word</vt:lpstr>
      <vt:lpstr>The Pattern of God’s People in the Word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6</cp:revision>
  <dcterms:created xsi:type="dcterms:W3CDTF">2026-02-08T11:42:56Z</dcterms:created>
  <dcterms:modified xsi:type="dcterms:W3CDTF">2026-02-08T13:38:38Z</dcterms:modified>
</cp:coreProperties>
</file>