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822" r:id="rId2"/>
    <p:sldId id="824" r:id="rId3"/>
    <p:sldId id="825" r:id="rId4"/>
    <p:sldId id="826" r:id="rId5"/>
    <p:sldId id="848" r:id="rId6"/>
    <p:sldId id="827" r:id="rId7"/>
    <p:sldId id="828" r:id="rId8"/>
    <p:sldId id="829" r:id="rId9"/>
    <p:sldId id="830" r:id="rId10"/>
    <p:sldId id="831" r:id="rId11"/>
    <p:sldId id="832" r:id="rId12"/>
    <p:sldId id="833" r:id="rId13"/>
    <p:sldId id="834" r:id="rId14"/>
    <p:sldId id="835" r:id="rId15"/>
    <p:sldId id="836" r:id="rId16"/>
    <p:sldId id="837" r:id="rId17"/>
    <p:sldId id="838" r:id="rId18"/>
    <p:sldId id="839" r:id="rId19"/>
    <p:sldId id="840" r:id="rId20"/>
    <p:sldId id="841" r:id="rId21"/>
    <p:sldId id="842" r:id="rId22"/>
    <p:sldId id="843" r:id="rId23"/>
    <p:sldId id="844" r:id="rId24"/>
    <p:sldId id="845" r:id="rId25"/>
    <p:sldId id="84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15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92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15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96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6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5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6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16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0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06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8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49834-9DC3-B756-B960-B12A37F4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931D-8CF5-4B21-14AD-EDABF359B1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Failure to Take Responsibility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DC377-DD64-6025-9251-7FEB6835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Pontius Pilate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6CC6F-E23F-66DF-92D9-CF6CB889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27: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Trial of the 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507BD-AD28-7940-3F06-CEB315A1D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6" y="2111426"/>
            <a:ext cx="6956230" cy="3789644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Setting: Passover in Jerusalem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Estimated population: 1–2 million visitors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Jesus entered the city one week earlier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After the Last Supper → Gethsemane → Arrest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Now: Trials, condemnation, crucifixion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The innocent King stands trial before sinful 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6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CD20-1CCF-5E5D-853E-E6A9D83E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Religious Leaders’ Decision (Matthew 27:1–2)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7331-B357-20D7-3394-9B12F6D9E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310" y="1951938"/>
            <a:ext cx="7360267" cy="3810909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“When morning came…”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Chief priests and elders gathered officially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Night trials were illegal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Daylight meeting to formalize execution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Jesus bound and delivered to 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Pontius Pilate</a:t>
            </a: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US" sz="3200" b="1" dirty="0">
                <a:solidFill>
                  <a:srgbClr val="C00000"/>
                </a:solidFill>
              </a:rPr>
              <a:t>T</a:t>
            </a: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hey had already decided the outcome before the trial began.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8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049B-2354-8B2B-7669-18B8EC2F3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91041"/>
            <a:ext cx="6571344" cy="769442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		Six Total Trials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24A5E-911E-CF5E-A0BC-FBBE77B2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510999"/>
          </a:xfrm>
        </p:spPr>
        <p:txBody>
          <a:bodyPr/>
          <a:lstStyle/>
          <a:p>
            <a:r>
              <a:rPr lang="en-US" dirty="0"/>
              <a:t>Three Jewish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2B1A3-5872-4A2D-75D6-BE3AEBA52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5906" y="2530550"/>
            <a:ext cx="3613273" cy="2466968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Annas (former high priest)</a:t>
            </a:r>
          </a:p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Caiaphas (current high priest)</a:t>
            </a:r>
          </a:p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The Sanhedrin (Jewish council)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1A70E-265D-6B62-AF8A-84C2BAC85F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507545"/>
          </a:xfrm>
        </p:spPr>
        <p:txBody>
          <a:bodyPr/>
          <a:lstStyle/>
          <a:p>
            <a:r>
              <a:rPr lang="en-US" dirty="0"/>
              <a:t>Three Roman Trials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DFD6B-1442-10F9-7DA7-645A9DBA2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89181" y="2530550"/>
            <a:ext cx="3861413" cy="2211572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Pilate</a:t>
            </a:r>
          </a:p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Herod Antipas</a:t>
            </a:r>
          </a:p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Pilate again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43CEC-67AD-AF71-39AF-3BA7C3478507}"/>
              </a:ext>
            </a:extLst>
          </p:cNvPr>
          <p:cNvSpPr txBox="1"/>
          <p:nvPr/>
        </p:nvSpPr>
        <p:spPr>
          <a:xfrm>
            <a:off x="1020725" y="4997518"/>
            <a:ext cx="7729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~ From midnight arrest to early morning sentencing.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~ Jesus endured injustice repeatedly without retaliation.</a:t>
            </a:r>
          </a:p>
        </p:txBody>
      </p:sp>
    </p:spTree>
    <p:extLst>
      <p:ext uri="{BB962C8B-B14F-4D97-AF65-F5344CB8AC3E}">
        <p14:creationId xmlns:p14="http://schemas.microsoft.com/office/powerpoint/2010/main" val="424728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06FCD0-8A6B-79E4-C22F-FC9F72B16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Charge of Blasphemy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813C3F-576D-EEBA-C5E3-5FAE9E0A8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071" y="2015733"/>
            <a:ext cx="7676706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Before Caiaphas: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Asked: “Are You the Christ, the Son of God?”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Jesus affirmed: “I am.”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Declared guilty of blasphemy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Problem: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Jews could not legally execute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Rome required political charges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Religious hatred had to become political accusation.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CAE68-9085-BB42-F738-893DAFBB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Who Was Pontius Pilate?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86E3-7F0E-0A66-4BE3-5818572E2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336" y="1938815"/>
            <a:ext cx="7899990" cy="4199725"/>
          </a:xfrm>
        </p:spPr>
        <p:txBody>
          <a:bodyPr>
            <a:normAutofit fontScale="85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Governor of Judea (26–36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Appointed by 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Tiberius</a:t>
            </a:r>
            <a:endParaRPr lang="en-US" sz="26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Required military experience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Directly accountable to Caesar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Historical sources (Philo, Josephus) describe him 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Cruel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Arrogant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Politically insensitive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Yet ultimately weak under pressure.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7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32908-9B89-D93D-4BD0-D822B7CE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Pilate’s First Major Conflict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B1CB-7F92-C789-07CB-08CA3BD09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953" y="2013935"/>
            <a:ext cx="4093535" cy="395092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Roman standards carried into Jerusalem: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Contained imperial images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Jews considered this idolatry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Pilate’s response: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Surrounded protesters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Threatened mass execution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C6EB5-9C38-9576-84BC-661E0A79F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4093535" cy="395092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Jews: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Fell down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Preferred death over compromise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 relented.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Proud, but not courageous.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1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01EF-3CC3-443E-5BD2-71381C06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Other Controversial Actions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04C4E-BE1A-73A7-A613-07DC6E0B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787" y="2015733"/>
            <a:ext cx="7687340" cy="4037747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Used temple funds to build aqueduct (28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Placed shields honoring Tiberius in Jerusalem (31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Mentioned in Luke 13:1 (killing Galileans)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Suppressed Samaritan gathering (36 AD)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Summoned to Rome.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Tradition: Banished, later committed suicide.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0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CDF1-7A54-66FE-F36C-72D3479B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the Charges Changed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(Luke 23:1–2)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38FE4-F4A2-B308-5587-F854CAAC9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010" y="2015733"/>
            <a:ext cx="7761767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Blasphemy would not persuade Rome.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New accusations: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Inciting rebellion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Forbidding taxes to Caesar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Claiming to be a king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All politically framed.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Reality: Jesus had taught paying taxes (Luke 20).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08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5638-A9E9-63DA-A593-33294B6A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 Questions Jesus (John 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6D92-D264-9222-703A-A7FD6D117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2502" y="2013935"/>
            <a:ext cx="3686859" cy="3919031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“Are You the King of the Jews?”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“My kingdom is not of this world.”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“I have come to bear witness to the truth.”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44E3D-09AD-103E-7C76-362788F0A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3686859" cy="3919030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Pilate: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“What is truth?”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He recognized: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Jesus was not leading a rebellion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No threat to Caesar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Yet he would not act on truth.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2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1D2DF-C82D-C7FE-34FB-A63C2E2C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Silence of Jesus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(Matthew 27:12–14)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E412F-9566-9A9D-CA7D-C4CA1F47E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211411" cy="4037747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Many accusations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defense offered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marveled.</a:t>
            </a:r>
          </a:p>
          <a:p>
            <a:pPr marL="0" indent="0" algn="l">
              <a:buNone/>
            </a:pPr>
            <a:r>
              <a:rPr lang="en-US" sz="2800" b="1" i="1" u="none" strike="noStrike" dirty="0">
                <a:solidFill>
                  <a:srgbClr val="000000"/>
                </a:solidFill>
                <a:effectLst/>
              </a:rPr>
              <a:t>Fulfillment of prophecy (Isaiah 53:7):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“Like a lamb before its shearers is silent…”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Strength under control.</a:t>
            </a:r>
            <a:endParaRPr lang="en-US" sz="2800" b="0" i="0" u="none" strike="noStrike" dirty="0">
              <a:solidFill>
                <a:srgbClr val="C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9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6C97-8170-B795-55FF-2639FB1C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Custom of Release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0E9F5-F689-F9DF-6C2B-15E9EA20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7805" y="2015733"/>
            <a:ext cx="7208874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Passover tradition: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Release one prisoner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Pilate’s strategy: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Force the crowd to choose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Surely, they would choose Jesus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alternative: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Barabbas — a criminal and insurrectionist.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6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122BC-A6BD-6629-BF3B-AD374501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Crowd’s Choice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842DB-CB3A-1FDE-EE41-FB2A93511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73188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asked: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“Whom do you want me to release?”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crowd shouted: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Barabbas.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asked: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“What shall I do with Jesus who is called Christ?”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Answer: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“Crucify Him!”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4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930E-0E43-5768-6B70-37A7661F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Pilate’s Wife’s Warning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9D64-91D0-5FB2-BFF8-2E0B55F2A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70" y="1941305"/>
            <a:ext cx="7328369" cy="403774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She sent word: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“Have nothing to do with that righteous man.”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Troubled by a dream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Tradition suggests noble Roman heritage.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Even she recognized Jesus’ innocence.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ignored the warning.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2E30-B212-7A0D-7A6D-8E7F9360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Three Critical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B5F8-7F3B-60B7-FCC7-D377861B5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840" y="2015733"/>
            <a:ext cx="7158249" cy="3906602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Barabbas or Jesus?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shall I do with Jesus?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evil has He done?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crowd could not answer the third question.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Because there was no evil.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0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A76CE-C0BC-C21D-A2BC-0FF84635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Human Nature on Display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0770D-06DE-651D-44C6-674DCC79B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1480" y="2013936"/>
            <a:ext cx="3367882" cy="26431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One week earlier: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“Hosanna!”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Now: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“Crucify Him!”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43A52-BC61-A9D8-4104-4C7FCA979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691292" cy="2979870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People are: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Easily influenced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Swayed by leaders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Driven by emotion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70370-6FE3-D59B-AB84-8677D1F7B29C}"/>
              </a:ext>
            </a:extLst>
          </p:cNvPr>
          <p:cNvSpPr txBox="1"/>
          <p:nvPr/>
        </p:nvSpPr>
        <p:spPr>
          <a:xfrm>
            <a:off x="1443491" y="4806801"/>
            <a:ext cx="6033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~ Envy motivated the rulers.</a:t>
            </a:r>
          </a:p>
        </p:txBody>
      </p:sp>
    </p:spTree>
    <p:extLst>
      <p:ext uri="{BB962C8B-B14F-4D97-AF65-F5344CB8AC3E}">
        <p14:creationId xmlns:p14="http://schemas.microsoft.com/office/powerpoint/2010/main" val="211321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3D1-2ACB-581A-3DEB-FB3755AB3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 Washes His Hands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E618C-E04F-A192-F5D2-3C2793903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642" y="2015733"/>
            <a:ext cx="7304567" cy="403774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 am innocent of this just person’s blood.”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Symbolic act.</a:t>
            </a:r>
          </a:p>
          <a:p>
            <a:pPr marL="0" indent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Reality: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held legal authority.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declared Jesus’ innocent three times (John 18–19).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Leadership requires courage.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chose political survival over justice.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5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65A2-6C87-2F96-3933-68A5727A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Government Responsibility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E72E-AE98-4DBF-C2E6-A1AE8B3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669151" cy="386407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Romans 13: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Rulers are servants of God.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Purpose of civil authority: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Protect the innocent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Punish the guilty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reversed that order.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3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1433-C8BE-B824-DDF8-65D94F84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“His Blood Be on Us” (27:25)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01B4D-ECEC-3C88-168E-1186AD908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90146" cy="395976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Crowd’s declaration.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Thirty-seven years later: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70 AD — Jerusalem destroyed.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National consequences followed national rejection.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Judgment fell exactly as Jesus foretold.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22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2EFB9-7867-EAED-D466-80DDC790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Scourging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649C-930C-1B1B-0622-CD5BB22BE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487858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Roman scourge: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Leather strands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Embedded metal or glass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Flesh torn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Often fatal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had power to stop it.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did not.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81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A23C-656F-7758-D3EA-0544AC9C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Three Responsible Parties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F7160-D0B9-8296-4363-F93698DA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942" y="2260282"/>
            <a:ext cx="7477225" cy="3502565"/>
          </a:xfrm>
        </p:spPr>
        <p:txBody>
          <a:bodyPr/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Jewish leaders — instigators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Judas — betrayer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Pilate — authority who approved execution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All faced tragic outcomes.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3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11BE-9260-66C8-0D91-5953DF56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Christ the True 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D31E2-ED8D-0E82-2507-2C3EFB87F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370900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Revelation describes Jesus as: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Ruler of kings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Lord of lords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King of kings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Earthly rulers answer to Him.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reigns from heaven.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48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6721-A436-C62A-C9E6-196DF62B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Ultimate Personal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59EF-682B-F1F9-24F5-20B07A40C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90146" cy="4037747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Not just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governments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.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Not just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religious leaders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You.</a:t>
            </a:r>
          </a:p>
          <a:p>
            <a:pPr marL="0" indent="0" algn="l">
              <a:buNone/>
            </a:pPr>
            <a:r>
              <a:rPr lang="en-US" sz="3200" b="0" i="1" u="none" strike="noStrike" dirty="0">
                <a:solidFill>
                  <a:srgbClr val="000000"/>
                </a:solidFill>
                <a:effectLst/>
              </a:rPr>
              <a:t>“What shall I do with Jesus who is called Christ?”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Neutrality is not an option.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Pilate tried neutrality.</a:t>
            </a:r>
            <a:br>
              <a:rPr lang="en-US" sz="32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It failed.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0DF95-D487-522B-6B24-72E08674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Great Contrast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A8A5D-8B70-B784-92ED-0A5BECBF3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267502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sng" strike="noStrike" dirty="0">
                <a:solidFill>
                  <a:srgbClr val="000000"/>
                </a:solidFill>
                <a:effectLst/>
              </a:rPr>
              <a:t>Barabbas: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Violence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Rebellion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Destruction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66BB1-78E6-312C-01DC-7D35AB75C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2781348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sng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Truth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Sacrifice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Salvation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09A4A-D39B-1411-88E0-67B761BB5913}"/>
              </a:ext>
            </a:extLst>
          </p:cNvPr>
          <p:cNvSpPr txBox="1"/>
          <p:nvPr/>
        </p:nvSpPr>
        <p:spPr>
          <a:xfrm>
            <a:off x="1667357" y="4795285"/>
            <a:ext cx="4784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The crowd chose rebellion.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Will we?</a:t>
            </a:r>
          </a:p>
        </p:txBody>
      </p:sp>
    </p:spTree>
    <p:extLst>
      <p:ext uri="{BB962C8B-B14F-4D97-AF65-F5344CB8AC3E}">
        <p14:creationId xmlns:p14="http://schemas.microsoft.com/office/powerpoint/2010/main" val="78663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5FF2-1269-5DF3-7059-CBAAA217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328" y="999460"/>
            <a:ext cx="6571343" cy="864735"/>
          </a:xfrm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C00000"/>
                </a:solidFill>
                <a:effectLst/>
                <a:latin typeface="-webkit-standard"/>
              </a:rPr>
              <a:t>Final Reflection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70F03-19A6-87B8-8502-D168885C0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7564" y="1864195"/>
            <a:ext cx="3836558" cy="390839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500" b="1" i="0" u="sng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Innocent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Silent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Faithful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Obedient</a:t>
            </a:r>
          </a:p>
          <a:p>
            <a:pPr marL="0" indent="0" algn="l"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</a:rPr>
              <a:t>He endured injustice for the sins of the world.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47676-0F5E-0D74-4EA2-B0F49E653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4242" y="1939508"/>
            <a:ext cx="3903944" cy="4039174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sz="2600" b="1" i="0" u="sng" strike="noStrike" dirty="0">
                <a:solidFill>
                  <a:srgbClr val="000000"/>
                </a:solidFill>
                <a:effectLst/>
              </a:rPr>
              <a:t>Our response: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Loyalty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Faithfulness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Courage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The question remains until the end of time:</a:t>
            </a:r>
          </a:p>
          <a:p>
            <a:pPr marL="0" indent="0" algn="l">
              <a:buNone/>
            </a:pPr>
            <a:r>
              <a:rPr lang="en-US" sz="2600" b="1" i="1" u="none" strike="noStrike" dirty="0">
                <a:solidFill>
                  <a:srgbClr val="C00000"/>
                </a:solidFill>
                <a:effectLst/>
              </a:rPr>
              <a:t>What shall I do with Jesus?</a:t>
            </a:r>
            <a:endParaRPr lang="en-US" sz="2600" b="0" i="1" u="none" strike="noStrike" dirty="0">
              <a:solidFill>
                <a:srgbClr val="C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2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975</Words>
  <Application>Microsoft Macintosh PowerPoint</Application>
  <PresentationFormat>On-screen Show (4:3)</PresentationFormat>
  <Paragraphs>188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-webkit-standard</vt:lpstr>
      <vt:lpstr>Arial</vt:lpstr>
      <vt:lpstr>Gill Sans MT</vt:lpstr>
      <vt:lpstr>Gallery</vt:lpstr>
      <vt:lpstr>Failure to Take Responsibility</vt:lpstr>
      <vt:lpstr>Matthew 27:  The Trial of the King</vt:lpstr>
      <vt:lpstr>The Religious Leaders’ Decision (Matthew 27:1–2)</vt:lpstr>
      <vt:lpstr>  Six Total Trials</vt:lpstr>
      <vt:lpstr>The Charge of Blasphemy</vt:lpstr>
      <vt:lpstr>Who Was Pontius Pilate?</vt:lpstr>
      <vt:lpstr>Pilate’s First Major Conflict</vt:lpstr>
      <vt:lpstr>Other Controversial Actions</vt:lpstr>
      <vt:lpstr>Why the Charges Changed  (Luke 23:1–2)</vt:lpstr>
      <vt:lpstr>Pilate Questions Jesus (John 18)</vt:lpstr>
      <vt:lpstr>The Silence of Jesus  (Matthew 27:12–14)</vt:lpstr>
      <vt:lpstr>The Custom of Release</vt:lpstr>
      <vt:lpstr>The Crowd’s Choice</vt:lpstr>
      <vt:lpstr>Pilate’s Wife’s Warning</vt:lpstr>
      <vt:lpstr>Three Critical Questions</vt:lpstr>
      <vt:lpstr>Human Nature on Display</vt:lpstr>
      <vt:lpstr>Pilate Washes His Hands</vt:lpstr>
      <vt:lpstr>Government Responsibility</vt:lpstr>
      <vt:lpstr>“His Blood Be on Us” (27:25)</vt:lpstr>
      <vt:lpstr>The Scourging</vt:lpstr>
      <vt:lpstr>Three Responsible Parties</vt:lpstr>
      <vt:lpstr>Christ the True King</vt:lpstr>
      <vt:lpstr>The Ultimate Personal Question</vt:lpstr>
      <vt:lpstr>The Great Contrast</vt:lpstr>
      <vt:lpstr>Final 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2026-03-30T18:21:50Z</dcterms:created>
  <dcterms:modified xsi:type="dcterms:W3CDTF">2026-03-30T18:25:05Z</dcterms:modified>
</cp:coreProperties>
</file>