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807" r:id="rId1"/>
  </p:sldMasterIdLst>
  <p:sldIdLst>
    <p:sldId id="266" r:id="rId2"/>
    <p:sldId id="280" r:id="rId3"/>
    <p:sldId id="281" r:id="rId4"/>
    <p:sldId id="282" r:id="rId5"/>
    <p:sldId id="284" r:id="rId6"/>
    <p:sldId id="258" r:id="rId7"/>
    <p:sldId id="276" r:id="rId8"/>
    <p:sldId id="277" r:id="rId9"/>
    <p:sldId id="270" r:id="rId10"/>
    <p:sldId id="271" r:id="rId11"/>
    <p:sldId id="272" r:id="rId12"/>
    <p:sldId id="273" r:id="rId13"/>
    <p:sldId id="274" r:id="rId14"/>
    <p:sldId id="264" r:id="rId15"/>
    <p:sldId id="283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7"/>
    <p:restoredTop sz="94663"/>
  </p:normalViewPr>
  <p:slideViewPr>
    <p:cSldViewPr snapToGrid="0">
      <p:cViewPr varScale="1">
        <p:scale>
          <a:sx n="110" d="100"/>
          <a:sy n="110" d="100"/>
        </p:scale>
        <p:origin x="1920" y="3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894725-EEE9-58BE-87DC-966EA26B15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66AB480-8458-B93F-E188-752FB14E24B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652FAD9-82C8-9CA1-90A4-8BDF7C1A72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5A7D4E-A75C-A145-ABB6-9824FD1A7F65}" type="datetimeFigureOut">
              <a:rPr lang="en-US" smtClean="0"/>
              <a:t>5/3/26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B1651E-2BD6-D7E4-3CAA-8CBF61FA3F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83C76E1-5E12-3086-D9FF-EE0F70CCEA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EC8884-B47D-0443-824E-3EAD7E2CC8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89188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DC3272-50CC-2A48-B787-EC4C351563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766561-8F20-E4DA-8D77-5AB33AF607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ED60571-FDC8-F1FC-32D2-77E47E3240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5A7D4E-A75C-A145-ABB6-9824FD1A7F65}" type="datetimeFigureOut">
              <a:rPr lang="en-US" smtClean="0"/>
              <a:t>5/3/26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3289EA-5B14-F141-7CEC-DDA9E7E014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69649B-49D2-4D16-8730-A1BC748CCC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EC8884-B47D-0443-824E-3EAD7E2CC8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109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A5F8A2-BA63-4EE9-73C8-9E0CF02328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7" y="1709738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D256AA8-F6EE-CAEE-BDAB-18AAD728A9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7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82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61A1AA4-A08B-D181-E977-8AD933AADC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5A7D4E-A75C-A145-ABB6-9824FD1A7F65}" type="datetimeFigureOut">
              <a:rPr lang="en-US" smtClean="0"/>
              <a:t>5/3/26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1B0702-FCAC-DDC8-EC42-513A37DA59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7E3098-E70E-8E9E-DC14-8566B60E19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EC8884-B47D-0443-824E-3EAD7E2CC8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2307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6564CC-818D-4743-FCBF-C765559703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028488-82E8-21E9-9D1E-0CE5F9A4689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3DCE8D6-F91F-AA67-B33E-C3019D176D7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FEAD145-22DE-687B-C7BB-2B1379D645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5A7D4E-A75C-A145-ABB6-9824FD1A7F65}" type="datetimeFigureOut">
              <a:rPr lang="en-US" smtClean="0"/>
              <a:t>5/3/26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4104502-847F-8B86-D1E0-7316B24A9F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43C058A-E673-5C6F-BDE9-90B4456AAC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EC8884-B47D-0443-824E-3EAD7E2CC8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37398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55010C-9994-6CB9-E035-2D31C18A7D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D2F47B-B2C9-D4F8-D406-288FF1E4AAF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2B7BD6F-1D99-0B4B-AAC1-AB8B15D205E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AE3D09C-B475-D921-4A5B-F751CC3522A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ED74549-2686-CB09-3CF7-46DD713194B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C75DC8C-FA8A-1072-80E0-52B9ECBBB1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5A7D4E-A75C-A145-ABB6-9824FD1A7F65}" type="datetimeFigureOut">
              <a:rPr lang="en-US" smtClean="0"/>
              <a:t>5/3/26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FA43ED5-E0B5-CE4D-A2AB-08F94616FD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4D450D1-9D96-2F29-BE64-73F50EAF8C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EC8884-B47D-0443-824E-3EAD7E2CC8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43378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CD81A8-A4C7-8387-1206-EBC0522C88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3BC0054-FB48-6E87-339B-8A4E6A2205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5A7D4E-A75C-A145-ABB6-9824FD1A7F65}" type="datetimeFigureOut">
              <a:rPr lang="en-US" smtClean="0"/>
              <a:t>5/3/26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F497528-1865-8EF5-03DC-FB265222B5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A50C250-1738-B08D-D5B2-B2912A54B1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EC8884-B47D-0443-824E-3EAD7E2CC8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7836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6A440B9-7585-5560-9DDD-6C90F5B896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5A7D4E-A75C-A145-ABB6-9824FD1A7F65}" type="datetimeFigureOut">
              <a:rPr lang="en-US" smtClean="0"/>
              <a:t>5/3/26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7EFC914-BB9F-4858-56F9-AEC653ADF4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C5888D2-44B3-EC3B-2DB6-4C7B82D974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EC8884-B47D-0443-824E-3EAD7E2CC8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51459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8C887C-8CA3-E3DA-95DB-6780A754AB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C94CE1-010F-5D1E-248D-3B9C958D87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5A47354-99FB-5934-F9CA-4445120A3DF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70B29CA-C932-8834-3BFA-1ECBD9584B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5A7D4E-A75C-A145-ABB6-9824FD1A7F65}" type="datetimeFigureOut">
              <a:rPr lang="en-US" smtClean="0"/>
              <a:t>5/3/26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0BA627A-73C0-FF0E-0614-F99220EC58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B49EDF3-DE1B-4A0D-31DA-945A4F60AF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EC8884-B47D-0443-824E-3EAD7E2CC8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77881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ABCC76-31D6-2D2E-96DD-78FE2E32E6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CBF7EDD-B87E-6056-3E22-A3416A79DF3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D21B42B-5A51-7E77-CA36-A5C389C295E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774FE90-C798-EB92-EDDE-9C06DCDFB4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5A7D4E-A75C-A145-ABB6-9824FD1A7F65}" type="datetimeFigureOut">
              <a:rPr lang="en-US" smtClean="0"/>
              <a:t>5/3/26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13A289B-A754-E741-BB26-57CA44E98B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385160F-9596-94AC-016F-EFAA43674A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EC8884-B47D-0443-824E-3EAD7E2CC8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06274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32DD32-A152-9390-52F3-358D149904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CA2F7EA-43A0-A405-4168-17977C1D03E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2CBB0A-9268-60AE-5C68-1C0108A9FC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5A7D4E-A75C-A145-ABB6-9824FD1A7F65}" type="datetimeFigureOut">
              <a:rPr lang="en-US" smtClean="0"/>
              <a:t>5/3/26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6981CA-5FF3-0D33-236E-278A752717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8C2293-BF55-76E8-49AD-CD4451E49A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EC8884-B47D-0443-824E-3EAD7E2CC8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9516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57DF5B4-7012-77E5-8475-3634B760181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A77246B-AEFB-AF00-408B-43A2492D96E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7758DD-3D67-7AB2-BD3E-8F0B320E14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5A7D4E-A75C-A145-ABB6-9824FD1A7F65}" type="datetimeFigureOut">
              <a:rPr lang="en-US" smtClean="0"/>
              <a:t>5/3/26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87B87A-9937-C9DE-A77C-5D2032227F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5B98C1-32D0-DE1E-88F3-A08734A48C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EC8884-B47D-0443-824E-3EAD7E2CC8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65393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AA8A399-1A81-B0BF-3C65-033D41BA17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EC952FF-7386-E421-246A-D1A97651167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B92986-FECB-E01E-CA2C-EBAC5D7964D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45A7D4E-A75C-A145-ABB6-9824FD1A7F65}" type="datetimeFigureOut">
              <a:rPr lang="en-US" smtClean="0"/>
              <a:t>5/3/26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1C7B3D-8D01-A1D7-95B4-8D9D74B22E1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C5120B-955A-C1E5-6E65-F14B7BBDB4E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4EC8884-B47D-0443-824E-3EAD7E2CC8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51003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8" r:id="rId1"/>
    <p:sldLayoutId id="2147483809" r:id="rId2"/>
    <p:sldLayoutId id="2147483810" r:id="rId3"/>
    <p:sldLayoutId id="2147483811" r:id="rId4"/>
    <p:sldLayoutId id="2147483812" r:id="rId5"/>
    <p:sldLayoutId id="2147483813" r:id="rId6"/>
    <p:sldLayoutId id="2147483814" r:id="rId7"/>
    <p:sldLayoutId id="2147483815" r:id="rId8"/>
    <p:sldLayoutId id="2147483816" r:id="rId9"/>
    <p:sldLayoutId id="2147483817" r:id="rId10"/>
    <p:sldLayoutId id="2147483818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1FB4E8B-62AF-27DA-FB81-33DDA701C0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3" name="Rectangle 1032">
            <a:extLst>
              <a:ext uri="{FF2B5EF4-FFF2-40B4-BE49-F238E27FC236}">
                <a16:creationId xmlns:a16="http://schemas.microsoft.com/office/drawing/2014/main" id="{8A95209C-5275-4E15-8EA7-7F42980ABF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48543DA3-ED55-13DD-FA22-177F0A1A8E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91" r="-1" b="-1"/>
          <a:stretch>
            <a:fillRect/>
          </a:stretch>
        </p:blipFill>
        <p:spPr bwMode="auto">
          <a:xfrm>
            <a:off x="20" y="10"/>
            <a:ext cx="9141693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128212C-1BB8-7431-477F-2977EBB25C4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5286" y="1124712"/>
            <a:ext cx="6858000" cy="3063240"/>
          </a:xfrm>
        </p:spPr>
        <p:txBody>
          <a:bodyPr>
            <a:normAutofit/>
          </a:bodyPr>
          <a:lstStyle/>
          <a:p>
            <a:r>
              <a:rPr lang="en-US" sz="5700" b="1" dirty="0">
                <a:solidFill>
                  <a:schemeClr val="bg1"/>
                </a:solidFill>
              </a:rPr>
              <a:t>Nakedness, Clothing, And Modesty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60D0022-4717-D4AF-BC63-B0192E80C69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5286" y="4599432"/>
            <a:ext cx="6858000" cy="1227520"/>
          </a:xfrm>
        </p:spPr>
        <p:txBody>
          <a:bodyPr>
            <a:normAutofit/>
          </a:bodyPr>
          <a:lstStyle/>
          <a:p>
            <a:r>
              <a:rPr lang="en-US" sz="2800" b="1" dirty="0">
                <a:solidFill>
                  <a:schemeClr val="bg1"/>
                </a:solidFill>
              </a:rPr>
              <a:t>~ Galatians 5:16-26</a:t>
            </a:r>
          </a:p>
          <a:p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035" name="sketchy line">
            <a:extLst>
              <a:ext uri="{FF2B5EF4-FFF2-40B4-BE49-F238E27FC236}">
                <a16:creationId xmlns:a16="http://schemas.microsoft.com/office/drawing/2014/main" id="{DEF0EFD6-A3C2-4C94-A80A-BA9709D990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980654" y="4368623"/>
            <a:ext cx="3182692" cy="18288"/>
          </a:xfrm>
          <a:custGeom>
            <a:avLst/>
            <a:gdLst>
              <a:gd name="connsiteX0" fmla="*/ 0 w 3182692"/>
              <a:gd name="connsiteY0" fmla="*/ 0 h 18288"/>
              <a:gd name="connsiteX1" fmla="*/ 636538 w 3182692"/>
              <a:gd name="connsiteY1" fmla="*/ 0 h 18288"/>
              <a:gd name="connsiteX2" fmla="*/ 1273077 w 3182692"/>
              <a:gd name="connsiteY2" fmla="*/ 0 h 18288"/>
              <a:gd name="connsiteX3" fmla="*/ 1909615 w 3182692"/>
              <a:gd name="connsiteY3" fmla="*/ 0 h 18288"/>
              <a:gd name="connsiteX4" fmla="*/ 2482500 w 3182692"/>
              <a:gd name="connsiteY4" fmla="*/ 0 h 18288"/>
              <a:gd name="connsiteX5" fmla="*/ 3182692 w 3182692"/>
              <a:gd name="connsiteY5" fmla="*/ 0 h 18288"/>
              <a:gd name="connsiteX6" fmla="*/ 3182692 w 3182692"/>
              <a:gd name="connsiteY6" fmla="*/ 18288 h 18288"/>
              <a:gd name="connsiteX7" fmla="*/ 2609807 w 3182692"/>
              <a:gd name="connsiteY7" fmla="*/ 18288 h 18288"/>
              <a:gd name="connsiteX8" fmla="*/ 2068750 w 3182692"/>
              <a:gd name="connsiteY8" fmla="*/ 18288 h 18288"/>
              <a:gd name="connsiteX9" fmla="*/ 1432211 w 3182692"/>
              <a:gd name="connsiteY9" fmla="*/ 18288 h 18288"/>
              <a:gd name="connsiteX10" fmla="*/ 859327 w 3182692"/>
              <a:gd name="connsiteY10" fmla="*/ 18288 h 18288"/>
              <a:gd name="connsiteX11" fmla="*/ 0 w 3182692"/>
              <a:gd name="connsiteY11" fmla="*/ 18288 h 18288"/>
              <a:gd name="connsiteX12" fmla="*/ 0 w 3182692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182692" h="18288" fill="none" extrusionOk="0">
                <a:moveTo>
                  <a:pt x="0" y="0"/>
                </a:moveTo>
                <a:cubicBezTo>
                  <a:pt x="253588" y="25878"/>
                  <a:pt x="409323" y="-5359"/>
                  <a:pt x="636538" y="0"/>
                </a:cubicBezTo>
                <a:cubicBezTo>
                  <a:pt x="863753" y="5359"/>
                  <a:pt x="1007727" y="-28"/>
                  <a:pt x="1273077" y="0"/>
                </a:cubicBezTo>
                <a:cubicBezTo>
                  <a:pt x="1538427" y="28"/>
                  <a:pt x="1698640" y="-12775"/>
                  <a:pt x="1909615" y="0"/>
                </a:cubicBezTo>
                <a:cubicBezTo>
                  <a:pt x="2120590" y="12775"/>
                  <a:pt x="2210293" y="-21823"/>
                  <a:pt x="2482500" y="0"/>
                </a:cubicBezTo>
                <a:cubicBezTo>
                  <a:pt x="2754708" y="21823"/>
                  <a:pt x="3004133" y="-28750"/>
                  <a:pt x="3182692" y="0"/>
                </a:cubicBezTo>
                <a:cubicBezTo>
                  <a:pt x="3183134" y="4516"/>
                  <a:pt x="3181865" y="12266"/>
                  <a:pt x="3182692" y="18288"/>
                </a:cubicBezTo>
                <a:cubicBezTo>
                  <a:pt x="2947402" y="22440"/>
                  <a:pt x="2876226" y="27191"/>
                  <a:pt x="2609807" y="18288"/>
                </a:cubicBezTo>
                <a:cubicBezTo>
                  <a:pt x="2343389" y="9385"/>
                  <a:pt x="2326689" y="25579"/>
                  <a:pt x="2068750" y="18288"/>
                </a:cubicBezTo>
                <a:cubicBezTo>
                  <a:pt x="1810811" y="10997"/>
                  <a:pt x="1713836" y="48219"/>
                  <a:pt x="1432211" y="18288"/>
                </a:cubicBezTo>
                <a:cubicBezTo>
                  <a:pt x="1150586" y="-11643"/>
                  <a:pt x="982765" y="3747"/>
                  <a:pt x="859327" y="18288"/>
                </a:cubicBezTo>
                <a:cubicBezTo>
                  <a:pt x="735889" y="32829"/>
                  <a:pt x="254183" y="35231"/>
                  <a:pt x="0" y="18288"/>
                </a:cubicBezTo>
                <a:cubicBezTo>
                  <a:pt x="-306" y="11477"/>
                  <a:pt x="485" y="4355"/>
                  <a:pt x="0" y="0"/>
                </a:cubicBezTo>
                <a:close/>
              </a:path>
              <a:path w="3182692" h="18288" stroke="0" extrusionOk="0">
                <a:moveTo>
                  <a:pt x="0" y="0"/>
                </a:moveTo>
                <a:cubicBezTo>
                  <a:pt x="243108" y="-22426"/>
                  <a:pt x="387854" y="22949"/>
                  <a:pt x="572885" y="0"/>
                </a:cubicBezTo>
                <a:cubicBezTo>
                  <a:pt x="757916" y="-22949"/>
                  <a:pt x="923707" y="6797"/>
                  <a:pt x="1113942" y="0"/>
                </a:cubicBezTo>
                <a:cubicBezTo>
                  <a:pt x="1304177" y="-6797"/>
                  <a:pt x="1495991" y="20627"/>
                  <a:pt x="1686827" y="0"/>
                </a:cubicBezTo>
                <a:cubicBezTo>
                  <a:pt x="1877663" y="-20627"/>
                  <a:pt x="2170182" y="-20672"/>
                  <a:pt x="2323365" y="0"/>
                </a:cubicBezTo>
                <a:cubicBezTo>
                  <a:pt x="2476548" y="20672"/>
                  <a:pt x="2919164" y="6097"/>
                  <a:pt x="3182692" y="0"/>
                </a:cubicBezTo>
                <a:cubicBezTo>
                  <a:pt x="3183269" y="4624"/>
                  <a:pt x="3183511" y="11191"/>
                  <a:pt x="3182692" y="18288"/>
                </a:cubicBezTo>
                <a:cubicBezTo>
                  <a:pt x="3026065" y="-10849"/>
                  <a:pt x="2775006" y="23067"/>
                  <a:pt x="2546154" y="18288"/>
                </a:cubicBezTo>
                <a:cubicBezTo>
                  <a:pt x="2317302" y="13509"/>
                  <a:pt x="2168173" y="-8513"/>
                  <a:pt x="1845961" y="18288"/>
                </a:cubicBezTo>
                <a:cubicBezTo>
                  <a:pt x="1523749" y="45089"/>
                  <a:pt x="1450078" y="-844"/>
                  <a:pt x="1304904" y="18288"/>
                </a:cubicBezTo>
                <a:cubicBezTo>
                  <a:pt x="1159730" y="37420"/>
                  <a:pt x="942635" y="-10021"/>
                  <a:pt x="604711" y="18288"/>
                </a:cubicBezTo>
                <a:cubicBezTo>
                  <a:pt x="266787" y="46597"/>
                  <a:pt x="141927" y="-8395"/>
                  <a:pt x="0" y="18288"/>
                </a:cubicBezTo>
                <a:cubicBezTo>
                  <a:pt x="-171" y="12755"/>
                  <a:pt x="-690" y="7930"/>
                  <a:pt x="0" y="0"/>
                </a:cubicBezTo>
                <a:close/>
              </a:path>
            </a:pathLst>
          </a:custGeom>
          <a:solidFill>
            <a:srgbClr val="FFFFFF">
              <a:alpha val="75000"/>
            </a:srgbClr>
          </a:solidFill>
          <a:ln w="44450" cap="rnd">
            <a:solidFill>
              <a:schemeClr val="bg1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7" name="sketchy box">
            <a:extLst>
              <a:ext uri="{FF2B5EF4-FFF2-40B4-BE49-F238E27FC236}">
                <a16:creationId xmlns:a16="http://schemas.microsoft.com/office/drawing/2014/main" id="{4F2ED431-E304-4FF0-9F4E-032783C9D6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628650" y="720953"/>
            <a:ext cx="7886700" cy="5416094"/>
          </a:xfrm>
          <a:custGeom>
            <a:avLst/>
            <a:gdLst>
              <a:gd name="connsiteX0" fmla="*/ 0 w 7886700"/>
              <a:gd name="connsiteY0" fmla="*/ 0 h 5416094"/>
              <a:gd name="connsiteX1" fmla="*/ 578358 w 7886700"/>
              <a:gd name="connsiteY1" fmla="*/ 0 h 5416094"/>
              <a:gd name="connsiteX2" fmla="*/ 998982 w 7886700"/>
              <a:gd name="connsiteY2" fmla="*/ 0 h 5416094"/>
              <a:gd name="connsiteX3" fmla="*/ 1813941 w 7886700"/>
              <a:gd name="connsiteY3" fmla="*/ 0 h 5416094"/>
              <a:gd name="connsiteX4" fmla="*/ 2392299 w 7886700"/>
              <a:gd name="connsiteY4" fmla="*/ 0 h 5416094"/>
              <a:gd name="connsiteX5" fmla="*/ 2970657 w 7886700"/>
              <a:gd name="connsiteY5" fmla="*/ 0 h 5416094"/>
              <a:gd name="connsiteX6" fmla="*/ 3785616 w 7886700"/>
              <a:gd name="connsiteY6" fmla="*/ 0 h 5416094"/>
              <a:gd name="connsiteX7" fmla="*/ 4285107 w 7886700"/>
              <a:gd name="connsiteY7" fmla="*/ 0 h 5416094"/>
              <a:gd name="connsiteX8" fmla="*/ 5100066 w 7886700"/>
              <a:gd name="connsiteY8" fmla="*/ 0 h 5416094"/>
              <a:gd name="connsiteX9" fmla="*/ 5915025 w 7886700"/>
              <a:gd name="connsiteY9" fmla="*/ 0 h 5416094"/>
              <a:gd name="connsiteX10" fmla="*/ 6572250 w 7886700"/>
              <a:gd name="connsiteY10" fmla="*/ 0 h 5416094"/>
              <a:gd name="connsiteX11" fmla="*/ 7886700 w 7886700"/>
              <a:gd name="connsiteY11" fmla="*/ 0 h 5416094"/>
              <a:gd name="connsiteX12" fmla="*/ 7886700 w 7886700"/>
              <a:gd name="connsiteY12" fmla="*/ 622851 h 5416094"/>
              <a:gd name="connsiteX13" fmla="*/ 7886700 w 7886700"/>
              <a:gd name="connsiteY13" fmla="*/ 1137380 h 5416094"/>
              <a:gd name="connsiteX14" fmla="*/ 7886700 w 7886700"/>
              <a:gd name="connsiteY14" fmla="*/ 1814391 h 5416094"/>
              <a:gd name="connsiteX15" fmla="*/ 7886700 w 7886700"/>
              <a:gd name="connsiteY15" fmla="*/ 2491403 h 5416094"/>
              <a:gd name="connsiteX16" fmla="*/ 7886700 w 7886700"/>
              <a:gd name="connsiteY16" fmla="*/ 3168415 h 5416094"/>
              <a:gd name="connsiteX17" fmla="*/ 7886700 w 7886700"/>
              <a:gd name="connsiteY17" fmla="*/ 3899588 h 5416094"/>
              <a:gd name="connsiteX18" fmla="*/ 7886700 w 7886700"/>
              <a:gd name="connsiteY18" fmla="*/ 4630760 h 5416094"/>
              <a:gd name="connsiteX19" fmla="*/ 7886700 w 7886700"/>
              <a:gd name="connsiteY19" fmla="*/ 5416094 h 5416094"/>
              <a:gd name="connsiteX20" fmla="*/ 7466076 w 7886700"/>
              <a:gd name="connsiteY20" fmla="*/ 5416094 h 5416094"/>
              <a:gd name="connsiteX21" fmla="*/ 6651117 w 7886700"/>
              <a:gd name="connsiteY21" fmla="*/ 5416094 h 5416094"/>
              <a:gd name="connsiteX22" fmla="*/ 5993892 w 7886700"/>
              <a:gd name="connsiteY22" fmla="*/ 5416094 h 5416094"/>
              <a:gd name="connsiteX23" fmla="*/ 5494401 w 7886700"/>
              <a:gd name="connsiteY23" fmla="*/ 5416094 h 5416094"/>
              <a:gd name="connsiteX24" fmla="*/ 4837176 w 7886700"/>
              <a:gd name="connsiteY24" fmla="*/ 5416094 h 5416094"/>
              <a:gd name="connsiteX25" fmla="*/ 4416552 w 7886700"/>
              <a:gd name="connsiteY25" fmla="*/ 5416094 h 5416094"/>
              <a:gd name="connsiteX26" fmla="*/ 3995928 w 7886700"/>
              <a:gd name="connsiteY26" fmla="*/ 5416094 h 5416094"/>
              <a:gd name="connsiteX27" fmla="*/ 3338703 w 7886700"/>
              <a:gd name="connsiteY27" fmla="*/ 5416094 h 5416094"/>
              <a:gd name="connsiteX28" fmla="*/ 2839212 w 7886700"/>
              <a:gd name="connsiteY28" fmla="*/ 5416094 h 5416094"/>
              <a:gd name="connsiteX29" fmla="*/ 2103120 w 7886700"/>
              <a:gd name="connsiteY29" fmla="*/ 5416094 h 5416094"/>
              <a:gd name="connsiteX30" fmla="*/ 1603629 w 7886700"/>
              <a:gd name="connsiteY30" fmla="*/ 5416094 h 5416094"/>
              <a:gd name="connsiteX31" fmla="*/ 867537 w 7886700"/>
              <a:gd name="connsiteY31" fmla="*/ 5416094 h 5416094"/>
              <a:gd name="connsiteX32" fmla="*/ 0 w 7886700"/>
              <a:gd name="connsiteY32" fmla="*/ 5416094 h 5416094"/>
              <a:gd name="connsiteX33" fmla="*/ 0 w 7886700"/>
              <a:gd name="connsiteY33" fmla="*/ 4684921 h 5416094"/>
              <a:gd name="connsiteX34" fmla="*/ 0 w 7886700"/>
              <a:gd name="connsiteY34" fmla="*/ 3953749 h 5416094"/>
              <a:gd name="connsiteX35" fmla="*/ 0 w 7886700"/>
              <a:gd name="connsiteY35" fmla="*/ 3168415 h 5416094"/>
              <a:gd name="connsiteX36" fmla="*/ 0 w 7886700"/>
              <a:gd name="connsiteY36" fmla="*/ 2545564 h 5416094"/>
              <a:gd name="connsiteX37" fmla="*/ 0 w 7886700"/>
              <a:gd name="connsiteY37" fmla="*/ 1760231 h 5416094"/>
              <a:gd name="connsiteX38" fmla="*/ 0 w 7886700"/>
              <a:gd name="connsiteY38" fmla="*/ 1191541 h 5416094"/>
              <a:gd name="connsiteX39" fmla="*/ 0 w 7886700"/>
              <a:gd name="connsiteY39" fmla="*/ 677012 h 5416094"/>
              <a:gd name="connsiteX40" fmla="*/ 0 w 7886700"/>
              <a:gd name="connsiteY40" fmla="*/ 0 h 54160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7886700" h="5416094" extrusionOk="0">
                <a:moveTo>
                  <a:pt x="0" y="0"/>
                </a:moveTo>
                <a:cubicBezTo>
                  <a:pt x="165412" y="-21137"/>
                  <a:pt x="322344" y="-21985"/>
                  <a:pt x="578358" y="0"/>
                </a:cubicBezTo>
                <a:cubicBezTo>
                  <a:pt x="834372" y="21985"/>
                  <a:pt x="888520" y="-5136"/>
                  <a:pt x="998982" y="0"/>
                </a:cubicBezTo>
                <a:cubicBezTo>
                  <a:pt x="1109444" y="5136"/>
                  <a:pt x="1622600" y="-36529"/>
                  <a:pt x="1813941" y="0"/>
                </a:cubicBezTo>
                <a:cubicBezTo>
                  <a:pt x="2005282" y="36529"/>
                  <a:pt x="2177619" y="19108"/>
                  <a:pt x="2392299" y="0"/>
                </a:cubicBezTo>
                <a:cubicBezTo>
                  <a:pt x="2606979" y="-19108"/>
                  <a:pt x="2788556" y="-21788"/>
                  <a:pt x="2970657" y="0"/>
                </a:cubicBezTo>
                <a:cubicBezTo>
                  <a:pt x="3152758" y="21788"/>
                  <a:pt x="3596738" y="18723"/>
                  <a:pt x="3785616" y="0"/>
                </a:cubicBezTo>
                <a:cubicBezTo>
                  <a:pt x="3974494" y="-18723"/>
                  <a:pt x="4136501" y="9985"/>
                  <a:pt x="4285107" y="0"/>
                </a:cubicBezTo>
                <a:cubicBezTo>
                  <a:pt x="4433713" y="-9985"/>
                  <a:pt x="4710656" y="-6143"/>
                  <a:pt x="5100066" y="0"/>
                </a:cubicBezTo>
                <a:cubicBezTo>
                  <a:pt x="5489476" y="6143"/>
                  <a:pt x="5703885" y="5883"/>
                  <a:pt x="5915025" y="0"/>
                </a:cubicBezTo>
                <a:cubicBezTo>
                  <a:pt x="6126165" y="-5883"/>
                  <a:pt x="6308797" y="30350"/>
                  <a:pt x="6572250" y="0"/>
                </a:cubicBezTo>
                <a:cubicBezTo>
                  <a:pt x="6835703" y="-30350"/>
                  <a:pt x="7286910" y="4832"/>
                  <a:pt x="7886700" y="0"/>
                </a:cubicBezTo>
                <a:cubicBezTo>
                  <a:pt x="7917044" y="253972"/>
                  <a:pt x="7878280" y="382927"/>
                  <a:pt x="7886700" y="622851"/>
                </a:cubicBezTo>
                <a:cubicBezTo>
                  <a:pt x="7895120" y="862775"/>
                  <a:pt x="7898095" y="881954"/>
                  <a:pt x="7886700" y="1137380"/>
                </a:cubicBezTo>
                <a:cubicBezTo>
                  <a:pt x="7875305" y="1392806"/>
                  <a:pt x="7859449" y="1500954"/>
                  <a:pt x="7886700" y="1814391"/>
                </a:cubicBezTo>
                <a:cubicBezTo>
                  <a:pt x="7913951" y="2127828"/>
                  <a:pt x="7899710" y="2276490"/>
                  <a:pt x="7886700" y="2491403"/>
                </a:cubicBezTo>
                <a:cubicBezTo>
                  <a:pt x="7873690" y="2706316"/>
                  <a:pt x="7899048" y="2943627"/>
                  <a:pt x="7886700" y="3168415"/>
                </a:cubicBezTo>
                <a:cubicBezTo>
                  <a:pt x="7874352" y="3393203"/>
                  <a:pt x="7895759" y="3539359"/>
                  <a:pt x="7886700" y="3899588"/>
                </a:cubicBezTo>
                <a:cubicBezTo>
                  <a:pt x="7877641" y="4259817"/>
                  <a:pt x="7907485" y="4437980"/>
                  <a:pt x="7886700" y="4630760"/>
                </a:cubicBezTo>
                <a:cubicBezTo>
                  <a:pt x="7865915" y="4823540"/>
                  <a:pt x="7871525" y="5198637"/>
                  <a:pt x="7886700" y="5416094"/>
                </a:cubicBezTo>
                <a:cubicBezTo>
                  <a:pt x="7691680" y="5431844"/>
                  <a:pt x="7601555" y="5415681"/>
                  <a:pt x="7466076" y="5416094"/>
                </a:cubicBezTo>
                <a:cubicBezTo>
                  <a:pt x="7330597" y="5416507"/>
                  <a:pt x="6831360" y="5424066"/>
                  <a:pt x="6651117" y="5416094"/>
                </a:cubicBezTo>
                <a:cubicBezTo>
                  <a:pt x="6470874" y="5408122"/>
                  <a:pt x="6162822" y="5448218"/>
                  <a:pt x="5993892" y="5416094"/>
                </a:cubicBezTo>
                <a:cubicBezTo>
                  <a:pt x="5824963" y="5383970"/>
                  <a:pt x="5688089" y="5423575"/>
                  <a:pt x="5494401" y="5416094"/>
                </a:cubicBezTo>
                <a:cubicBezTo>
                  <a:pt x="5300713" y="5408613"/>
                  <a:pt x="5038344" y="5439836"/>
                  <a:pt x="4837176" y="5416094"/>
                </a:cubicBezTo>
                <a:cubicBezTo>
                  <a:pt x="4636008" y="5392352"/>
                  <a:pt x="4547230" y="5414191"/>
                  <a:pt x="4416552" y="5416094"/>
                </a:cubicBezTo>
                <a:cubicBezTo>
                  <a:pt x="4285874" y="5417997"/>
                  <a:pt x="4197467" y="5397786"/>
                  <a:pt x="3995928" y="5416094"/>
                </a:cubicBezTo>
                <a:cubicBezTo>
                  <a:pt x="3794389" y="5434402"/>
                  <a:pt x="3512175" y="5385012"/>
                  <a:pt x="3338703" y="5416094"/>
                </a:cubicBezTo>
                <a:cubicBezTo>
                  <a:pt x="3165232" y="5447176"/>
                  <a:pt x="2961841" y="5402137"/>
                  <a:pt x="2839212" y="5416094"/>
                </a:cubicBezTo>
                <a:cubicBezTo>
                  <a:pt x="2716583" y="5430051"/>
                  <a:pt x="2260631" y="5391454"/>
                  <a:pt x="2103120" y="5416094"/>
                </a:cubicBezTo>
                <a:cubicBezTo>
                  <a:pt x="1945609" y="5440734"/>
                  <a:pt x="1802870" y="5413244"/>
                  <a:pt x="1603629" y="5416094"/>
                </a:cubicBezTo>
                <a:cubicBezTo>
                  <a:pt x="1404388" y="5418944"/>
                  <a:pt x="1036615" y="5428037"/>
                  <a:pt x="867537" y="5416094"/>
                </a:cubicBezTo>
                <a:cubicBezTo>
                  <a:pt x="698459" y="5404151"/>
                  <a:pt x="196765" y="5387017"/>
                  <a:pt x="0" y="5416094"/>
                </a:cubicBezTo>
                <a:cubicBezTo>
                  <a:pt x="-7913" y="5158982"/>
                  <a:pt x="-32352" y="4972281"/>
                  <a:pt x="0" y="4684921"/>
                </a:cubicBezTo>
                <a:cubicBezTo>
                  <a:pt x="32352" y="4397561"/>
                  <a:pt x="-36146" y="4109983"/>
                  <a:pt x="0" y="3953749"/>
                </a:cubicBezTo>
                <a:cubicBezTo>
                  <a:pt x="36146" y="3797515"/>
                  <a:pt x="38942" y="3433311"/>
                  <a:pt x="0" y="3168415"/>
                </a:cubicBezTo>
                <a:cubicBezTo>
                  <a:pt x="-38942" y="2903519"/>
                  <a:pt x="-264" y="2810505"/>
                  <a:pt x="0" y="2545564"/>
                </a:cubicBezTo>
                <a:cubicBezTo>
                  <a:pt x="264" y="2280623"/>
                  <a:pt x="20689" y="1994225"/>
                  <a:pt x="0" y="1760231"/>
                </a:cubicBezTo>
                <a:cubicBezTo>
                  <a:pt x="-20689" y="1526237"/>
                  <a:pt x="16073" y="1386976"/>
                  <a:pt x="0" y="1191541"/>
                </a:cubicBezTo>
                <a:cubicBezTo>
                  <a:pt x="-16073" y="996106"/>
                  <a:pt x="-16965" y="844858"/>
                  <a:pt x="0" y="677012"/>
                </a:cubicBezTo>
                <a:cubicBezTo>
                  <a:pt x="16965" y="509166"/>
                  <a:pt x="85" y="277162"/>
                  <a:pt x="0" y="0"/>
                </a:cubicBezTo>
                <a:close/>
              </a:path>
            </a:pathLst>
          </a:custGeom>
          <a:noFill/>
          <a:ln w="47625" cap="rnd">
            <a:solidFill>
              <a:schemeClr val="bg1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96676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-1"/>
            <a:ext cx="9143997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" y="0"/>
            <a:ext cx="6086479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086474" y="-1"/>
            <a:ext cx="3057523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4512" y="-1"/>
            <a:ext cx="8799485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F70924B-D7BA-8D25-8A3B-8FED5010A4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699" y="294538"/>
            <a:ext cx="7421963" cy="1033669"/>
          </a:xfrm>
        </p:spPr>
        <p:txBody>
          <a:bodyPr>
            <a:normAutofit/>
          </a:bodyPr>
          <a:lstStyle/>
          <a:p>
            <a:pPr algn="ctr"/>
            <a:r>
              <a:rPr lang="en-US" sz="4000" b="1" i="0" u="none" strike="noStrike" dirty="0">
                <a:solidFill>
                  <a:srgbClr val="FFFFFF"/>
                </a:solidFill>
                <a:effectLst/>
                <a:latin typeface="-webkit-standard"/>
              </a:rPr>
              <a:t>Objections to Biblical Modesty</a:t>
            </a:r>
            <a:endParaRPr lang="en-US" sz="4000" b="1" dirty="0">
              <a:solidFill>
                <a:srgbClr val="FFFFFF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45055E-2475-CC27-E6FC-81BDAEED70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0941" y="2054633"/>
            <a:ext cx="8542117" cy="4433103"/>
          </a:xfrm>
        </p:spPr>
        <p:txBody>
          <a:bodyPr anchor="ctr">
            <a:noAutofit/>
          </a:bodyPr>
          <a:lstStyle/>
          <a:p>
            <a:r>
              <a:rPr lang="en-US" sz="2400" b="1" u="none" strike="noStrike" dirty="0">
                <a:effectLst/>
                <a:latin typeface="Google Sans"/>
              </a:rPr>
              <a:t>Shifting Responsibility for Lust:</a:t>
            </a:r>
            <a:r>
              <a:rPr lang="en-US" sz="2400" b="0" u="none" strike="noStrike" dirty="0">
                <a:effectLst/>
                <a:latin typeface="Google Sans"/>
              </a:rPr>
              <a:t> A major objection is that teaching modesty often implies women are responsible for men's lustful thoughts, a "victim-blaming" approach that excuses male lust.</a:t>
            </a:r>
          </a:p>
          <a:p>
            <a:r>
              <a:rPr lang="en-US" sz="2400" b="1" u="none" strike="noStrike" dirty="0">
                <a:effectLst/>
                <a:latin typeface="Google Sans"/>
              </a:rPr>
              <a:t>Legalism and Arbitrary Rules:</a:t>
            </a:r>
            <a:r>
              <a:rPr lang="en-US" sz="2400" b="0" u="none" strike="noStrike" dirty="0">
                <a:effectLst/>
                <a:latin typeface="Google Sans"/>
              </a:rPr>
              <a:t> Many argue that modesty is often reduced to a strict, legalistic set of rules (e.g., specific hemline lengths) rather than a matter of the heart.</a:t>
            </a:r>
          </a:p>
          <a:p>
            <a:r>
              <a:rPr lang="en-US" sz="2400" b="1" u="none" strike="noStrike" dirty="0">
                <a:effectLst/>
                <a:latin typeface="Google Sans"/>
              </a:rPr>
              <a:t>Oppression of Women:</a:t>
            </a:r>
            <a:r>
              <a:rPr lang="en-US" sz="2400" b="0" u="none" strike="noStrike" dirty="0">
                <a:effectLst/>
                <a:latin typeface="Google Sans"/>
              </a:rPr>
              <a:t> Critics argue that traditional modesty teachings can be a tool to control women and enforce patriarchal, misogynistic standards.</a:t>
            </a:r>
          </a:p>
          <a:p>
            <a:r>
              <a:rPr lang="en-US" sz="2400" b="1" u="none" strike="noStrike" dirty="0">
                <a:effectLst/>
                <a:latin typeface="Google Sans"/>
              </a:rPr>
              <a:t>"Modesty Police" Culture:</a:t>
            </a:r>
            <a:r>
              <a:rPr lang="en-US" sz="2400" b="0" u="none" strike="noStrike" dirty="0">
                <a:effectLst/>
                <a:latin typeface="Google Sans"/>
              </a:rPr>
              <a:t> Objections are raised against a "judgmental" culture where women are scrutinized by other Christians, leading to shame and a "bad rap" for the concept of modesty.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1665820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-1"/>
            <a:ext cx="9143997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" y="0"/>
            <a:ext cx="6086479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086474" y="-1"/>
            <a:ext cx="3057523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4512" y="-1"/>
            <a:ext cx="8799485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0E861A1-5E3D-8C7B-C8FB-63F6C55377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8649" y="341466"/>
            <a:ext cx="7791210" cy="1033669"/>
          </a:xfrm>
        </p:spPr>
        <p:txBody>
          <a:bodyPr>
            <a:noAutofit/>
          </a:bodyPr>
          <a:lstStyle/>
          <a:p>
            <a:r>
              <a:rPr lang="en-US" sz="4000" b="1" i="0" u="none" strike="noStrike" dirty="0">
                <a:solidFill>
                  <a:srgbClr val="FFFFFF"/>
                </a:solidFill>
                <a:effectLst/>
                <a:latin typeface="-webkit-standard"/>
              </a:rPr>
              <a:t>Common Questions About Modesty</a:t>
            </a:r>
            <a:endParaRPr lang="en-US" sz="4000" b="1" dirty="0">
              <a:solidFill>
                <a:srgbClr val="FFFFFF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781C2C-BF2E-1A99-CF5A-2CAC824D8B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4513" y="1891970"/>
            <a:ext cx="8475396" cy="4566703"/>
          </a:xfrm>
        </p:spPr>
        <p:txBody>
          <a:bodyPr anchor="ctr">
            <a:noAutofit/>
          </a:bodyPr>
          <a:lstStyle/>
          <a:p>
            <a:r>
              <a:rPr lang="en-US" sz="2400" b="1" u="none" strike="noStrike" dirty="0">
                <a:effectLst/>
                <a:latin typeface="Google Sans"/>
              </a:rPr>
              <a:t>What defines "modest"?</a:t>
            </a:r>
            <a:r>
              <a:rPr lang="en-US" sz="2400" b="0" u="none" strike="noStrike" dirty="0">
                <a:effectLst/>
                <a:latin typeface="Google Sans"/>
              </a:rPr>
              <a:t> People ask for concrete definitions of how tight, short, or low-cut is "too much," as the Bible does not give specific, universal, itemized dress codes.</a:t>
            </a:r>
          </a:p>
          <a:p>
            <a:r>
              <a:rPr lang="en-US" sz="2400" b="1" u="none" strike="noStrike" dirty="0">
                <a:effectLst/>
                <a:latin typeface="Google Sans"/>
              </a:rPr>
              <a:t>Isn't this cultural?</a:t>
            </a:r>
            <a:r>
              <a:rPr lang="en-US" sz="2400" b="0" u="none" strike="noStrike" dirty="0">
                <a:effectLst/>
                <a:latin typeface="Google Sans"/>
              </a:rPr>
              <a:t> Questions are raised about why some clothing is considered acceptable in one era or culture and not another.</a:t>
            </a:r>
          </a:p>
          <a:p>
            <a:r>
              <a:rPr lang="en-US" sz="2400" b="1" u="none" strike="noStrike" dirty="0">
                <a:effectLst/>
                <a:latin typeface="Google Sans"/>
              </a:rPr>
              <a:t>Is modesty only for women?</a:t>
            </a:r>
            <a:r>
              <a:rPr lang="en-US" sz="2400" b="0" u="none" strike="noStrike" dirty="0">
                <a:effectLst/>
                <a:latin typeface="Google Sans"/>
              </a:rPr>
              <a:t> Many ask why teaching on modesty so often focuses primarily on women's clothing rather than men’s.</a:t>
            </a:r>
          </a:p>
          <a:p>
            <a:r>
              <a:rPr lang="en-US" sz="2400" b="1" u="none" strike="noStrike" dirty="0">
                <a:effectLst/>
                <a:latin typeface="Google Sans"/>
              </a:rPr>
              <a:t>Can we be fashionable?</a:t>
            </a:r>
            <a:r>
              <a:rPr lang="en-US" sz="2400" b="0" u="none" strike="noStrike" dirty="0">
                <a:effectLst/>
                <a:latin typeface="Google Sans"/>
              </a:rPr>
              <a:t> Questions arise regarding the balance between being in style and maintaining modesty.</a:t>
            </a:r>
          </a:p>
          <a:p>
            <a:r>
              <a:rPr lang="en-US" sz="2400" b="1" u="none" strike="noStrike" dirty="0">
                <a:effectLst/>
                <a:latin typeface="Google Sans"/>
              </a:rPr>
              <a:t>What about exercising?</a:t>
            </a:r>
            <a:r>
              <a:rPr lang="en-US" sz="2400" b="0" u="none" strike="noStrike" dirty="0">
                <a:effectLst/>
                <a:latin typeface="Google Sans"/>
              </a:rPr>
              <a:t> A common practical question is what to wear for athletic activities (e.g., swimming, biking) that is both functional and modest.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3628678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-1"/>
            <a:ext cx="9143997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" y="0"/>
            <a:ext cx="6086479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086474" y="-1"/>
            <a:ext cx="3057523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4512" y="-1"/>
            <a:ext cx="8799485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8927662-4972-E5FB-4AE6-6DF8DB4B2C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699" y="294538"/>
            <a:ext cx="7421963" cy="1033669"/>
          </a:xfrm>
        </p:spPr>
        <p:txBody>
          <a:bodyPr>
            <a:normAutofit/>
          </a:bodyPr>
          <a:lstStyle/>
          <a:p>
            <a:pPr algn="ctr"/>
            <a:r>
              <a:rPr lang="en-US" sz="4000" b="1" i="0" u="none" strike="noStrike" dirty="0">
                <a:solidFill>
                  <a:srgbClr val="FFFFFF"/>
                </a:solidFill>
                <a:effectLst/>
                <a:latin typeface="-webkit-standard"/>
              </a:rPr>
              <a:t>Key Underlying Debates</a:t>
            </a:r>
            <a:endParaRPr lang="en-US" sz="4000" b="1" dirty="0">
              <a:solidFill>
                <a:srgbClr val="FFFFFF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156A40-B518-386E-5CCF-477FCE5526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4513" y="1891971"/>
            <a:ext cx="8567993" cy="3825924"/>
          </a:xfrm>
        </p:spPr>
        <p:txBody>
          <a:bodyPr anchor="ctr">
            <a:normAutofit/>
          </a:bodyPr>
          <a:lstStyle/>
          <a:p>
            <a:r>
              <a:rPr lang="en-US" sz="2600" b="1" u="none" strike="noStrike" dirty="0">
                <a:effectLst/>
                <a:latin typeface="Google Sans"/>
              </a:rPr>
              <a:t>Heart vs. Hemline:</a:t>
            </a:r>
            <a:r>
              <a:rPr lang="en-US" sz="2600" b="0" u="none" strike="noStrike" dirty="0">
                <a:effectLst/>
                <a:latin typeface="Google Sans"/>
              </a:rPr>
              <a:t> A major debate is whether modesty is primarily an issue of the </a:t>
            </a:r>
            <a:r>
              <a:rPr lang="en-US" sz="2600" b="1" u="none" strike="noStrike" dirty="0">
                <a:effectLst/>
                <a:latin typeface="Google Sans"/>
              </a:rPr>
              <a:t>heart</a:t>
            </a:r>
            <a:r>
              <a:rPr lang="en-US" sz="2600" b="0" u="none" strike="noStrike" dirty="0">
                <a:effectLst/>
                <a:latin typeface="Google Sans"/>
              </a:rPr>
              <a:t> (intent to please God) or simply the </a:t>
            </a:r>
            <a:r>
              <a:rPr lang="en-US" sz="2600" b="1" u="none" strike="noStrike" dirty="0">
                <a:effectLst/>
                <a:latin typeface="Google Sans"/>
              </a:rPr>
              <a:t>outward</a:t>
            </a:r>
            <a:r>
              <a:rPr lang="en-US" sz="2600" b="0" u="none" strike="noStrike" dirty="0">
                <a:effectLst/>
                <a:latin typeface="Google Sans"/>
              </a:rPr>
              <a:t> appearance (how much skin is shown).</a:t>
            </a:r>
          </a:p>
          <a:p>
            <a:r>
              <a:rPr lang="en-US" sz="2600" b="1" u="none" strike="noStrike" dirty="0">
                <a:effectLst/>
                <a:latin typeface="Google Sans"/>
              </a:rPr>
              <a:t>The Goal of Modesty:</a:t>
            </a:r>
            <a:r>
              <a:rPr lang="en-US" sz="2600" b="0" u="none" strike="noStrike" dirty="0">
                <a:effectLst/>
                <a:latin typeface="Google Sans"/>
              </a:rPr>
              <a:t> Some debate whether the goal of modesty is solely to prevent others from lusting or if it is broader, such as "dressing with dignity" and avoiding vanity.</a:t>
            </a:r>
          </a:p>
          <a:p>
            <a:r>
              <a:rPr lang="en-US" sz="2600" b="1" u="none" strike="noStrike" dirty="0">
                <a:effectLst/>
                <a:latin typeface="Google Sans"/>
              </a:rPr>
              <a:t>Who is the Audience?</a:t>
            </a:r>
            <a:r>
              <a:rPr lang="en-US" sz="2600" b="0" u="none" strike="noStrike" dirty="0">
                <a:effectLst/>
                <a:latin typeface="Google Sans"/>
              </a:rPr>
              <a:t> Debates occur over whether to dress for oneself, to respect one's own body, to please a spouse, or strictly to avoid causing others to stumble.</a:t>
            </a:r>
            <a:endParaRPr lang="en-US" sz="2600" dirty="0"/>
          </a:p>
        </p:txBody>
      </p:sp>
    </p:spTree>
    <p:extLst>
      <p:ext uri="{BB962C8B-B14F-4D97-AF65-F5344CB8AC3E}">
        <p14:creationId xmlns:p14="http://schemas.microsoft.com/office/powerpoint/2010/main" val="2429963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397F565-CD2B-3066-25CA-7DE766D32E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DF7E44-3EB3-1CCA-4D40-C5E22A46B0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13299" y="490537"/>
            <a:ext cx="3968748" cy="1628775"/>
          </a:xfrm>
        </p:spPr>
        <p:txBody>
          <a:bodyPr anchor="b">
            <a:normAutofit/>
          </a:bodyPr>
          <a:lstStyle/>
          <a:p>
            <a:r>
              <a:rPr lang="en-US" sz="3500" b="1" dirty="0">
                <a:solidFill>
                  <a:schemeClr val="tx2">
                    <a:lumMod val="90000"/>
                    <a:lumOff val="10000"/>
                  </a:schemeClr>
                </a:solidFill>
              </a:rPr>
              <a:t>Nakedness, Clothing, &amp; Modesty</a:t>
            </a: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9B6D76E5-2013-776B-A05B-38CE738976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358" r="21298"/>
          <a:stretch>
            <a:fillRect/>
          </a:stretch>
        </p:blipFill>
        <p:spPr bwMode="auto">
          <a:xfrm>
            <a:off x="1" y="1587"/>
            <a:ext cx="4571999" cy="6856413"/>
          </a:xfrm>
          <a:custGeom>
            <a:avLst/>
            <a:gdLst/>
            <a:ahLst/>
            <a:cxnLst/>
            <a:rect l="l" t="t" r="r" b="b"/>
            <a:pathLst>
              <a:path w="6649908" h="6856413">
                <a:moveTo>
                  <a:pt x="0" y="0"/>
                </a:moveTo>
                <a:lnTo>
                  <a:pt x="6559859" y="0"/>
                </a:lnTo>
                <a:lnTo>
                  <a:pt x="6572145" y="79394"/>
                </a:lnTo>
                <a:cubicBezTo>
                  <a:pt x="6857782" y="2230562"/>
                  <a:pt x="6243159" y="4473353"/>
                  <a:pt x="6528796" y="6624522"/>
                </a:cubicBezTo>
                <a:lnTo>
                  <a:pt x="6564680" y="6856413"/>
                </a:lnTo>
                <a:lnTo>
                  <a:pt x="0" y="6856413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94918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A45E7D-6C67-B01D-332E-128A45ADB6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13299" y="490537"/>
            <a:ext cx="3968748" cy="1628775"/>
          </a:xfrm>
        </p:spPr>
        <p:txBody>
          <a:bodyPr anchor="b">
            <a:normAutofit/>
          </a:bodyPr>
          <a:lstStyle/>
          <a:p>
            <a:r>
              <a:rPr lang="en-US" sz="3500" b="1" dirty="0">
                <a:solidFill>
                  <a:schemeClr val="tx2">
                    <a:lumMod val="90000"/>
                    <a:lumOff val="10000"/>
                  </a:schemeClr>
                </a:solidFill>
              </a:rPr>
              <a:t>Nakedness, Clothing, &amp; Modesty</a:t>
            </a: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A84F5252-3063-AF5C-9DA6-F963D43734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358" r="21298"/>
          <a:stretch>
            <a:fillRect/>
          </a:stretch>
        </p:blipFill>
        <p:spPr bwMode="auto">
          <a:xfrm>
            <a:off x="1" y="1587"/>
            <a:ext cx="4571999" cy="6856413"/>
          </a:xfrm>
          <a:custGeom>
            <a:avLst/>
            <a:gdLst/>
            <a:ahLst/>
            <a:cxnLst/>
            <a:rect l="l" t="t" r="r" b="b"/>
            <a:pathLst>
              <a:path w="6649908" h="6856413">
                <a:moveTo>
                  <a:pt x="0" y="0"/>
                </a:moveTo>
                <a:lnTo>
                  <a:pt x="6559859" y="0"/>
                </a:lnTo>
                <a:lnTo>
                  <a:pt x="6572145" y="79394"/>
                </a:lnTo>
                <a:cubicBezTo>
                  <a:pt x="6857782" y="2230562"/>
                  <a:pt x="6243159" y="4473353"/>
                  <a:pt x="6528796" y="6624522"/>
                </a:cubicBezTo>
                <a:lnTo>
                  <a:pt x="6564680" y="6856413"/>
                </a:lnTo>
                <a:lnTo>
                  <a:pt x="0" y="6856413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670383-A1FF-BEFA-DAF6-46E744A8B5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13299" y="2407783"/>
            <a:ext cx="3968747" cy="3752849"/>
          </a:xfrm>
        </p:spPr>
        <p:txBody>
          <a:bodyPr>
            <a:normAutofit/>
          </a:bodyPr>
          <a:lstStyle/>
          <a:p>
            <a:pPr>
              <a:buFont typeface="Courier New" panose="02070309020205020404" pitchFamily="49" charset="0"/>
              <a:buChar char="o"/>
            </a:pPr>
            <a:r>
              <a:rPr lang="en-US" sz="2200" b="1" kern="100" dirty="0">
                <a:solidFill>
                  <a:schemeClr val="tx2">
                    <a:lumMod val="90000"/>
                    <a:lumOff val="10000"/>
                  </a:schemeClr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When God created Adam &amp; Eve, they were both naked &amp; not ashamed (Gen. 2:25). </a:t>
            </a:r>
          </a:p>
          <a:p>
            <a:pPr marL="0" indent="0">
              <a:buNone/>
            </a:pP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2403266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6709E3F-A13C-2C02-FE56-43B053C909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23BC14-D628-108C-9AF4-447C1B0F73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13299" y="490537"/>
            <a:ext cx="3968748" cy="1628775"/>
          </a:xfrm>
        </p:spPr>
        <p:txBody>
          <a:bodyPr anchor="b">
            <a:normAutofit/>
          </a:bodyPr>
          <a:lstStyle/>
          <a:p>
            <a:r>
              <a:rPr lang="en-US" sz="3500" b="1" dirty="0">
                <a:solidFill>
                  <a:schemeClr val="tx2">
                    <a:lumMod val="90000"/>
                    <a:lumOff val="10000"/>
                  </a:schemeClr>
                </a:solidFill>
              </a:rPr>
              <a:t>Nakedness, Clothing, &amp; Modesty</a:t>
            </a: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6E62E38B-35A7-0581-7EEC-C18870FEC8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358" r="21298"/>
          <a:stretch>
            <a:fillRect/>
          </a:stretch>
        </p:blipFill>
        <p:spPr bwMode="auto">
          <a:xfrm>
            <a:off x="1" y="1587"/>
            <a:ext cx="4571999" cy="6856413"/>
          </a:xfrm>
          <a:custGeom>
            <a:avLst/>
            <a:gdLst/>
            <a:ahLst/>
            <a:cxnLst/>
            <a:rect l="l" t="t" r="r" b="b"/>
            <a:pathLst>
              <a:path w="6649908" h="6856413">
                <a:moveTo>
                  <a:pt x="0" y="0"/>
                </a:moveTo>
                <a:lnTo>
                  <a:pt x="6559859" y="0"/>
                </a:lnTo>
                <a:lnTo>
                  <a:pt x="6572145" y="79394"/>
                </a:lnTo>
                <a:cubicBezTo>
                  <a:pt x="6857782" y="2230562"/>
                  <a:pt x="6243159" y="4473353"/>
                  <a:pt x="6528796" y="6624522"/>
                </a:cubicBezTo>
                <a:lnTo>
                  <a:pt x="6564680" y="6856413"/>
                </a:lnTo>
                <a:lnTo>
                  <a:pt x="0" y="6856413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F58E84-8A4E-85D8-0093-70FDC0CB06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13300" y="2396898"/>
            <a:ext cx="3968747" cy="3752849"/>
          </a:xfrm>
        </p:spPr>
        <p:txBody>
          <a:bodyPr>
            <a:normAutofit/>
          </a:bodyPr>
          <a:lstStyle/>
          <a:p>
            <a:pPr>
              <a:buFont typeface="Courier New" panose="02070309020205020404" pitchFamily="49" charset="0"/>
              <a:buChar char="o"/>
            </a:pPr>
            <a:r>
              <a:rPr lang="en-US" sz="22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When God created Adam &amp; Eve, they were both naked &amp; not ashamed (Gen. 2:25). 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US" sz="2200" b="1" kern="100" dirty="0">
                <a:solidFill>
                  <a:schemeClr val="tx2">
                    <a:lumMod val="90000"/>
                    <a:lumOff val="10000"/>
                  </a:schemeClr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When Noah got drunk, he became uncovered in his tent and Ham saw the nakedness of his father (Gen. 9:20-27). </a:t>
            </a:r>
          </a:p>
          <a:p>
            <a:pPr marL="0" indent="0">
              <a:buNone/>
            </a:pP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9402231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61C4459-19B0-A015-BE40-634408ACAF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D6B818-A3D1-B507-D1B5-D44D1D16C5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13299" y="490537"/>
            <a:ext cx="3968748" cy="1628775"/>
          </a:xfrm>
        </p:spPr>
        <p:txBody>
          <a:bodyPr anchor="b">
            <a:normAutofit/>
          </a:bodyPr>
          <a:lstStyle/>
          <a:p>
            <a:r>
              <a:rPr lang="en-US" sz="3500" b="1" dirty="0">
                <a:solidFill>
                  <a:schemeClr val="tx2">
                    <a:lumMod val="90000"/>
                    <a:lumOff val="10000"/>
                  </a:schemeClr>
                </a:solidFill>
              </a:rPr>
              <a:t>Nakedness, Clothing, &amp; Modesty</a:t>
            </a: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0B955087-3969-15E9-9023-725849AA3B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358" r="21298"/>
          <a:stretch>
            <a:fillRect/>
          </a:stretch>
        </p:blipFill>
        <p:spPr bwMode="auto">
          <a:xfrm>
            <a:off x="1" y="1587"/>
            <a:ext cx="4571999" cy="6856413"/>
          </a:xfrm>
          <a:custGeom>
            <a:avLst/>
            <a:gdLst/>
            <a:ahLst/>
            <a:cxnLst/>
            <a:rect l="l" t="t" r="r" b="b"/>
            <a:pathLst>
              <a:path w="6649908" h="6856413">
                <a:moveTo>
                  <a:pt x="0" y="0"/>
                </a:moveTo>
                <a:lnTo>
                  <a:pt x="6559859" y="0"/>
                </a:lnTo>
                <a:lnTo>
                  <a:pt x="6572145" y="79394"/>
                </a:lnTo>
                <a:cubicBezTo>
                  <a:pt x="6857782" y="2230562"/>
                  <a:pt x="6243159" y="4473353"/>
                  <a:pt x="6528796" y="6624522"/>
                </a:cubicBezTo>
                <a:lnTo>
                  <a:pt x="6564680" y="6856413"/>
                </a:lnTo>
                <a:lnTo>
                  <a:pt x="0" y="6856413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4F0F49-F822-E0CE-6777-967013DC15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13299" y="2385332"/>
            <a:ext cx="3968747" cy="3982131"/>
          </a:xfrm>
        </p:spPr>
        <p:txBody>
          <a:bodyPr>
            <a:normAutofit fontScale="92500"/>
          </a:bodyPr>
          <a:lstStyle/>
          <a:p>
            <a:pPr>
              <a:buFont typeface="Courier New" panose="02070309020205020404" pitchFamily="49" charset="0"/>
              <a:buChar char="o"/>
            </a:pPr>
            <a:r>
              <a:rPr lang="en-US" sz="24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When God created Adam &amp; Eve, they were both naked &amp; not ashamed (Gen. 2:25). 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US" sz="24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When Noah got drunk, he became uncovered in his tent and Ham saw the nakedness of his father (Gen. 9:20-27). 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US" sz="2400" b="1" kern="100" dirty="0">
                <a:solidFill>
                  <a:schemeClr val="tx2">
                    <a:lumMod val="90000"/>
                    <a:lumOff val="10000"/>
                  </a:schemeClr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The priestly garments are described to cover their nakedness (Exod. 28:40-43; Cf. 20:25-26). </a:t>
            </a:r>
          </a:p>
          <a:p>
            <a:pPr marL="0" indent="0">
              <a:buNone/>
            </a:pP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25579570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BF34661-3B5A-62BD-3F5E-452AAFE56E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207B05-DEE9-9E07-9374-CEA5012993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13299" y="490537"/>
            <a:ext cx="3968748" cy="1628775"/>
          </a:xfrm>
        </p:spPr>
        <p:txBody>
          <a:bodyPr anchor="b">
            <a:normAutofit/>
          </a:bodyPr>
          <a:lstStyle/>
          <a:p>
            <a:r>
              <a:rPr lang="en-US" sz="3500" b="1" dirty="0">
                <a:solidFill>
                  <a:schemeClr val="tx2">
                    <a:lumMod val="90000"/>
                    <a:lumOff val="10000"/>
                  </a:schemeClr>
                </a:solidFill>
              </a:rPr>
              <a:t>Nakedness, Clothing, &amp; Modesty</a:t>
            </a:r>
          </a:p>
        </p:txBody>
      </p:sp>
      <p:pic>
        <p:nvPicPr>
          <p:cNvPr id="9218" name="Picture 2">
            <a:extLst>
              <a:ext uri="{FF2B5EF4-FFF2-40B4-BE49-F238E27FC236}">
                <a16:creationId xmlns:a16="http://schemas.microsoft.com/office/drawing/2014/main" id="{06CBB9F0-A1C4-8BEF-264C-EEC0FE1AA6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128" r="24361" b="-2"/>
          <a:stretch>
            <a:fillRect/>
          </a:stretch>
        </p:blipFill>
        <p:spPr bwMode="auto">
          <a:xfrm>
            <a:off x="1" y="1587"/>
            <a:ext cx="4571999" cy="6856413"/>
          </a:xfrm>
          <a:custGeom>
            <a:avLst/>
            <a:gdLst/>
            <a:ahLst/>
            <a:cxnLst/>
            <a:rect l="l" t="t" r="r" b="b"/>
            <a:pathLst>
              <a:path w="6649908" h="6856413">
                <a:moveTo>
                  <a:pt x="0" y="0"/>
                </a:moveTo>
                <a:lnTo>
                  <a:pt x="6559859" y="0"/>
                </a:lnTo>
                <a:lnTo>
                  <a:pt x="6572145" y="79394"/>
                </a:lnTo>
                <a:cubicBezTo>
                  <a:pt x="6857782" y="2230562"/>
                  <a:pt x="6243159" y="4473353"/>
                  <a:pt x="6528796" y="6624522"/>
                </a:cubicBezTo>
                <a:lnTo>
                  <a:pt x="6564680" y="6856413"/>
                </a:lnTo>
                <a:lnTo>
                  <a:pt x="0" y="6856413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4E4056-CBAA-5B59-0E7C-D0F0C6D42E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13300" y="2614612"/>
            <a:ext cx="3968747" cy="3752849"/>
          </a:xfrm>
        </p:spPr>
        <p:txBody>
          <a:bodyPr>
            <a:normAutofit/>
          </a:bodyPr>
          <a:lstStyle/>
          <a:p>
            <a:endParaRPr lang="en-US" sz="1600"/>
          </a:p>
        </p:txBody>
      </p:sp>
    </p:spTree>
    <p:extLst>
      <p:ext uri="{BB962C8B-B14F-4D97-AF65-F5344CB8AC3E}">
        <p14:creationId xmlns:p14="http://schemas.microsoft.com/office/powerpoint/2010/main" val="30253040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FBC4F38-A619-9861-24CD-64B6B831B5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16AB9E-5302-D3A2-BDD3-308F423757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13299" y="490537"/>
            <a:ext cx="3968748" cy="1628775"/>
          </a:xfrm>
        </p:spPr>
        <p:txBody>
          <a:bodyPr anchor="b">
            <a:normAutofit/>
          </a:bodyPr>
          <a:lstStyle/>
          <a:p>
            <a:r>
              <a:rPr lang="en-US" sz="3500" b="1" dirty="0">
                <a:solidFill>
                  <a:schemeClr val="tx2">
                    <a:lumMod val="90000"/>
                    <a:lumOff val="10000"/>
                  </a:schemeClr>
                </a:solidFill>
              </a:rPr>
              <a:t>Nakedness, Clothing, &amp; Modesty</a:t>
            </a:r>
          </a:p>
        </p:txBody>
      </p:sp>
      <p:pic>
        <p:nvPicPr>
          <p:cNvPr id="10242" name="Picture 2">
            <a:extLst>
              <a:ext uri="{FF2B5EF4-FFF2-40B4-BE49-F238E27FC236}">
                <a16:creationId xmlns:a16="http://schemas.microsoft.com/office/drawing/2014/main" id="{9B7F9D92-3756-0CC1-861F-E40B833D1D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128" r="24361" b="-2"/>
          <a:stretch>
            <a:fillRect/>
          </a:stretch>
        </p:blipFill>
        <p:spPr bwMode="auto">
          <a:xfrm>
            <a:off x="1" y="1587"/>
            <a:ext cx="4571999" cy="6856413"/>
          </a:xfrm>
          <a:custGeom>
            <a:avLst/>
            <a:gdLst/>
            <a:ahLst/>
            <a:cxnLst/>
            <a:rect l="l" t="t" r="r" b="b"/>
            <a:pathLst>
              <a:path w="6649908" h="6856413">
                <a:moveTo>
                  <a:pt x="0" y="0"/>
                </a:moveTo>
                <a:lnTo>
                  <a:pt x="6559859" y="0"/>
                </a:lnTo>
                <a:lnTo>
                  <a:pt x="6572145" y="79394"/>
                </a:lnTo>
                <a:cubicBezTo>
                  <a:pt x="6857782" y="2230562"/>
                  <a:pt x="6243159" y="4473353"/>
                  <a:pt x="6528796" y="6624522"/>
                </a:cubicBezTo>
                <a:lnTo>
                  <a:pt x="6564680" y="6856413"/>
                </a:lnTo>
                <a:lnTo>
                  <a:pt x="0" y="6856413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25F416-A25B-639F-D6D0-018AA25319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13299" y="2353356"/>
            <a:ext cx="3968747" cy="3752849"/>
          </a:xfrm>
        </p:spPr>
        <p:txBody>
          <a:bodyPr>
            <a:normAutofit/>
          </a:bodyPr>
          <a:lstStyle/>
          <a:p>
            <a:pPr>
              <a:buFont typeface="Courier New" panose="02070309020205020404" pitchFamily="49" charset="0"/>
              <a:buChar char="o"/>
            </a:pPr>
            <a:r>
              <a:rPr lang="en-US" b="1" kern="100" dirty="0">
                <a:solidFill>
                  <a:schemeClr val="tx2">
                    <a:lumMod val="90000"/>
                    <a:lumOff val="10000"/>
                  </a:schemeClr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Through symbolic language, God foretold humiliation of </a:t>
            </a:r>
            <a:r>
              <a:rPr lang="en-US" b="1" kern="100" dirty="0">
                <a:solidFill>
                  <a:schemeClr val="tx2">
                    <a:lumMod val="90000"/>
                    <a:lumOff val="1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people</a:t>
            </a:r>
            <a:r>
              <a:rPr lang="en-US" b="1" kern="100" dirty="0">
                <a:solidFill>
                  <a:schemeClr val="tx2">
                    <a:lumMod val="90000"/>
                    <a:lumOff val="10000"/>
                  </a:schemeClr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with vivid imagery (Isa. 47:1-3</a:t>
            </a:r>
            <a:r>
              <a:rPr lang="en-US" b="1" kern="100" dirty="0">
                <a:solidFill>
                  <a:schemeClr val="tx2">
                    <a:lumMod val="90000"/>
                    <a:lumOff val="1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; </a:t>
            </a:r>
            <a:r>
              <a:rPr lang="en-US" b="1" kern="100" dirty="0">
                <a:solidFill>
                  <a:schemeClr val="tx2">
                    <a:lumMod val="90000"/>
                    <a:lumOff val="10000"/>
                  </a:schemeClr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Ezek. 23:1-49; Prov. 7:10; Jer. 6:15) </a:t>
            </a:r>
          </a:p>
          <a:p>
            <a:pPr marL="0" indent="0">
              <a:buNone/>
            </a:pP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5063100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41A9452-8D6E-66AB-3F85-73EF4893CC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11B5AC-816C-8B81-C753-B0A8F32AE4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13299" y="490537"/>
            <a:ext cx="3968748" cy="1628775"/>
          </a:xfrm>
        </p:spPr>
        <p:txBody>
          <a:bodyPr anchor="b">
            <a:normAutofit/>
          </a:bodyPr>
          <a:lstStyle/>
          <a:p>
            <a:r>
              <a:rPr lang="en-US" sz="3500" b="1" dirty="0">
                <a:solidFill>
                  <a:schemeClr val="tx2">
                    <a:lumMod val="90000"/>
                    <a:lumOff val="10000"/>
                  </a:schemeClr>
                </a:solidFill>
              </a:rPr>
              <a:t>Nakedness, Clothing, &amp; Modesty</a:t>
            </a:r>
          </a:p>
        </p:txBody>
      </p:sp>
      <p:pic>
        <p:nvPicPr>
          <p:cNvPr id="11266" name="Picture 2">
            <a:extLst>
              <a:ext uri="{FF2B5EF4-FFF2-40B4-BE49-F238E27FC236}">
                <a16:creationId xmlns:a16="http://schemas.microsoft.com/office/drawing/2014/main" id="{BB0B262B-BEDF-6214-7AEC-F1B8F3923E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128" r="24361" b="-2"/>
          <a:stretch>
            <a:fillRect/>
          </a:stretch>
        </p:blipFill>
        <p:spPr bwMode="auto">
          <a:xfrm>
            <a:off x="1" y="1587"/>
            <a:ext cx="4571999" cy="6856413"/>
          </a:xfrm>
          <a:custGeom>
            <a:avLst/>
            <a:gdLst/>
            <a:ahLst/>
            <a:cxnLst/>
            <a:rect l="l" t="t" r="r" b="b"/>
            <a:pathLst>
              <a:path w="6649908" h="6856413">
                <a:moveTo>
                  <a:pt x="0" y="0"/>
                </a:moveTo>
                <a:lnTo>
                  <a:pt x="6559859" y="0"/>
                </a:lnTo>
                <a:lnTo>
                  <a:pt x="6572145" y="79394"/>
                </a:lnTo>
                <a:cubicBezTo>
                  <a:pt x="6857782" y="2230562"/>
                  <a:pt x="6243159" y="4473353"/>
                  <a:pt x="6528796" y="6624522"/>
                </a:cubicBezTo>
                <a:lnTo>
                  <a:pt x="6564680" y="6856413"/>
                </a:lnTo>
                <a:lnTo>
                  <a:pt x="0" y="6856413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BF6305-CE43-684C-AD7D-BF82CF460E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13299" y="2342469"/>
            <a:ext cx="4123871" cy="3752849"/>
          </a:xfrm>
        </p:spPr>
        <p:txBody>
          <a:bodyPr>
            <a:normAutofit/>
          </a:bodyPr>
          <a:lstStyle/>
          <a:p>
            <a:pPr>
              <a:buFont typeface="Courier New" panose="02070309020205020404" pitchFamily="49" charset="0"/>
              <a:buChar char="o"/>
            </a:pPr>
            <a:r>
              <a:rPr lang="en-US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Through symbolic language, God foretold humiliation of </a:t>
            </a:r>
            <a:r>
              <a:rPr lang="en-US" b="1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people</a:t>
            </a:r>
            <a:r>
              <a:rPr lang="en-US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with vivid imagery (Isa. 47:1-3). 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US" b="1" kern="100" dirty="0">
                <a:solidFill>
                  <a:schemeClr val="tx2">
                    <a:lumMod val="90000"/>
                    <a:lumOff val="10000"/>
                  </a:schemeClr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When Jesus was arrested in Gethsemane, Mark has an interesting note (Mk. 14:51-52).</a:t>
            </a:r>
          </a:p>
          <a:p>
            <a:endParaRPr lang="en-US" sz="1600" b="1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6325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760A70A-4491-42CA-4AEE-1710D9C7FB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ABA74A-0FB6-A921-8CF1-5059D482AC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13299" y="490537"/>
            <a:ext cx="3968748" cy="1628775"/>
          </a:xfrm>
        </p:spPr>
        <p:txBody>
          <a:bodyPr anchor="b">
            <a:normAutofit/>
          </a:bodyPr>
          <a:lstStyle/>
          <a:p>
            <a:r>
              <a:rPr lang="en-US" sz="3500" b="1" dirty="0">
                <a:solidFill>
                  <a:schemeClr val="tx2">
                    <a:lumMod val="90000"/>
                    <a:lumOff val="10000"/>
                  </a:schemeClr>
                </a:solidFill>
              </a:rPr>
              <a:t>Nakedness, Clothing, &amp; Modesty</a:t>
            </a:r>
          </a:p>
        </p:txBody>
      </p:sp>
      <p:pic>
        <p:nvPicPr>
          <p:cNvPr id="12290" name="Picture 2">
            <a:extLst>
              <a:ext uri="{FF2B5EF4-FFF2-40B4-BE49-F238E27FC236}">
                <a16:creationId xmlns:a16="http://schemas.microsoft.com/office/drawing/2014/main" id="{5C913AFA-B4A5-36E3-95A7-4F77C58773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128" r="24361" b="-2"/>
          <a:stretch>
            <a:fillRect/>
          </a:stretch>
        </p:blipFill>
        <p:spPr bwMode="auto">
          <a:xfrm>
            <a:off x="1" y="1587"/>
            <a:ext cx="4571999" cy="6856413"/>
          </a:xfrm>
          <a:custGeom>
            <a:avLst/>
            <a:gdLst/>
            <a:ahLst/>
            <a:cxnLst/>
            <a:rect l="l" t="t" r="r" b="b"/>
            <a:pathLst>
              <a:path w="6649908" h="6856413">
                <a:moveTo>
                  <a:pt x="0" y="0"/>
                </a:moveTo>
                <a:lnTo>
                  <a:pt x="6559859" y="0"/>
                </a:lnTo>
                <a:lnTo>
                  <a:pt x="6572145" y="79394"/>
                </a:lnTo>
                <a:cubicBezTo>
                  <a:pt x="6857782" y="2230562"/>
                  <a:pt x="6243159" y="4473353"/>
                  <a:pt x="6528796" y="6624522"/>
                </a:cubicBezTo>
                <a:lnTo>
                  <a:pt x="6564680" y="6856413"/>
                </a:lnTo>
                <a:lnTo>
                  <a:pt x="0" y="6856413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D03DF5-EB72-3E38-04F2-911195A426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13299" y="2320699"/>
            <a:ext cx="4102100" cy="3752849"/>
          </a:xfrm>
        </p:spPr>
        <p:txBody>
          <a:bodyPr>
            <a:normAutofit/>
          </a:bodyPr>
          <a:lstStyle/>
          <a:p>
            <a:pPr>
              <a:buFont typeface="Courier New" panose="02070309020205020404" pitchFamily="49" charset="0"/>
              <a:buChar char="o"/>
            </a:pPr>
            <a:r>
              <a:rPr lang="en-US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Through symbolic language, God foretold humiliation of </a:t>
            </a:r>
            <a:r>
              <a:rPr lang="en-US" b="1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people</a:t>
            </a:r>
            <a:r>
              <a:rPr lang="en-US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with vivid imagery (Isa. 47:1-3). 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US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When Jesus was arrested in Gethsemane, Mark has an interesting note (Mk. 14:51-52).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US" b="1" kern="100" dirty="0">
                <a:solidFill>
                  <a:schemeClr val="tx2">
                    <a:lumMod val="90000"/>
                    <a:lumOff val="10000"/>
                  </a:schemeClr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When Jesus appeared to disciples by the sea, Peter put on his outer garment (Jn. 21:7).</a:t>
            </a:r>
          </a:p>
          <a:p>
            <a:endParaRPr lang="en-US" sz="1600" b="1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endParaRPr lang="en-US" sz="1600" b="1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26388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E4BCFE9-626F-6DB0-C7C4-FE9A1F32E1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FE0943-F3FF-BF2A-40BD-805CB62778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13299" y="490537"/>
            <a:ext cx="3968748" cy="1628775"/>
          </a:xfrm>
        </p:spPr>
        <p:txBody>
          <a:bodyPr anchor="b">
            <a:normAutofit/>
          </a:bodyPr>
          <a:lstStyle/>
          <a:p>
            <a:r>
              <a:rPr lang="en-US" sz="3500" b="1" dirty="0">
                <a:solidFill>
                  <a:schemeClr val="tx2">
                    <a:lumMod val="90000"/>
                    <a:lumOff val="10000"/>
                  </a:schemeClr>
                </a:solidFill>
              </a:rPr>
              <a:t>Nakedness, Clothing, &amp; Modesty</a:t>
            </a:r>
          </a:p>
        </p:txBody>
      </p:sp>
      <p:pic>
        <p:nvPicPr>
          <p:cNvPr id="13314" name="Picture 2">
            <a:extLst>
              <a:ext uri="{FF2B5EF4-FFF2-40B4-BE49-F238E27FC236}">
                <a16:creationId xmlns:a16="http://schemas.microsoft.com/office/drawing/2014/main" id="{775948E1-EC7D-CA49-30BC-292876AE9A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128" r="24361" b="-2"/>
          <a:stretch>
            <a:fillRect/>
          </a:stretch>
        </p:blipFill>
        <p:spPr bwMode="auto">
          <a:xfrm>
            <a:off x="1" y="1587"/>
            <a:ext cx="4571999" cy="6856413"/>
          </a:xfrm>
          <a:custGeom>
            <a:avLst/>
            <a:gdLst/>
            <a:ahLst/>
            <a:cxnLst/>
            <a:rect l="l" t="t" r="r" b="b"/>
            <a:pathLst>
              <a:path w="6649908" h="6856413">
                <a:moveTo>
                  <a:pt x="0" y="0"/>
                </a:moveTo>
                <a:lnTo>
                  <a:pt x="6559859" y="0"/>
                </a:lnTo>
                <a:lnTo>
                  <a:pt x="6572145" y="79394"/>
                </a:lnTo>
                <a:cubicBezTo>
                  <a:pt x="6857782" y="2230562"/>
                  <a:pt x="6243159" y="4473353"/>
                  <a:pt x="6528796" y="6624522"/>
                </a:cubicBezTo>
                <a:lnTo>
                  <a:pt x="6564680" y="6856413"/>
                </a:lnTo>
                <a:lnTo>
                  <a:pt x="0" y="6856413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9E814D-DC76-F747-DA9E-67A9203794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13299" y="2305731"/>
            <a:ext cx="4112986" cy="4321629"/>
          </a:xfrm>
        </p:spPr>
        <p:txBody>
          <a:bodyPr>
            <a:normAutofit fontScale="92500"/>
          </a:bodyPr>
          <a:lstStyle/>
          <a:p>
            <a:pPr>
              <a:buFont typeface="Courier New" panose="02070309020205020404" pitchFamily="49" charset="0"/>
              <a:buChar char="o"/>
            </a:pPr>
            <a:r>
              <a:rPr lang="en-US" sz="23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Through symbolic language, God foretold humiliation of </a:t>
            </a:r>
            <a:r>
              <a:rPr lang="en-US" sz="2300" b="1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people</a:t>
            </a:r>
            <a:r>
              <a:rPr lang="en-US" sz="23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with vivid imagery (Isa. 47:1-3). 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US" sz="23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When Jesus was arrested in Gethsemane, Mark has an interesting note (Mk. 14:51-52).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US" sz="23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When Jesus appeared to disciples by the sea, Peter put on his outer garment (Jn. 21:7).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US" sz="2300" b="1" kern="100" dirty="0">
                <a:solidFill>
                  <a:schemeClr val="tx2">
                    <a:lumMod val="90000"/>
                    <a:lumOff val="10000"/>
                  </a:schemeClr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Timothy was to instruct women in how to adorn themselves (1 Tim. 2:9-10; 3:2).</a:t>
            </a:r>
          </a:p>
          <a:p>
            <a:endParaRPr lang="en-US" sz="1600" b="1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endParaRPr lang="en-US" sz="1600" b="1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endParaRPr lang="en-US" sz="1600" b="1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0059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304E27B-A513-E7A7-9F6A-24ADB28B9B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ED2F2A-6DD8-8ED5-2BA5-1AFC10550F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13298" y="284163"/>
            <a:ext cx="3968748" cy="1628775"/>
          </a:xfrm>
          <a:ln>
            <a:solidFill>
              <a:schemeClr val="tx2"/>
            </a:solidFill>
          </a:ln>
        </p:spPr>
        <p:txBody>
          <a:bodyPr anchor="b">
            <a:noAutofit/>
          </a:bodyPr>
          <a:lstStyle/>
          <a:p>
            <a:pPr algn="ctr"/>
            <a:r>
              <a:rPr lang="en-US" sz="2200" b="1" dirty="0"/>
              <a:t>Is there a biblical pattern of public modesty requirements for both men &amp; women alike, regardless of custom or setting?   </a:t>
            </a:r>
          </a:p>
        </p:txBody>
      </p:sp>
      <p:pic>
        <p:nvPicPr>
          <p:cNvPr id="14338" name="Picture 2">
            <a:extLst>
              <a:ext uri="{FF2B5EF4-FFF2-40B4-BE49-F238E27FC236}">
                <a16:creationId xmlns:a16="http://schemas.microsoft.com/office/drawing/2014/main" id="{A7C2CD6C-90BC-0A1C-6761-668945C42B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278" r="9044" b="1"/>
          <a:stretch>
            <a:fillRect/>
          </a:stretch>
        </p:blipFill>
        <p:spPr bwMode="auto">
          <a:xfrm>
            <a:off x="1" y="1587"/>
            <a:ext cx="4571999" cy="6856413"/>
          </a:xfrm>
          <a:custGeom>
            <a:avLst/>
            <a:gdLst/>
            <a:ahLst/>
            <a:cxnLst/>
            <a:rect l="l" t="t" r="r" b="b"/>
            <a:pathLst>
              <a:path w="6649908" h="6856413">
                <a:moveTo>
                  <a:pt x="0" y="0"/>
                </a:moveTo>
                <a:lnTo>
                  <a:pt x="6559859" y="0"/>
                </a:lnTo>
                <a:lnTo>
                  <a:pt x="6572145" y="79394"/>
                </a:lnTo>
                <a:cubicBezTo>
                  <a:pt x="6857782" y="2230562"/>
                  <a:pt x="6243159" y="4473353"/>
                  <a:pt x="6528796" y="6624522"/>
                </a:cubicBezTo>
                <a:lnTo>
                  <a:pt x="6564680" y="6856413"/>
                </a:lnTo>
                <a:lnTo>
                  <a:pt x="0" y="6856413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C28CE4-6AFC-FFAB-A6E4-74DA066561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13298" y="2041978"/>
            <a:ext cx="4047673" cy="4531859"/>
          </a:xfrm>
        </p:spPr>
        <p:txBody>
          <a:bodyPr>
            <a:normAutofit fontScale="25000" lnSpcReduction="20000"/>
          </a:bodyPr>
          <a:lstStyle/>
          <a:p>
            <a:pPr marR="0" lvl="0">
              <a:spcBef>
                <a:spcPts val="0"/>
              </a:spcBef>
              <a:spcAft>
                <a:spcPts val="600"/>
              </a:spcAft>
              <a:buFont typeface="Courier New" panose="02070309020205020404" pitchFamily="49" charset="0"/>
              <a:buChar char="o"/>
              <a:tabLst>
                <a:tab pos="762000" algn="l"/>
              </a:tabLst>
            </a:pPr>
            <a:r>
              <a:rPr lang="en-US" sz="8000" kern="100" dirty="0">
                <a:solidFill>
                  <a:schemeClr val="tx2">
                    <a:lumMod val="90000"/>
                    <a:lumOff val="10000"/>
                  </a:schemeClr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Some coverings men make are insufficient to cover their nakedness.</a:t>
            </a:r>
          </a:p>
          <a:p>
            <a:pPr marR="0" lvl="0">
              <a:spcBef>
                <a:spcPts val="0"/>
              </a:spcBef>
              <a:spcAft>
                <a:spcPts val="600"/>
              </a:spcAft>
              <a:buFont typeface="Courier New" panose="02070309020205020404" pitchFamily="49" charset="0"/>
              <a:buChar char="o"/>
              <a:tabLst>
                <a:tab pos="762000" algn="l"/>
              </a:tabLst>
            </a:pPr>
            <a:r>
              <a:rPr lang="en-US" sz="8000" kern="100" dirty="0">
                <a:solidFill>
                  <a:schemeClr val="tx2">
                    <a:lumMod val="90000"/>
                    <a:lumOff val="10000"/>
                  </a:schemeClr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Even among family &amp; the same sex, one ought to consider the matter of how their nakedness affects others.</a:t>
            </a:r>
          </a:p>
          <a:p>
            <a:pPr marR="0" lvl="0">
              <a:spcBef>
                <a:spcPts val="0"/>
              </a:spcBef>
              <a:spcAft>
                <a:spcPts val="600"/>
              </a:spcAft>
              <a:buFont typeface="Courier New" panose="02070309020205020404" pitchFamily="49" charset="0"/>
              <a:buChar char="o"/>
              <a:tabLst>
                <a:tab pos="762000" algn="l"/>
              </a:tabLst>
            </a:pPr>
            <a:r>
              <a:rPr lang="en-US" sz="8000" kern="100" dirty="0">
                <a:solidFill>
                  <a:schemeClr val="tx2">
                    <a:lumMod val="90000"/>
                    <a:lumOff val="10000"/>
                  </a:schemeClr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God wanted His priests covered from the waist to the thigh, considering such while making certain movements (</a:t>
            </a:r>
            <a:r>
              <a:rPr lang="en-US" sz="80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will we simply discard this passage because of its context?</a:t>
            </a:r>
            <a:r>
              <a:rPr lang="en-US" sz="8000" kern="100" dirty="0">
                <a:solidFill>
                  <a:schemeClr val="tx2">
                    <a:lumMod val="90000"/>
                    <a:lumOff val="10000"/>
                  </a:schemeClr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).</a:t>
            </a:r>
          </a:p>
          <a:p>
            <a:pPr marR="0" lvl="0">
              <a:spcBef>
                <a:spcPts val="0"/>
              </a:spcBef>
              <a:spcAft>
                <a:spcPts val="600"/>
              </a:spcAft>
              <a:buFont typeface="Courier New" panose="02070309020205020404" pitchFamily="49" charset="0"/>
              <a:buChar char="o"/>
              <a:tabLst>
                <a:tab pos="762000" algn="l"/>
              </a:tabLst>
            </a:pPr>
            <a:r>
              <a:rPr lang="en-US" sz="8000" kern="100" dirty="0">
                <a:solidFill>
                  <a:schemeClr val="tx2">
                    <a:lumMod val="90000"/>
                    <a:lumOff val="10000"/>
                  </a:schemeClr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God speaks of various parts of the body being aroused/causing arousal in others.</a:t>
            </a:r>
          </a:p>
          <a:p>
            <a:pPr marR="0" lvl="0">
              <a:spcBef>
                <a:spcPts val="0"/>
              </a:spcBef>
              <a:spcAft>
                <a:spcPts val="600"/>
              </a:spcAft>
              <a:buFont typeface="Courier New" panose="02070309020205020404" pitchFamily="49" charset="0"/>
              <a:buChar char="o"/>
              <a:tabLst>
                <a:tab pos="762000" algn="l"/>
              </a:tabLst>
            </a:pPr>
            <a:r>
              <a:rPr lang="en-US" sz="8000" kern="100" dirty="0">
                <a:solidFill>
                  <a:schemeClr val="tx2">
                    <a:lumMod val="90000"/>
                    <a:lumOff val="10000"/>
                  </a:schemeClr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If our </a:t>
            </a:r>
            <a:r>
              <a:rPr lang="en-US" sz="8000" kern="100" dirty="0">
                <a:solidFill>
                  <a:schemeClr val="tx2">
                    <a:lumMod val="90000"/>
                    <a:lumOff val="1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hearts</a:t>
            </a:r>
            <a:r>
              <a:rPr lang="en-US" sz="8000" kern="100" dirty="0">
                <a:solidFill>
                  <a:schemeClr val="tx2">
                    <a:lumMod val="90000"/>
                    <a:lumOff val="10000"/>
                  </a:schemeClr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are </a:t>
            </a:r>
            <a:r>
              <a:rPr lang="en-US" sz="8000" kern="100" dirty="0">
                <a:solidFill>
                  <a:schemeClr val="tx2">
                    <a:lumMod val="90000"/>
                    <a:lumOff val="1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given</a:t>
            </a:r>
            <a:r>
              <a:rPr lang="en-US" sz="8000" kern="100" dirty="0">
                <a:solidFill>
                  <a:schemeClr val="tx2">
                    <a:lumMod val="90000"/>
                    <a:lumOff val="10000"/>
                  </a:schemeClr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to the Lord, then the fruit of the Spirit will be made known (</a:t>
            </a:r>
            <a:r>
              <a:rPr lang="en-US" sz="80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Gal. 5:16-26</a:t>
            </a:r>
            <a:r>
              <a:rPr lang="en-US" sz="8000" kern="100" dirty="0">
                <a:solidFill>
                  <a:schemeClr val="tx2">
                    <a:lumMod val="90000"/>
                    <a:lumOff val="10000"/>
                  </a:schemeClr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). </a:t>
            </a:r>
          </a:p>
          <a:p>
            <a:pPr marR="0" lvl="0">
              <a:spcBef>
                <a:spcPts val="0"/>
              </a:spcBef>
              <a:spcAft>
                <a:spcPts val="600"/>
              </a:spcAft>
              <a:tabLst>
                <a:tab pos="762000" algn="l"/>
              </a:tabLst>
            </a:pPr>
            <a:endParaRPr lang="en-US" sz="15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62139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5B38627-95B9-24F1-138D-3279AABCAA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3" name="Rectangle 1032">
            <a:extLst>
              <a:ext uri="{FF2B5EF4-FFF2-40B4-BE49-F238E27FC236}">
                <a16:creationId xmlns:a16="http://schemas.microsoft.com/office/drawing/2014/main" id="{1F59A59C-63DA-EC26-DEC6-C2FE9406B3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8C94B260-599C-89AF-3D90-9E8C04EB80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91" r="-1" b="-1"/>
          <a:stretch>
            <a:fillRect/>
          </a:stretch>
        </p:blipFill>
        <p:spPr bwMode="auto">
          <a:xfrm>
            <a:off x="20" y="10"/>
            <a:ext cx="9141693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1710BE7-DF91-CDF1-B9D0-4471E9B0591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5286" y="1124712"/>
            <a:ext cx="6858000" cy="3063240"/>
          </a:xfrm>
        </p:spPr>
        <p:txBody>
          <a:bodyPr>
            <a:normAutofit/>
          </a:bodyPr>
          <a:lstStyle/>
          <a:p>
            <a:r>
              <a:rPr lang="en-US" sz="5700" b="1" dirty="0">
                <a:solidFill>
                  <a:schemeClr val="bg1"/>
                </a:solidFill>
              </a:rPr>
              <a:t>Nakedness, Clothing, And Modesty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A04B6FD-7EED-36F9-7301-7A0E9FE5A6A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5286" y="4599432"/>
            <a:ext cx="6858000" cy="1227520"/>
          </a:xfrm>
        </p:spPr>
        <p:txBody>
          <a:bodyPr>
            <a:normAutofit/>
          </a:bodyPr>
          <a:lstStyle/>
          <a:p>
            <a:r>
              <a:rPr lang="en-US" sz="2800" b="1" dirty="0">
                <a:solidFill>
                  <a:schemeClr val="bg1"/>
                </a:solidFill>
              </a:rPr>
              <a:t>~ Galatians 5:16-26</a:t>
            </a:r>
          </a:p>
          <a:p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035" name="sketchy line">
            <a:extLst>
              <a:ext uri="{FF2B5EF4-FFF2-40B4-BE49-F238E27FC236}">
                <a16:creationId xmlns:a16="http://schemas.microsoft.com/office/drawing/2014/main" id="{81A8CBCD-F73F-DAEF-8FAA-3EAD341778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980654" y="4368623"/>
            <a:ext cx="3182692" cy="18288"/>
          </a:xfrm>
          <a:custGeom>
            <a:avLst/>
            <a:gdLst>
              <a:gd name="connsiteX0" fmla="*/ 0 w 3182692"/>
              <a:gd name="connsiteY0" fmla="*/ 0 h 18288"/>
              <a:gd name="connsiteX1" fmla="*/ 636538 w 3182692"/>
              <a:gd name="connsiteY1" fmla="*/ 0 h 18288"/>
              <a:gd name="connsiteX2" fmla="*/ 1273077 w 3182692"/>
              <a:gd name="connsiteY2" fmla="*/ 0 h 18288"/>
              <a:gd name="connsiteX3" fmla="*/ 1909615 w 3182692"/>
              <a:gd name="connsiteY3" fmla="*/ 0 h 18288"/>
              <a:gd name="connsiteX4" fmla="*/ 2482500 w 3182692"/>
              <a:gd name="connsiteY4" fmla="*/ 0 h 18288"/>
              <a:gd name="connsiteX5" fmla="*/ 3182692 w 3182692"/>
              <a:gd name="connsiteY5" fmla="*/ 0 h 18288"/>
              <a:gd name="connsiteX6" fmla="*/ 3182692 w 3182692"/>
              <a:gd name="connsiteY6" fmla="*/ 18288 h 18288"/>
              <a:gd name="connsiteX7" fmla="*/ 2609807 w 3182692"/>
              <a:gd name="connsiteY7" fmla="*/ 18288 h 18288"/>
              <a:gd name="connsiteX8" fmla="*/ 2068750 w 3182692"/>
              <a:gd name="connsiteY8" fmla="*/ 18288 h 18288"/>
              <a:gd name="connsiteX9" fmla="*/ 1432211 w 3182692"/>
              <a:gd name="connsiteY9" fmla="*/ 18288 h 18288"/>
              <a:gd name="connsiteX10" fmla="*/ 859327 w 3182692"/>
              <a:gd name="connsiteY10" fmla="*/ 18288 h 18288"/>
              <a:gd name="connsiteX11" fmla="*/ 0 w 3182692"/>
              <a:gd name="connsiteY11" fmla="*/ 18288 h 18288"/>
              <a:gd name="connsiteX12" fmla="*/ 0 w 3182692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182692" h="18288" fill="none" extrusionOk="0">
                <a:moveTo>
                  <a:pt x="0" y="0"/>
                </a:moveTo>
                <a:cubicBezTo>
                  <a:pt x="253588" y="25878"/>
                  <a:pt x="409323" y="-5359"/>
                  <a:pt x="636538" y="0"/>
                </a:cubicBezTo>
                <a:cubicBezTo>
                  <a:pt x="863753" y="5359"/>
                  <a:pt x="1007727" y="-28"/>
                  <a:pt x="1273077" y="0"/>
                </a:cubicBezTo>
                <a:cubicBezTo>
                  <a:pt x="1538427" y="28"/>
                  <a:pt x="1698640" y="-12775"/>
                  <a:pt x="1909615" y="0"/>
                </a:cubicBezTo>
                <a:cubicBezTo>
                  <a:pt x="2120590" y="12775"/>
                  <a:pt x="2210293" y="-21823"/>
                  <a:pt x="2482500" y="0"/>
                </a:cubicBezTo>
                <a:cubicBezTo>
                  <a:pt x="2754708" y="21823"/>
                  <a:pt x="3004133" y="-28750"/>
                  <a:pt x="3182692" y="0"/>
                </a:cubicBezTo>
                <a:cubicBezTo>
                  <a:pt x="3183134" y="4516"/>
                  <a:pt x="3181865" y="12266"/>
                  <a:pt x="3182692" y="18288"/>
                </a:cubicBezTo>
                <a:cubicBezTo>
                  <a:pt x="2947402" y="22440"/>
                  <a:pt x="2876226" y="27191"/>
                  <a:pt x="2609807" y="18288"/>
                </a:cubicBezTo>
                <a:cubicBezTo>
                  <a:pt x="2343389" y="9385"/>
                  <a:pt x="2326689" y="25579"/>
                  <a:pt x="2068750" y="18288"/>
                </a:cubicBezTo>
                <a:cubicBezTo>
                  <a:pt x="1810811" y="10997"/>
                  <a:pt x="1713836" y="48219"/>
                  <a:pt x="1432211" y="18288"/>
                </a:cubicBezTo>
                <a:cubicBezTo>
                  <a:pt x="1150586" y="-11643"/>
                  <a:pt x="982765" y="3747"/>
                  <a:pt x="859327" y="18288"/>
                </a:cubicBezTo>
                <a:cubicBezTo>
                  <a:pt x="735889" y="32829"/>
                  <a:pt x="254183" y="35231"/>
                  <a:pt x="0" y="18288"/>
                </a:cubicBezTo>
                <a:cubicBezTo>
                  <a:pt x="-306" y="11477"/>
                  <a:pt x="485" y="4355"/>
                  <a:pt x="0" y="0"/>
                </a:cubicBezTo>
                <a:close/>
              </a:path>
              <a:path w="3182692" h="18288" stroke="0" extrusionOk="0">
                <a:moveTo>
                  <a:pt x="0" y="0"/>
                </a:moveTo>
                <a:cubicBezTo>
                  <a:pt x="243108" y="-22426"/>
                  <a:pt x="387854" y="22949"/>
                  <a:pt x="572885" y="0"/>
                </a:cubicBezTo>
                <a:cubicBezTo>
                  <a:pt x="757916" y="-22949"/>
                  <a:pt x="923707" y="6797"/>
                  <a:pt x="1113942" y="0"/>
                </a:cubicBezTo>
                <a:cubicBezTo>
                  <a:pt x="1304177" y="-6797"/>
                  <a:pt x="1495991" y="20627"/>
                  <a:pt x="1686827" y="0"/>
                </a:cubicBezTo>
                <a:cubicBezTo>
                  <a:pt x="1877663" y="-20627"/>
                  <a:pt x="2170182" y="-20672"/>
                  <a:pt x="2323365" y="0"/>
                </a:cubicBezTo>
                <a:cubicBezTo>
                  <a:pt x="2476548" y="20672"/>
                  <a:pt x="2919164" y="6097"/>
                  <a:pt x="3182692" y="0"/>
                </a:cubicBezTo>
                <a:cubicBezTo>
                  <a:pt x="3183269" y="4624"/>
                  <a:pt x="3183511" y="11191"/>
                  <a:pt x="3182692" y="18288"/>
                </a:cubicBezTo>
                <a:cubicBezTo>
                  <a:pt x="3026065" y="-10849"/>
                  <a:pt x="2775006" y="23067"/>
                  <a:pt x="2546154" y="18288"/>
                </a:cubicBezTo>
                <a:cubicBezTo>
                  <a:pt x="2317302" y="13509"/>
                  <a:pt x="2168173" y="-8513"/>
                  <a:pt x="1845961" y="18288"/>
                </a:cubicBezTo>
                <a:cubicBezTo>
                  <a:pt x="1523749" y="45089"/>
                  <a:pt x="1450078" y="-844"/>
                  <a:pt x="1304904" y="18288"/>
                </a:cubicBezTo>
                <a:cubicBezTo>
                  <a:pt x="1159730" y="37420"/>
                  <a:pt x="942635" y="-10021"/>
                  <a:pt x="604711" y="18288"/>
                </a:cubicBezTo>
                <a:cubicBezTo>
                  <a:pt x="266787" y="46597"/>
                  <a:pt x="141927" y="-8395"/>
                  <a:pt x="0" y="18288"/>
                </a:cubicBezTo>
                <a:cubicBezTo>
                  <a:pt x="-171" y="12755"/>
                  <a:pt x="-690" y="7930"/>
                  <a:pt x="0" y="0"/>
                </a:cubicBezTo>
                <a:close/>
              </a:path>
            </a:pathLst>
          </a:custGeom>
          <a:solidFill>
            <a:srgbClr val="FFFFFF">
              <a:alpha val="75000"/>
            </a:srgbClr>
          </a:solidFill>
          <a:ln w="44450" cap="rnd">
            <a:solidFill>
              <a:schemeClr val="bg1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037" name="sketchy box">
            <a:extLst>
              <a:ext uri="{FF2B5EF4-FFF2-40B4-BE49-F238E27FC236}">
                <a16:creationId xmlns:a16="http://schemas.microsoft.com/office/drawing/2014/main" id="{0D4D0AD2-0F49-A1E9-32E8-9F2388C5B3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628650" y="720953"/>
            <a:ext cx="7886700" cy="5416094"/>
          </a:xfrm>
          <a:custGeom>
            <a:avLst/>
            <a:gdLst>
              <a:gd name="connsiteX0" fmla="*/ 0 w 7886700"/>
              <a:gd name="connsiteY0" fmla="*/ 0 h 5416094"/>
              <a:gd name="connsiteX1" fmla="*/ 578358 w 7886700"/>
              <a:gd name="connsiteY1" fmla="*/ 0 h 5416094"/>
              <a:gd name="connsiteX2" fmla="*/ 998982 w 7886700"/>
              <a:gd name="connsiteY2" fmla="*/ 0 h 5416094"/>
              <a:gd name="connsiteX3" fmla="*/ 1813941 w 7886700"/>
              <a:gd name="connsiteY3" fmla="*/ 0 h 5416094"/>
              <a:gd name="connsiteX4" fmla="*/ 2392299 w 7886700"/>
              <a:gd name="connsiteY4" fmla="*/ 0 h 5416094"/>
              <a:gd name="connsiteX5" fmla="*/ 2970657 w 7886700"/>
              <a:gd name="connsiteY5" fmla="*/ 0 h 5416094"/>
              <a:gd name="connsiteX6" fmla="*/ 3785616 w 7886700"/>
              <a:gd name="connsiteY6" fmla="*/ 0 h 5416094"/>
              <a:gd name="connsiteX7" fmla="*/ 4285107 w 7886700"/>
              <a:gd name="connsiteY7" fmla="*/ 0 h 5416094"/>
              <a:gd name="connsiteX8" fmla="*/ 5100066 w 7886700"/>
              <a:gd name="connsiteY8" fmla="*/ 0 h 5416094"/>
              <a:gd name="connsiteX9" fmla="*/ 5915025 w 7886700"/>
              <a:gd name="connsiteY9" fmla="*/ 0 h 5416094"/>
              <a:gd name="connsiteX10" fmla="*/ 6572250 w 7886700"/>
              <a:gd name="connsiteY10" fmla="*/ 0 h 5416094"/>
              <a:gd name="connsiteX11" fmla="*/ 7886700 w 7886700"/>
              <a:gd name="connsiteY11" fmla="*/ 0 h 5416094"/>
              <a:gd name="connsiteX12" fmla="*/ 7886700 w 7886700"/>
              <a:gd name="connsiteY12" fmla="*/ 622851 h 5416094"/>
              <a:gd name="connsiteX13" fmla="*/ 7886700 w 7886700"/>
              <a:gd name="connsiteY13" fmla="*/ 1137380 h 5416094"/>
              <a:gd name="connsiteX14" fmla="*/ 7886700 w 7886700"/>
              <a:gd name="connsiteY14" fmla="*/ 1814391 h 5416094"/>
              <a:gd name="connsiteX15" fmla="*/ 7886700 w 7886700"/>
              <a:gd name="connsiteY15" fmla="*/ 2491403 h 5416094"/>
              <a:gd name="connsiteX16" fmla="*/ 7886700 w 7886700"/>
              <a:gd name="connsiteY16" fmla="*/ 3168415 h 5416094"/>
              <a:gd name="connsiteX17" fmla="*/ 7886700 w 7886700"/>
              <a:gd name="connsiteY17" fmla="*/ 3899588 h 5416094"/>
              <a:gd name="connsiteX18" fmla="*/ 7886700 w 7886700"/>
              <a:gd name="connsiteY18" fmla="*/ 4630760 h 5416094"/>
              <a:gd name="connsiteX19" fmla="*/ 7886700 w 7886700"/>
              <a:gd name="connsiteY19" fmla="*/ 5416094 h 5416094"/>
              <a:gd name="connsiteX20" fmla="*/ 7466076 w 7886700"/>
              <a:gd name="connsiteY20" fmla="*/ 5416094 h 5416094"/>
              <a:gd name="connsiteX21" fmla="*/ 6651117 w 7886700"/>
              <a:gd name="connsiteY21" fmla="*/ 5416094 h 5416094"/>
              <a:gd name="connsiteX22" fmla="*/ 5993892 w 7886700"/>
              <a:gd name="connsiteY22" fmla="*/ 5416094 h 5416094"/>
              <a:gd name="connsiteX23" fmla="*/ 5494401 w 7886700"/>
              <a:gd name="connsiteY23" fmla="*/ 5416094 h 5416094"/>
              <a:gd name="connsiteX24" fmla="*/ 4837176 w 7886700"/>
              <a:gd name="connsiteY24" fmla="*/ 5416094 h 5416094"/>
              <a:gd name="connsiteX25" fmla="*/ 4416552 w 7886700"/>
              <a:gd name="connsiteY25" fmla="*/ 5416094 h 5416094"/>
              <a:gd name="connsiteX26" fmla="*/ 3995928 w 7886700"/>
              <a:gd name="connsiteY26" fmla="*/ 5416094 h 5416094"/>
              <a:gd name="connsiteX27" fmla="*/ 3338703 w 7886700"/>
              <a:gd name="connsiteY27" fmla="*/ 5416094 h 5416094"/>
              <a:gd name="connsiteX28" fmla="*/ 2839212 w 7886700"/>
              <a:gd name="connsiteY28" fmla="*/ 5416094 h 5416094"/>
              <a:gd name="connsiteX29" fmla="*/ 2103120 w 7886700"/>
              <a:gd name="connsiteY29" fmla="*/ 5416094 h 5416094"/>
              <a:gd name="connsiteX30" fmla="*/ 1603629 w 7886700"/>
              <a:gd name="connsiteY30" fmla="*/ 5416094 h 5416094"/>
              <a:gd name="connsiteX31" fmla="*/ 867537 w 7886700"/>
              <a:gd name="connsiteY31" fmla="*/ 5416094 h 5416094"/>
              <a:gd name="connsiteX32" fmla="*/ 0 w 7886700"/>
              <a:gd name="connsiteY32" fmla="*/ 5416094 h 5416094"/>
              <a:gd name="connsiteX33" fmla="*/ 0 w 7886700"/>
              <a:gd name="connsiteY33" fmla="*/ 4684921 h 5416094"/>
              <a:gd name="connsiteX34" fmla="*/ 0 w 7886700"/>
              <a:gd name="connsiteY34" fmla="*/ 3953749 h 5416094"/>
              <a:gd name="connsiteX35" fmla="*/ 0 w 7886700"/>
              <a:gd name="connsiteY35" fmla="*/ 3168415 h 5416094"/>
              <a:gd name="connsiteX36" fmla="*/ 0 w 7886700"/>
              <a:gd name="connsiteY36" fmla="*/ 2545564 h 5416094"/>
              <a:gd name="connsiteX37" fmla="*/ 0 w 7886700"/>
              <a:gd name="connsiteY37" fmla="*/ 1760231 h 5416094"/>
              <a:gd name="connsiteX38" fmla="*/ 0 w 7886700"/>
              <a:gd name="connsiteY38" fmla="*/ 1191541 h 5416094"/>
              <a:gd name="connsiteX39" fmla="*/ 0 w 7886700"/>
              <a:gd name="connsiteY39" fmla="*/ 677012 h 5416094"/>
              <a:gd name="connsiteX40" fmla="*/ 0 w 7886700"/>
              <a:gd name="connsiteY40" fmla="*/ 0 h 54160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7886700" h="5416094" extrusionOk="0">
                <a:moveTo>
                  <a:pt x="0" y="0"/>
                </a:moveTo>
                <a:cubicBezTo>
                  <a:pt x="165412" y="-21137"/>
                  <a:pt x="322344" y="-21985"/>
                  <a:pt x="578358" y="0"/>
                </a:cubicBezTo>
                <a:cubicBezTo>
                  <a:pt x="834372" y="21985"/>
                  <a:pt x="888520" y="-5136"/>
                  <a:pt x="998982" y="0"/>
                </a:cubicBezTo>
                <a:cubicBezTo>
                  <a:pt x="1109444" y="5136"/>
                  <a:pt x="1622600" y="-36529"/>
                  <a:pt x="1813941" y="0"/>
                </a:cubicBezTo>
                <a:cubicBezTo>
                  <a:pt x="2005282" y="36529"/>
                  <a:pt x="2177619" y="19108"/>
                  <a:pt x="2392299" y="0"/>
                </a:cubicBezTo>
                <a:cubicBezTo>
                  <a:pt x="2606979" y="-19108"/>
                  <a:pt x="2788556" y="-21788"/>
                  <a:pt x="2970657" y="0"/>
                </a:cubicBezTo>
                <a:cubicBezTo>
                  <a:pt x="3152758" y="21788"/>
                  <a:pt x="3596738" y="18723"/>
                  <a:pt x="3785616" y="0"/>
                </a:cubicBezTo>
                <a:cubicBezTo>
                  <a:pt x="3974494" y="-18723"/>
                  <a:pt x="4136501" y="9985"/>
                  <a:pt x="4285107" y="0"/>
                </a:cubicBezTo>
                <a:cubicBezTo>
                  <a:pt x="4433713" y="-9985"/>
                  <a:pt x="4710656" y="-6143"/>
                  <a:pt x="5100066" y="0"/>
                </a:cubicBezTo>
                <a:cubicBezTo>
                  <a:pt x="5489476" y="6143"/>
                  <a:pt x="5703885" y="5883"/>
                  <a:pt x="5915025" y="0"/>
                </a:cubicBezTo>
                <a:cubicBezTo>
                  <a:pt x="6126165" y="-5883"/>
                  <a:pt x="6308797" y="30350"/>
                  <a:pt x="6572250" y="0"/>
                </a:cubicBezTo>
                <a:cubicBezTo>
                  <a:pt x="6835703" y="-30350"/>
                  <a:pt x="7286910" y="4832"/>
                  <a:pt x="7886700" y="0"/>
                </a:cubicBezTo>
                <a:cubicBezTo>
                  <a:pt x="7917044" y="253972"/>
                  <a:pt x="7878280" y="382927"/>
                  <a:pt x="7886700" y="622851"/>
                </a:cubicBezTo>
                <a:cubicBezTo>
                  <a:pt x="7895120" y="862775"/>
                  <a:pt x="7898095" y="881954"/>
                  <a:pt x="7886700" y="1137380"/>
                </a:cubicBezTo>
                <a:cubicBezTo>
                  <a:pt x="7875305" y="1392806"/>
                  <a:pt x="7859449" y="1500954"/>
                  <a:pt x="7886700" y="1814391"/>
                </a:cubicBezTo>
                <a:cubicBezTo>
                  <a:pt x="7913951" y="2127828"/>
                  <a:pt x="7899710" y="2276490"/>
                  <a:pt x="7886700" y="2491403"/>
                </a:cubicBezTo>
                <a:cubicBezTo>
                  <a:pt x="7873690" y="2706316"/>
                  <a:pt x="7899048" y="2943627"/>
                  <a:pt x="7886700" y="3168415"/>
                </a:cubicBezTo>
                <a:cubicBezTo>
                  <a:pt x="7874352" y="3393203"/>
                  <a:pt x="7895759" y="3539359"/>
                  <a:pt x="7886700" y="3899588"/>
                </a:cubicBezTo>
                <a:cubicBezTo>
                  <a:pt x="7877641" y="4259817"/>
                  <a:pt x="7907485" y="4437980"/>
                  <a:pt x="7886700" y="4630760"/>
                </a:cubicBezTo>
                <a:cubicBezTo>
                  <a:pt x="7865915" y="4823540"/>
                  <a:pt x="7871525" y="5198637"/>
                  <a:pt x="7886700" y="5416094"/>
                </a:cubicBezTo>
                <a:cubicBezTo>
                  <a:pt x="7691680" y="5431844"/>
                  <a:pt x="7601555" y="5415681"/>
                  <a:pt x="7466076" y="5416094"/>
                </a:cubicBezTo>
                <a:cubicBezTo>
                  <a:pt x="7330597" y="5416507"/>
                  <a:pt x="6831360" y="5424066"/>
                  <a:pt x="6651117" y="5416094"/>
                </a:cubicBezTo>
                <a:cubicBezTo>
                  <a:pt x="6470874" y="5408122"/>
                  <a:pt x="6162822" y="5448218"/>
                  <a:pt x="5993892" y="5416094"/>
                </a:cubicBezTo>
                <a:cubicBezTo>
                  <a:pt x="5824963" y="5383970"/>
                  <a:pt x="5688089" y="5423575"/>
                  <a:pt x="5494401" y="5416094"/>
                </a:cubicBezTo>
                <a:cubicBezTo>
                  <a:pt x="5300713" y="5408613"/>
                  <a:pt x="5038344" y="5439836"/>
                  <a:pt x="4837176" y="5416094"/>
                </a:cubicBezTo>
                <a:cubicBezTo>
                  <a:pt x="4636008" y="5392352"/>
                  <a:pt x="4547230" y="5414191"/>
                  <a:pt x="4416552" y="5416094"/>
                </a:cubicBezTo>
                <a:cubicBezTo>
                  <a:pt x="4285874" y="5417997"/>
                  <a:pt x="4197467" y="5397786"/>
                  <a:pt x="3995928" y="5416094"/>
                </a:cubicBezTo>
                <a:cubicBezTo>
                  <a:pt x="3794389" y="5434402"/>
                  <a:pt x="3512175" y="5385012"/>
                  <a:pt x="3338703" y="5416094"/>
                </a:cubicBezTo>
                <a:cubicBezTo>
                  <a:pt x="3165232" y="5447176"/>
                  <a:pt x="2961841" y="5402137"/>
                  <a:pt x="2839212" y="5416094"/>
                </a:cubicBezTo>
                <a:cubicBezTo>
                  <a:pt x="2716583" y="5430051"/>
                  <a:pt x="2260631" y="5391454"/>
                  <a:pt x="2103120" y="5416094"/>
                </a:cubicBezTo>
                <a:cubicBezTo>
                  <a:pt x="1945609" y="5440734"/>
                  <a:pt x="1802870" y="5413244"/>
                  <a:pt x="1603629" y="5416094"/>
                </a:cubicBezTo>
                <a:cubicBezTo>
                  <a:pt x="1404388" y="5418944"/>
                  <a:pt x="1036615" y="5428037"/>
                  <a:pt x="867537" y="5416094"/>
                </a:cubicBezTo>
                <a:cubicBezTo>
                  <a:pt x="698459" y="5404151"/>
                  <a:pt x="196765" y="5387017"/>
                  <a:pt x="0" y="5416094"/>
                </a:cubicBezTo>
                <a:cubicBezTo>
                  <a:pt x="-7913" y="5158982"/>
                  <a:pt x="-32352" y="4972281"/>
                  <a:pt x="0" y="4684921"/>
                </a:cubicBezTo>
                <a:cubicBezTo>
                  <a:pt x="32352" y="4397561"/>
                  <a:pt x="-36146" y="4109983"/>
                  <a:pt x="0" y="3953749"/>
                </a:cubicBezTo>
                <a:cubicBezTo>
                  <a:pt x="36146" y="3797515"/>
                  <a:pt x="38942" y="3433311"/>
                  <a:pt x="0" y="3168415"/>
                </a:cubicBezTo>
                <a:cubicBezTo>
                  <a:pt x="-38942" y="2903519"/>
                  <a:pt x="-264" y="2810505"/>
                  <a:pt x="0" y="2545564"/>
                </a:cubicBezTo>
                <a:cubicBezTo>
                  <a:pt x="264" y="2280623"/>
                  <a:pt x="20689" y="1994225"/>
                  <a:pt x="0" y="1760231"/>
                </a:cubicBezTo>
                <a:cubicBezTo>
                  <a:pt x="-20689" y="1526237"/>
                  <a:pt x="16073" y="1386976"/>
                  <a:pt x="0" y="1191541"/>
                </a:cubicBezTo>
                <a:cubicBezTo>
                  <a:pt x="-16073" y="996106"/>
                  <a:pt x="-16965" y="844858"/>
                  <a:pt x="0" y="677012"/>
                </a:cubicBezTo>
                <a:cubicBezTo>
                  <a:pt x="16965" y="509166"/>
                  <a:pt x="85" y="277162"/>
                  <a:pt x="0" y="0"/>
                </a:cubicBezTo>
                <a:close/>
              </a:path>
            </a:pathLst>
          </a:custGeom>
          <a:noFill/>
          <a:ln w="47625" cap="rnd">
            <a:solidFill>
              <a:schemeClr val="bg1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477279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271</TotalTime>
  <Words>893</Words>
  <Application>Microsoft Macintosh PowerPoint</Application>
  <PresentationFormat>On-screen Show (4:3)</PresentationFormat>
  <Paragraphs>51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2" baseType="lpstr">
      <vt:lpstr>-webkit-standard</vt:lpstr>
      <vt:lpstr>Aptos</vt:lpstr>
      <vt:lpstr>Aptos Display</vt:lpstr>
      <vt:lpstr>Arial</vt:lpstr>
      <vt:lpstr>Courier New</vt:lpstr>
      <vt:lpstr>Google Sans</vt:lpstr>
      <vt:lpstr>Office Theme</vt:lpstr>
      <vt:lpstr>Nakedness, Clothing, And Modesty</vt:lpstr>
      <vt:lpstr>Objections to Biblical Modesty</vt:lpstr>
      <vt:lpstr>Common Questions About Modesty</vt:lpstr>
      <vt:lpstr>Key Underlying Debates</vt:lpstr>
      <vt:lpstr>Nakedness, Clothing, &amp; Modesty</vt:lpstr>
      <vt:lpstr>Nakedness, Clothing, &amp; Modesty</vt:lpstr>
      <vt:lpstr>Nakedness, Clothing, &amp; Modesty</vt:lpstr>
      <vt:lpstr>Nakedness, Clothing, &amp; Modesty</vt:lpstr>
      <vt:lpstr>Nakedness, Clothing, &amp; Modesty</vt:lpstr>
      <vt:lpstr>Nakedness, Clothing, &amp; Modesty</vt:lpstr>
      <vt:lpstr>Nakedness, Clothing, &amp; Modesty</vt:lpstr>
      <vt:lpstr>Nakedness, Clothing, &amp; Modesty</vt:lpstr>
      <vt:lpstr>Nakedness, Clothing, &amp; Modesty</vt:lpstr>
      <vt:lpstr>Is there a biblical pattern of public modesty requirements for both men &amp; women alike, regardless of custom or setting?   </vt:lpstr>
      <vt:lpstr>Nakedness, Clothing, And Modesty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Nakedness, Clothing, &amp; Modesty</dc:title>
  <dc:creator>Ian Rice</dc:creator>
  <cp:lastModifiedBy>Ian Rice</cp:lastModifiedBy>
  <cp:revision>6</cp:revision>
  <dcterms:created xsi:type="dcterms:W3CDTF">2024-05-11T17:17:47Z</dcterms:created>
  <dcterms:modified xsi:type="dcterms:W3CDTF">2026-05-03T20:18:33Z</dcterms:modified>
</cp:coreProperties>
</file>