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78"/>
  </p:normalViewPr>
  <p:slideViewPr>
    <p:cSldViewPr snapToGrid="0">
      <p:cViewPr varScale="1">
        <p:scale>
          <a:sx n="110" d="100"/>
          <a:sy n="110" d="100"/>
        </p:scale>
        <p:origin x="72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94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17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7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34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669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3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83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3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95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39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23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D8B06A-1F4F-3348-82D1-106608B0FD66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49C3A8-19F9-864F-8FE5-D0C99AE88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1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Lectio: Guided Bible Reading » Blog Archive » Epilogue and Restoration:  Joyous New Life (John 21:1–25)">
            <a:extLst>
              <a:ext uri="{FF2B5EF4-FFF2-40B4-BE49-F238E27FC236}">
                <a16:creationId xmlns:a16="http://schemas.microsoft.com/office/drawing/2014/main" id="{0CAD90D9-D30F-2D51-16FD-C5214AA16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"/>
          <a:stretch>
            <a:fillRect/>
          </a:stretch>
        </p:blipFill>
        <p:spPr bwMode="auto">
          <a:xfrm>
            <a:off x="20" y="-22"/>
            <a:ext cx="9143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Rectangle 1045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684783" y="1682484"/>
            <a:ext cx="6858003" cy="3493010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14ED2-F98B-59F3-9031-BFBF78548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4791919"/>
            <a:ext cx="8325735" cy="1805650"/>
          </a:xfrm>
        </p:spPr>
        <p:txBody>
          <a:bodyPr anchor="t">
            <a:normAutofit fontScale="90000"/>
          </a:bodyPr>
          <a:lstStyle/>
          <a:p>
            <a:pPr algn="r"/>
            <a:r>
              <a:rPr lang="en-US" sz="4500" b="1" dirty="0">
                <a:solidFill>
                  <a:srgbClr val="FFFFFF"/>
                </a:solidFill>
              </a:rPr>
              <a:t>When You Fail &amp; Christ Restores: </a:t>
            </a:r>
            <a:br>
              <a:rPr lang="en-US" sz="4500" b="1" dirty="0">
                <a:solidFill>
                  <a:srgbClr val="FFFFFF"/>
                </a:solidFill>
              </a:rPr>
            </a:br>
            <a:r>
              <a:rPr lang="en-US" sz="4500" b="1" dirty="0">
                <a:solidFill>
                  <a:srgbClr val="FFFFFF"/>
                </a:solidFill>
              </a:rPr>
              <a:t>The Restoration of Peter</a:t>
            </a:r>
            <a:br>
              <a:rPr lang="en-US" sz="4500" b="1" dirty="0">
                <a:solidFill>
                  <a:srgbClr val="FFFFFF"/>
                </a:solidFill>
              </a:rPr>
            </a:br>
            <a:r>
              <a:rPr lang="en-US" sz="4500" b="1" dirty="0">
                <a:solidFill>
                  <a:srgbClr val="FFFFFF"/>
                </a:solidFill>
              </a:rPr>
              <a:t>~ </a:t>
            </a:r>
            <a:r>
              <a:rPr lang="en-US" sz="3100" b="1" dirty="0">
                <a:solidFill>
                  <a:srgbClr val="FFFFFF"/>
                </a:solidFill>
              </a:rPr>
              <a:t>John 21:1–19</a:t>
            </a:r>
            <a:br>
              <a:rPr lang="en-US" sz="1800" dirty="0">
                <a:solidFill>
                  <a:srgbClr val="FFFFFF"/>
                </a:solidFill>
              </a:rPr>
            </a:br>
            <a:endParaRPr lang="en-US" sz="4500" dirty="0">
              <a:solidFill>
                <a:srgbClr val="FFFFFF"/>
              </a:solidFill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97890" y="2511887"/>
            <a:ext cx="6858003" cy="1834218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2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E65E4-D5CF-0C77-91DB-43371D1219A3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i="0" u="none" strike="noStrike" dirty="0">
                <a:solidFill>
                  <a:schemeClr val="bg1"/>
                </a:solidFill>
                <a:effectLst/>
              </a:rPr>
              <a:t>How </a:t>
            </a:r>
            <a:r>
              <a:rPr lang="en-US" b="1" dirty="0">
                <a:solidFill>
                  <a:schemeClr val="bg1"/>
                </a:solidFill>
              </a:rPr>
              <a:t>D</a:t>
            </a:r>
            <a:r>
              <a:rPr lang="en-US" b="1" i="0" u="none" strike="noStrike" dirty="0">
                <a:solidFill>
                  <a:schemeClr val="bg1"/>
                </a:solidFill>
                <a:effectLst/>
              </a:rPr>
              <a:t>o </a:t>
            </a:r>
            <a:r>
              <a:rPr lang="en-US" b="1" dirty="0">
                <a:solidFill>
                  <a:schemeClr val="bg1"/>
                </a:solidFill>
              </a:rPr>
              <a:t>W</a:t>
            </a:r>
            <a:r>
              <a:rPr lang="en-US" b="1" i="0" u="none" strike="noStrike" dirty="0">
                <a:solidFill>
                  <a:schemeClr val="bg1"/>
                </a:solidFill>
                <a:effectLst/>
              </a:rPr>
              <a:t>e </a:t>
            </a:r>
            <a:r>
              <a:rPr lang="en-US" b="1" dirty="0">
                <a:solidFill>
                  <a:schemeClr val="bg1"/>
                </a:solidFill>
              </a:rPr>
              <a:t>F</a:t>
            </a:r>
            <a:r>
              <a:rPr lang="en-US" b="1" i="0" u="none" strike="noStrike" dirty="0">
                <a:solidFill>
                  <a:schemeClr val="bg1"/>
                </a:solidFill>
                <a:effectLst/>
              </a:rPr>
              <a:t>ace the One We </a:t>
            </a:r>
            <a:r>
              <a:rPr lang="en-US" b="1" dirty="0">
                <a:solidFill>
                  <a:schemeClr val="bg1"/>
                </a:solidFill>
              </a:rPr>
              <a:t>H</a:t>
            </a:r>
            <a:r>
              <a:rPr lang="en-US" b="1" i="0" u="none" strike="noStrike" dirty="0">
                <a:solidFill>
                  <a:schemeClr val="bg1"/>
                </a:solidFill>
                <a:effectLst/>
              </a:rPr>
              <a:t>ave </a:t>
            </a:r>
            <a:r>
              <a:rPr lang="en-US" b="1" dirty="0">
                <a:solidFill>
                  <a:schemeClr val="bg1"/>
                </a:solidFill>
              </a:rPr>
              <a:t>F</a:t>
            </a:r>
            <a:r>
              <a:rPr lang="en-US" b="1" i="0" u="none" strike="noStrike" dirty="0">
                <a:solidFill>
                  <a:schemeClr val="bg1"/>
                </a:solidFill>
                <a:effectLst/>
              </a:rPr>
              <a:t>ailed?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27884-260A-7CD2-0A7D-9AD129B30918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</a:pPr>
            <a:r>
              <a:rPr lang="en-US" sz="3200" b="1" i="0" u="none" strike="noStrike" dirty="0">
                <a:solidFill>
                  <a:schemeClr val="bg1"/>
                </a:solidFill>
                <a:effectLst/>
              </a:rPr>
              <a:t> Peter once claimed he would die before denying Jesus (Matt. 26:35)</a:t>
            </a:r>
          </a:p>
          <a:p>
            <a:pPr algn="l">
              <a:buFont typeface="Wingdings" pitchFamily="2" charset="2"/>
              <a:buChar char="v"/>
            </a:pPr>
            <a:r>
              <a:rPr lang="en-US" sz="3200" b="1" i="0" u="none" strike="noStrike" dirty="0">
                <a:solidFill>
                  <a:schemeClr val="bg1"/>
                </a:solidFill>
                <a:effectLst/>
              </a:rPr>
              <a:t> Yet he denied Him 3x under pressure (Lk. 22:57–60)</a:t>
            </a:r>
          </a:p>
          <a:p>
            <a:pPr algn="l">
              <a:buFont typeface="Wingdings" pitchFamily="2" charset="2"/>
              <a:buChar char="v"/>
            </a:pPr>
            <a:r>
              <a:rPr lang="en-US" sz="3200" b="1" i="0" u="none" strike="noStrike" dirty="0">
                <a:solidFill>
                  <a:schemeClr val="bg1"/>
                </a:solidFill>
                <a:effectLst/>
              </a:rPr>
              <a:t> Failure does not have to be final</a:t>
            </a:r>
          </a:p>
          <a:p>
            <a:pPr algn="l">
              <a:buFont typeface="Wingdings" pitchFamily="2" charset="2"/>
              <a:buChar char="v"/>
            </a:pPr>
            <a:r>
              <a:rPr lang="en-US" sz="3200" b="1" i="0" u="none" strike="noStrike" dirty="0">
                <a:solidFill>
                  <a:schemeClr val="bg1"/>
                </a:solidFill>
                <a:effectLst/>
              </a:rPr>
              <a:t> But restoration is not automatic</a:t>
            </a:r>
          </a:p>
          <a:p>
            <a:pPr algn="l">
              <a:buFont typeface="Wingdings" pitchFamily="2" charset="2"/>
              <a:buChar char="v"/>
            </a:pPr>
            <a:r>
              <a:rPr lang="en-US" sz="3200" b="1" i="0" u="none" strike="noStrike" dirty="0">
                <a:solidFill>
                  <a:schemeClr val="bg1"/>
                </a:solidFill>
                <a:effectLst/>
              </a:rPr>
              <a:t> What can we learn from this passage (Jn. 21:1-19)?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36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FDBE8-258E-7F93-7A63-BBCB2A307FA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b="1" dirty="0"/>
              <a:t>How Do We Face the One We Have Failed?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FE71C-10A2-1FF7-02F9-84B553502FF9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en-US" sz="3200" b="1" dirty="0"/>
              <a:t>After failure, it is easier to go backward than to go forward.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/>
              <a:t>Jesus meets failure, then demands change.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/>
              <a:t>Honesty (not feelings) leads to restoration.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/>
              <a:t>Restoration can spur greater sense of purpose! 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/>
              <a:t>Following Christ after failure has potential to lead unto greater faithfulness!!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309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27F22-3F19-1DBC-3E29-40B9A6987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51BA5220-22D1-3441-D91D-1813A5222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Lectio: Guided Bible Reading » Blog Archive » Epilogue and Restoration:  Joyous New Life (John 21:1–25)">
            <a:extLst>
              <a:ext uri="{FF2B5EF4-FFF2-40B4-BE49-F238E27FC236}">
                <a16:creationId xmlns:a16="http://schemas.microsoft.com/office/drawing/2014/main" id="{A1AFA2E6-3CBE-FA04-4652-276EB61CE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"/>
          <a:stretch>
            <a:fillRect/>
          </a:stretch>
        </p:blipFill>
        <p:spPr bwMode="auto">
          <a:xfrm>
            <a:off x="20" y="-22"/>
            <a:ext cx="9143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Rectangle 1045">
            <a:extLst>
              <a:ext uri="{FF2B5EF4-FFF2-40B4-BE49-F238E27FC236}">
                <a16:creationId xmlns:a16="http://schemas.microsoft.com/office/drawing/2014/main" id="{B39A961E-018B-DA08-29E0-446E123BD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684783" y="1682484"/>
            <a:ext cx="6858003" cy="3493010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95189-BF32-0BC1-A713-D16924037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4791919"/>
            <a:ext cx="8325735" cy="1805650"/>
          </a:xfrm>
        </p:spPr>
        <p:txBody>
          <a:bodyPr anchor="t">
            <a:normAutofit fontScale="90000"/>
          </a:bodyPr>
          <a:lstStyle/>
          <a:p>
            <a:pPr algn="r"/>
            <a:r>
              <a:rPr lang="en-US" sz="4500" b="1" dirty="0">
                <a:solidFill>
                  <a:srgbClr val="FFFFFF"/>
                </a:solidFill>
              </a:rPr>
              <a:t>When You Fail &amp; Christ Restores: </a:t>
            </a:r>
            <a:br>
              <a:rPr lang="en-US" sz="4500" b="1" dirty="0">
                <a:solidFill>
                  <a:srgbClr val="FFFFFF"/>
                </a:solidFill>
              </a:rPr>
            </a:br>
            <a:r>
              <a:rPr lang="en-US" sz="4500" b="1" dirty="0">
                <a:solidFill>
                  <a:srgbClr val="FFFFFF"/>
                </a:solidFill>
              </a:rPr>
              <a:t>The Restoration of Peter</a:t>
            </a:r>
            <a:br>
              <a:rPr lang="en-US" sz="4500" b="1" dirty="0">
                <a:solidFill>
                  <a:srgbClr val="FFFFFF"/>
                </a:solidFill>
              </a:rPr>
            </a:br>
            <a:r>
              <a:rPr lang="en-US" sz="4500" b="1" dirty="0">
                <a:solidFill>
                  <a:srgbClr val="FFFFFF"/>
                </a:solidFill>
              </a:rPr>
              <a:t>~ </a:t>
            </a:r>
            <a:r>
              <a:rPr lang="en-US" sz="3100" b="1" dirty="0">
                <a:solidFill>
                  <a:srgbClr val="FFFFFF"/>
                </a:solidFill>
              </a:rPr>
              <a:t>John 21:1–19</a:t>
            </a:r>
            <a:br>
              <a:rPr lang="en-US" sz="1800" dirty="0">
                <a:solidFill>
                  <a:srgbClr val="FFFFFF"/>
                </a:solidFill>
              </a:rPr>
            </a:br>
            <a:endParaRPr lang="en-US" sz="4500" dirty="0">
              <a:solidFill>
                <a:srgbClr val="FFFFFF"/>
              </a:solidFill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524891A8-47E9-84AD-ED51-A9CBC96D1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97890" y="2511887"/>
            <a:ext cx="6858003" cy="1834218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630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160</Words>
  <Application>Microsoft Macintosh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Office Theme</vt:lpstr>
      <vt:lpstr>When You Fail &amp; Christ Restores:  The Restoration of Peter ~ John 21:1–19 </vt:lpstr>
      <vt:lpstr>How Do We Face the One We Have Failed?</vt:lpstr>
      <vt:lpstr>How Do We Face the One We Have Failed?</vt:lpstr>
      <vt:lpstr>When You Fail &amp; Christ Restores:  The Restoration of Peter ~ John 21:1–19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3</cp:revision>
  <dcterms:created xsi:type="dcterms:W3CDTF">2026-04-19T20:07:02Z</dcterms:created>
  <dcterms:modified xsi:type="dcterms:W3CDTF">2026-04-19T20:33:03Z</dcterms:modified>
</cp:coreProperties>
</file>