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81" r:id="rId3"/>
    <p:sldId id="264" r:id="rId4"/>
    <p:sldId id="259" r:id="rId5"/>
    <p:sldId id="263" r:id="rId6"/>
    <p:sldId id="260" r:id="rId7"/>
    <p:sldId id="261" r:id="rId8"/>
    <p:sldId id="265" r:id="rId9"/>
    <p:sldId id="266" r:id="rId10"/>
    <p:sldId id="267" r:id="rId11"/>
    <p:sldId id="269" r:id="rId12"/>
    <p:sldId id="287" r:id="rId13"/>
    <p:sldId id="288" r:id="rId14"/>
    <p:sldId id="268" r:id="rId15"/>
    <p:sldId id="270" r:id="rId16"/>
    <p:sldId id="289" r:id="rId17"/>
    <p:sldId id="272" r:id="rId18"/>
    <p:sldId id="273" r:id="rId19"/>
    <p:sldId id="274" r:id="rId20"/>
    <p:sldId id="285" r:id="rId21"/>
    <p:sldId id="275" r:id="rId22"/>
    <p:sldId id="282" r:id="rId23"/>
    <p:sldId id="284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70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2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8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9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4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1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2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78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6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46DBB02-218F-4B5F-9264-BAFC5A732939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96AA8407-0856-4164-B2BF-6EB6FD516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1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a.org/topics/divorc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a.org/topics/divorc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ewresearch.org/fact-tank/2017/04/06/number-of-u-s-adults-cohabiting-with-a-partner-continues-to-rise-especially-among-those-50-and-olde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ewresearch.org/fact-tank/2017/04/06/number-of-u-s-adults-cohabiting-with-a-partner-continues-to-rise-especially-among-those-50-and-olde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istory.com/this-day-in-history/supreme-court-legalizes-abor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istory.com/this-day-in-history/supreme-court-legalizes-aborti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guardian.com/world/2022/jun/24/roe-v-wade-overturned-abortion-summary-supreme-cour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guardian.com/world/2022/jun/24/roe-v-wade-overturned-abortion-summary-supreme-cour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yez.org/cases/2014/14-55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yez.org/cases/2014/14-55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ransgender_rights_in_the_United_States" TargetMode="External"/><Relationship Id="rId2" Type="http://schemas.openxmlformats.org/officeDocument/2006/relationships/hyperlink" Target="https://en.wikipedia.org/wiki/Equal_Protection_Clause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ransgender_rights_in_the_United_States" TargetMode="External"/><Relationship Id="rId2" Type="http://schemas.openxmlformats.org/officeDocument/2006/relationships/hyperlink" Target="https://en.wikipedia.org/wiki/Equal_Protection_Claus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2B837709-58B1-1BDA-78D4-D95F533484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ECD52-B21A-454C-BFEB-004F2981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555" y="1448586"/>
            <a:ext cx="5370143" cy="1181062"/>
          </a:xfrm>
        </p:spPr>
        <p:txBody>
          <a:bodyPr>
            <a:normAutofit/>
          </a:bodyPr>
          <a:lstStyle/>
          <a:p>
            <a:r>
              <a:rPr 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8B1F2-F780-47EB-A343-0F90C9FB2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3986" y="2750234"/>
            <a:ext cx="5107407" cy="263374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 is for us to begin a series of lessons that deal with the “</a:t>
            </a: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980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F619D-002D-B406-6FCA-857345F4C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4BAC083-A2AA-BA8C-A991-2ABD0DEB9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B117D9-DF60-94D3-2371-1F68534F9B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1905" r="276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CB06FF-D20B-C5E3-E500-1AC3D4D47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354" y="3904084"/>
            <a:ext cx="8086725" cy="2424796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3011136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1" dirty="0"/>
              <a:t>American Psychological Association says of marriage, “They are also good for children; growing up in a happy home protects children from mental, physical, educational and social problems. However, about 40 to 50 percent of married couples in the United States divorce.” </a:t>
            </a:r>
            <a:r>
              <a:rPr lang="en-US" b="1" u="sng" dirty="0">
                <a:hlinkClick r:id="rId2"/>
              </a:rPr>
              <a:t>https://www.apa.org/topics/divorce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9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1" dirty="0"/>
              <a:t>American Psychological Association says of marriage, “They are also </a:t>
            </a:r>
            <a:r>
              <a:rPr lang="en-US" b="1" dirty="0">
                <a:highlight>
                  <a:srgbClr val="FFFF00"/>
                </a:highlight>
              </a:rPr>
              <a:t>good for children</a:t>
            </a:r>
            <a:r>
              <a:rPr lang="en-US" b="1" dirty="0"/>
              <a:t>; growing up in a happy home protects children from mental, physical, educational and social problems. </a:t>
            </a:r>
            <a:r>
              <a:rPr lang="en-US" b="1" dirty="0">
                <a:highlight>
                  <a:srgbClr val="FFFF00"/>
                </a:highlight>
              </a:rPr>
              <a:t>However, about 40 to 50 percent of married couples in the United States divorce</a:t>
            </a:r>
            <a:r>
              <a:rPr lang="en-US" b="1" dirty="0"/>
              <a:t>.” </a:t>
            </a:r>
            <a:r>
              <a:rPr lang="en-US" b="1" u="sng" dirty="0">
                <a:hlinkClick r:id="rId2"/>
              </a:rPr>
              <a:t>https://www.apa.org/topics/divorce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685689"/>
            <a:ext cx="5856106" cy="3766185"/>
          </a:xfrm>
        </p:spPr>
        <p:txBody>
          <a:bodyPr>
            <a:normAutofit/>
          </a:bodyPr>
          <a:lstStyle/>
          <a:p>
            <a:endParaRPr lang="en-US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181915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685689"/>
            <a:ext cx="6889252" cy="3908434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Divorce Rates Continue</a:t>
            </a:r>
          </a:p>
          <a:p>
            <a:pPr lvl="1"/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Mt. 19:3-9; Rom. 7:1-3; 1 Tim. 5:14; 1 Cor. 7:11-13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6982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sz="2000" b="1"/>
              <a:t>As marriage rates have fallen, the number of U.S. adults in cohabiting relationships has continued to climb, reaching about 18 million in 2016. This is up 29% since 2007, when 14 million adults were cohabiting, according to U.S. Census Bureau data. Roughly half of cohabiters – those living with an unmarried partner – are younger than 35. Since 2007, the number of cohabiting adults ages 50 and older grew by 75%. </a:t>
            </a:r>
            <a:r>
              <a:rPr lang="en-US" sz="2000" b="1" u="sng">
                <a:hlinkClick r:id="rId2"/>
              </a:rPr>
              <a:t>https://www.pewresearch.org/fact-tank/2017/04/06/number-of-u-s-adults-cohabiting-with-a-partner-continues-to-rise-especially-among-those-50-and-older/</a:t>
            </a:r>
            <a:endParaRPr lang="en-US" sz="2000" b="1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3514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sz="2000" b="1" dirty="0"/>
              <a:t>As marriage rates have fallen, </a:t>
            </a:r>
            <a:r>
              <a:rPr lang="en-US" sz="2000" b="1" dirty="0">
                <a:highlight>
                  <a:srgbClr val="FFFF00"/>
                </a:highlight>
              </a:rPr>
              <a:t>the number of U.S. adults in cohabiting relationships has continued to climb</a:t>
            </a:r>
            <a:r>
              <a:rPr lang="en-US" sz="2000" b="1" dirty="0"/>
              <a:t>, reaching about 18 million in 2016. This is </a:t>
            </a:r>
            <a:r>
              <a:rPr lang="en-US" sz="2000" b="1" dirty="0">
                <a:highlight>
                  <a:srgbClr val="FFFF00"/>
                </a:highlight>
              </a:rPr>
              <a:t>up 29% since 2007</a:t>
            </a:r>
            <a:r>
              <a:rPr lang="en-US" sz="2000" b="1" dirty="0"/>
              <a:t>, when 14 million adults were cohabiting, according to U.S. Census Bureau data. Roughly half of cohabiters – those living with an unmarried partner – are younger than 35. Since 2007, the number of cohabiting adults ages 50 and older grew by 75%. </a:t>
            </a:r>
            <a:r>
              <a:rPr lang="en-US" sz="2000" b="1" u="sng" dirty="0">
                <a:hlinkClick r:id="rId2"/>
              </a:rPr>
              <a:t>https://www.pewresearch.org/fact-tank/2017/04/06/number-of-u-s-adults-cohabiting-with-a-partner-continues-to-rise-especially-among-those-50-and-older/</a:t>
            </a:r>
            <a:endParaRPr lang="en-US" sz="20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8" y="685689"/>
            <a:ext cx="6961171" cy="4009601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Divorce Rates Continue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Unmarried and Immorality</a:t>
            </a:r>
          </a:p>
          <a:p>
            <a:pPr lvl="1"/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Heb. 13:4; 1 Cor. 7:2-4; Gal. 5:19-21; 2 Cor. 6:16-7:1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96396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1"/>
              <a:t>1973, In a historic decision, the U.S. Supreme Court ruled in Roe v. Wade that women, as part of their constitutional right to privacy, can terminate a pregnancy during its first two trimesters. </a:t>
            </a:r>
            <a:r>
              <a:rPr lang="en-US" b="1" u="sng">
                <a:hlinkClick r:id="rId2"/>
              </a:rPr>
              <a:t>https://www.history.com/this-day-in-history/supreme-court-legalizes-abortion</a:t>
            </a:r>
            <a:r>
              <a:rPr lang="en-US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480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1" dirty="0"/>
              <a:t>1973, In a historic decision, the U.S. Supreme Court ruled in Roe v. Wade that women, </a:t>
            </a:r>
            <a:r>
              <a:rPr lang="en-US" b="1" dirty="0">
                <a:highlight>
                  <a:srgbClr val="FFFF00"/>
                </a:highlight>
              </a:rPr>
              <a:t>as part of their constitutional right to privacy, </a:t>
            </a:r>
            <a:r>
              <a:rPr lang="en-US" b="1" dirty="0"/>
              <a:t>can terminate a pregnancy during its first two trimesters. </a:t>
            </a:r>
            <a:r>
              <a:rPr lang="en-US" b="1" u="sng" dirty="0">
                <a:hlinkClick r:id="rId2"/>
              </a:rPr>
              <a:t>https://www.history.com/this-day-in-history/supreme-court-legalizes-abortion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6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3B4D2-1BB7-2D99-B96C-CFA3721E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30BF2-DDFE-7F72-62DD-A6240F79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2886681"/>
            <a:ext cx="8178799" cy="3677405"/>
          </a:xfrm>
        </p:spPr>
        <p:txBody>
          <a:bodyPr>
            <a:normAutofit fontScale="85000" lnSpcReduction="20000"/>
          </a:bodyPr>
          <a:lstStyle/>
          <a:p>
            <a:r>
              <a:rPr lang="en-US" sz="2600" b="0" i="0" u="none" strike="noStrike" dirty="0">
                <a:effectLst/>
                <a:latin typeface="GuardianTextEgyptian"/>
              </a:rPr>
              <a:t>The supreme court has ruled there is no constitutional right to abortion in the United States, upending the landmark Roe </a:t>
            </a:r>
            <a:r>
              <a:rPr lang="en-US" sz="2600" dirty="0">
                <a:latin typeface="GuardianTextEgyptian"/>
              </a:rPr>
              <a:t>v Wade </a:t>
            </a:r>
            <a:r>
              <a:rPr lang="en-US" sz="2600" b="0" i="0" u="none" strike="noStrike" dirty="0">
                <a:effectLst/>
                <a:latin typeface="GuardianTextEgyptian"/>
              </a:rPr>
              <a:t>case from nearly 50 years ago in</a:t>
            </a:r>
            <a:r>
              <a:rPr lang="en-US" sz="2600" b="1" i="0" u="none" strike="noStrike" dirty="0">
                <a:effectLst/>
                <a:latin typeface="GuardianTextEgyptian"/>
              </a:rPr>
              <a:t> </a:t>
            </a:r>
            <a:r>
              <a:rPr lang="en-US" sz="2600" b="0" i="0" u="none" strike="noStrike" dirty="0">
                <a:effectLst/>
                <a:latin typeface="GuardianTextEgyptian"/>
              </a:rPr>
              <a:t>a rare reversal of long-settled law that will fracture reproductive rights in America.</a:t>
            </a:r>
          </a:p>
          <a:p>
            <a:pPr fontAlgn="base"/>
            <a:r>
              <a:rPr lang="en-US" sz="2600" b="0" i="0" u="none" strike="noStrike" dirty="0">
                <a:effectLst/>
                <a:latin typeface="GuardianTextEgyptian"/>
              </a:rPr>
              <a:t>Joe Biden called the ruling a “tragic error” and the Republicans celebrating it “wrong, extreme and out of touch”.</a:t>
            </a:r>
          </a:p>
          <a:p>
            <a:pPr fontAlgn="base"/>
            <a:r>
              <a:rPr lang="en-US" sz="2600" b="0" i="0" u="none" strike="noStrike" dirty="0">
                <a:effectLst/>
                <a:latin typeface="GuardianTextEgyptian"/>
              </a:rPr>
              <a:t>The court, the president said, had pointed America down “an extreme and dangerous path”. Sounding an alarm over a concurring opinion by the conservative justice Clarence Thomas, Biden said key rights including same-sex marriage and access to contraception could now be targeted by the rightwing court.</a:t>
            </a:r>
          </a:p>
          <a:p>
            <a:pPr fontAlgn="base"/>
            <a:r>
              <a:rPr lang="en-US" sz="2600" b="0" i="0" u="none" strike="noStrike" dirty="0">
                <a:effectLst/>
                <a:latin typeface="GuardianTextEgyptian"/>
                <a:hlinkClick r:id="rId2"/>
              </a:rPr>
              <a:t>https://www.theguardian.com/world/2022/jun/24/roe-v-wade-overturned-abortion-summary-supreme-court</a:t>
            </a:r>
            <a:endParaRPr lang="en-US" sz="2600" b="0" i="0" u="none" strike="noStrike" dirty="0">
              <a:effectLst/>
              <a:latin typeface="GuardianTextEgyptian"/>
            </a:endParaRPr>
          </a:p>
          <a:p>
            <a:pPr fontAlgn="base"/>
            <a:endParaRPr lang="en-US" sz="1500" b="0" i="0" u="none" strike="noStrike" dirty="0">
              <a:effectLst/>
              <a:latin typeface="GuardianTextEgyptian"/>
            </a:endParaRP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69438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DD8443-5D56-E644-45E8-13BC1D5D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E6D49B-86E3-5A39-DEB5-7A3FD3903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7D1252-34D3-161D-296B-D1A1A7F5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0851D-E887-40DD-5946-0ACA3A6DA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F26CE-20A5-5189-38DE-C23CADDA5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2886681"/>
            <a:ext cx="8178799" cy="3677405"/>
          </a:xfrm>
        </p:spPr>
        <p:txBody>
          <a:bodyPr>
            <a:normAutofit fontScale="85000" lnSpcReduction="20000"/>
          </a:bodyPr>
          <a:lstStyle/>
          <a:p>
            <a:r>
              <a:rPr lang="en-US" sz="2600" b="0" i="0" u="none" strike="noStrike" dirty="0">
                <a:effectLst/>
                <a:latin typeface="GuardianTextEgyptian"/>
              </a:rPr>
              <a:t>The </a:t>
            </a:r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supreme court</a:t>
            </a:r>
            <a:r>
              <a:rPr lang="en-US" sz="2600" b="0" i="0" u="none" strike="noStrike" dirty="0">
                <a:effectLst/>
                <a:latin typeface="GuardianTextEgyptian"/>
              </a:rPr>
              <a:t> has ruled there is no constitutional right to abortion in the United States, </a:t>
            </a:r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upending the landmark Roe </a:t>
            </a:r>
            <a:r>
              <a:rPr lang="en-US" sz="2600" dirty="0">
                <a:highlight>
                  <a:srgbClr val="FFFF00"/>
                </a:highlight>
                <a:latin typeface="GuardianTextEgyptian"/>
              </a:rPr>
              <a:t>v Wade </a:t>
            </a:r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case from nearly 50 years ago</a:t>
            </a:r>
            <a:r>
              <a:rPr lang="en-US" sz="2600" b="0" i="0" u="none" strike="noStrike" dirty="0">
                <a:effectLst/>
                <a:latin typeface="GuardianTextEgyptian"/>
              </a:rPr>
              <a:t> in</a:t>
            </a:r>
            <a:r>
              <a:rPr lang="en-US" sz="2600" b="1" i="0" u="none" strike="noStrike" dirty="0">
                <a:effectLst/>
                <a:latin typeface="GuardianTextEgyptian"/>
              </a:rPr>
              <a:t> </a:t>
            </a:r>
            <a:r>
              <a:rPr lang="en-US" sz="2600" b="0" i="0" u="none" strike="noStrike" dirty="0">
                <a:effectLst/>
                <a:latin typeface="GuardianTextEgyptian"/>
              </a:rPr>
              <a:t>a rare reversal of long-settled law that will fracture reproductive rights in America.</a:t>
            </a:r>
          </a:p>
          <a:p>
            <a:pPr fontAlgn="base"/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Joe Biden called the ruling a “tragic error” and the Republicans celebrating it “wrong, extreme and out of touch”.</a:t>
            </a:r>
          </a:p>
          <a:p>
            <a:pPr fontAlgn="base"/>
            <a:r>
              <a:rPr lang="en-US" sz="2600" b="0" i="0" u="none" strike="noStrike" dirty="0">
                <a:effectLst/>
                <a:latin typeface="GuardianTextEgyptian"/>
              </a:rPr>
              <a:t>The court, the president said, had pointed America down “an extreme and dangerous path”. Sounding an alarm over a concurring opinion by the conservative justice Clarence Thomas, </a:t>
            </a:r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Biden said key rights including same-sex marriage</a:t>
            </a:r>
            <a:r>
              <a:rPr lang="en-US" sz="2600" b="0" i="0" u="none" strike="noStrike" dirty="0">
                <a:effectLst/>
                <a:latin typeface="GuardianTextEgyptian"/>
              </a:rPr>
              <a:t> and access to contraception </a:t>
            </a:r>
            <a:r>
              <a:rPr lang="en-US" sz="2600" b="0" i="0" u="none" strike="noStrike" dirty="0">
                <a:effectLst/>
                <a:highlight>
                  <a:srgbClr val="FFFF00"/>
                </a:highlight>
                <a:latin typeface="GuardianTextEgyptian"/>
              </a:rPr>
              <a:t>could now be targeted</a:t>
            </a:r>
            <a:r>
              <a:rPr lang="en-US" sz="2600" b="0" i="0" u="none" strike="noStrike" dirty="0">
                <a:effectLst/>
                <a:latin typeface="GuardianTextEgyptian"/>
              </a:rPr>
              <a:t> by the rightwing court.</a:t>
            </a:r>
          </a:p>
          <a:p>
            <a:pPr fontAlgn="base"/>
            <a:r>
              <a:rPr lang="en-US" sz="2600" b="0" i="0" u="none" strike="noStrike" dirty="0">
                <a:effectLst/>
                <a:latin typeface="GuardianTextEgyptian"/>
                <a:hlinkClick r:id="rId2"/>
              </a:rPr>
              <a:t>https://www.theguardian.com/world/2022/jun/24/roe-v-wade-overturned-abortion-summary-supreme-court</a:t>
            </a:r>
            <a:endParaRPr lang="en-US" sz="2600" b="0" i="0" u="none" strike="noStrike" dirty="0">
              <a:effectLst/>
              <a:latin typeface="GuardianTextEgyptian"/>
            </a:endParaRPr>
          </a:p>
          <a:p>
            <a:pPr fontAlgn="base"/>
            <a:endParaRPr lang="en-US" sz="1500" b="0" i="0" u="none" strike="noStrike" dirty="0">
              <a:effectLst/>
              <a:latin typeface="GuardianTextEgyptian"/>
            </a:endParaRP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4102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8" y="685689"/>
            <a:ext cx="7248847" cy="4091794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Divorce Rates Continue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Unmarried and Immorality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Abortion Viewed as a Woman’s Right</a:t>
            </a:r>
          </a:p>
          <a:p>
            <a:pPr lvl="1"/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1-2; Exod. 21:22-23; Lk. 1-2; Rom. 1:28-32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93900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 Obergefell v. Hodges, decided June 26, 2015, the U.S. Supreme Court held that the Fourteenth Amendment requires states both to license marriages between same-sex couples and to recognize same-sex marriages lawfully performed in other states, effectively legalizing same-sex marriage nationwide. </a:t>
            </a:r>
          </a:p>
          <a:p>
            <a:r>
              <a:rPr lang="en-US" b="1" dirty="0">
                <a:hlinkClick r:id="rId2"/>
              </a:rPr>
              <a:t>https://www.oyez.org/cases/2014/14-556</a:t>
            </a:r>
            <a:endParaRPr lang="en-US" dirty="0">
              <a:solidFill>
                <a:srgbClr val="000000"/>
              </a:solidFill>
              <a:latin typeface="-webkit-standard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531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D3A50-199A-B979-CFBF-CFDAA1C6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E4D7B3-7173-8AAA-32A2-39B14ED4B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18B465-8FC0-7984-6F1B-DF64191D4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F7DD2-8410-A503-5FF4-727232F11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B7425-0236-1E58-5CEE-FD35E4D7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 Obergefell v. Hodges,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decided June 26, 2015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the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U.S. Supreme Court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held that the Fourteenth Amendment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requires states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both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to license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marriages between same-sex couples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and to recognize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same-sex marriages lawfully performed in other states,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-webkit-standard"/>
              </a:rPr>
              <a:t>effectively legalizing same-sex marriage nationwide. </a:t>
            </a:r>
          </a:p>
          <a:p>
            <a:r>
              <a:rPr lang="en-US" b="1" dirty="0">
                <a:hlinkClick r:id="rId2"/>
              </a:rPr>
              <a:t>https://www.oyez.org/cases/2014/14-556</a:t>
            </a:r>
            <a:endParaRPr lang="en-US" dirty="0">
              <a:solidFill>
                <a:srgbClr val="000000"/>
              </a:solidFill>
              <a:latin typeface="-webkit-standard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17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066"/>
            <a:ext cx="8192729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6800" b="1" kern="1200" spc="-12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Sins of Our Generation</a:t>
            </a:r>
          </a:p>
        </p:txBody>
      </p:sp>
      <p:pic>
        <p:nvPicPr>
          <p:cNvPr id="4" name="Content Placeholder 3" descr="A white house lit up at night&#10;&#10;Description automatically generated">
            <a:extLst>
              <a:ext uri="{FF2B5EF4-FFF2-40B4-BE49-F238E27FC236}">
                <a16:creationId xmlns:a16="http://schemas.microsoft.com/office/drawing/2014/main" id="{568E7977-23F9-43C7-9BEF-AD06A079F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510" r="-2" b="7621"/>
          <a:stretch>
            <a:fillRect/>
          </a:stretch>
        </p:blipFill>
        <p:spPr>
          <a:xfrm>
            <a:off x="476592" y="640080"/>
            <a:ext cx="8187348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8" y="685689"/>
            <a:ext cx="7557073" cy="3908434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Divorce Rates Continue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Unmarried and Immorality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Abortion Viewed as a Woman’s Right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Homosexuality</a:t>
            </a:r>
          </a:p>
          <a:p>
            <a:pPr lvl="1"/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Rom. 1:26-27; Ezek. 18:20; 1 Cor. 6:9-11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8703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2E57A-0280-4463-8CB6-C5EBB90E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66B4C-4119-4945-BC66-205CE286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As of February 2019, the federal government has not codified any laws specifically protecting transgender people from discrimination in employment, housing, healthcare, and adoption, but some lawsuits argue that the </a:t>
            </a:r>
            <a:r>
              <a:rPr lang="en-US" sz="2200" b="1" u="sng" dirty="0">
                <a:hlinkClick r:id="rId2" tooltip="Equal Protection Clause"/>
              </a:rPr>
              <a:t>Equal Protection Clause</a:t>
            </a:r>
            <a:r>
              <a:rPr lang="en-US" sz="2200" b="1" dirty="0"/>
              <a:t> of the federal constitution or federal laws prohibiting discrimination based on gender should be interpreted to include transgender people and discrimination based on gender identity.  </a:t>
            </a:r>
            <a:r>
              <a:rPr lang="en-US" sz="2200" b="1" u="sng" dirty="0">
                <a:hlinkClick r:id="rId3"/>
              </a:rPr>
              <a:t>https://en.wikipedia.org/wiki/Transgender_rights_in_the_United_States</a:t>
            </a:r>
            <a:endParaRPr lang="en-US" sz="2200" b="1" dirty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12137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D9AFC-D258-1E0B-04B1-E3F0D7923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D342E6-AC41-BC48-07F1-B3920BEE4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4F7E03-98CD-FF4C-4CE6-C6B55496A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20A2A-DB07-12D2-934C-BAECDCDCF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B1EDE-02B4-509A-F02B-A005E5F7C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As of February 2019, the federal government has not codified any laws specifically protecting </a:t>
            </a:r>
            <a:r>
              <a:rPr lang="en-US" sz="2200" b="1" dirty="0">
                <a:highlight>
                  <a:srgbClr val="FFFF00"/>
                </a:highlight>
              </a:rPr>
              <a:t>transgender people </a:t>
            </a:r>
            <a:r>
              <a:rPr lang="en-US" sz="2200" b="1" dirty="0"/>
              <a:t>from discrimination in employment, housing, healthcare, and adoption, but </a:t>
            </a:r>
            <a:r>
              <a:rPr lang="en-US" sz="2200" b="1" dirty="0">
                <a:highlight>
                  <a:srgbClr val="FFFF00"/>
                </a:highlight>
              </a:rPr>
              <a:t>some lawsuits argue </a:t>
            </a:r>
            <a:r>
              <a:rPr lang="en-US" sz="2200" b="1" dirty="0"/>
              <a:t>that the </a:t>
            </a:r>
            <a:r>
              <a:rPr lang="en-US" sz="2200" b="1" u="sng" dirty="0">
                <a:hlinkClick r:id="rId2" tooltip="Equal Protection Clause"/>
              </a:rPr>
              <a:t>Equal Protection Clause</a:t>
            </a:r>
            <a:r>
              <a:rPr lang="en-US" sz="2200" b="1" dirty="0"/>
              <a:t> of </a:t>
            </a:r>
            <a:r>
              <a:rPr lang="en-US" sz="2200" b="1" dirty="0">
                <a:highlight>
                  <a:srgbClr val="FFFF00"/>
                </a:highlight>
              </a:rPr>
              <a:t>the federal constitution or federal laws prohibiting discrimination based on gender should be interpreted to include transgender people </a:t>
            </a:r>
            <a:r>
              <a:rPr lang="en-US" sz="2200" b="1" dirty="0"/>
              <a:t>and discrimination </a:t>
            </a:r>
            <a:r>
              <a:rPr lang="en-US" sz="2200" b="1" dirty="0">
                <a:highlight>
                  <a:srgbClr val="FFFF00"/>
                </a:highlight>
              </a:rPr>
              <a:t>based on gender identity.</a:t>
            </a:r>
            <a:r>
              <a:rPr lang="en-US" sz="2200" b="1" dirty="0"/>
              <a:t>  </a:t>
            </a:r>
            <a:r>
              <a:rPr lang="en-US" sz="2200" b="1" u="sng" dirty="0">
                <a:hlinkClick r:id="rId3"/>
              </a:rPr>
              <a:t>https://en.wikipedia.org/wiki/Transgender_rights_in_the_United_States</a:t>
            </a:r>
            <a:endParaRPr lang="en-US" sz="2200" b="1" dirty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04106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95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2BEF0-354C-4541-93D5-48987948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8" y="685689"/>
            <a:ext cx="7094735" cy="3999327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Divorce Rates Continue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Unmarried and Immorality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Abortion Viewed as a Woman’s Right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Homosexuality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Transgender Acceptance</a:t>
            </a:r>
          </a:p>
          <a:p>
            <a:pPr lvl="1"/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Gen. 1-2; Dt. 22:5; 1 Cor. 6:9-11, 19-20; 11:14-15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F81A-C430-4F87-B72F-2F408E8C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198" y="4594123"/>
            <a:ext cx="6100301" cy="1818323"/>
          </a:xfrm>
        </p:spPr>
        <p:txBody>
          <a:bodyPr anchor="b">
            <a:normAutofit/>
          </a:bodyPr>
          <a:lstStyle/>
          <a:p>
            <a:pPr algn="r"/>
            <a:r>
              <a:rPr lang="en-US" sz="5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67851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25181-5CB7-9F87-023F-4553F196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F42390D1-8B9D-781E-2CF2-C106D40560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10E4C5-FC83-6DAC-46B1-68F759744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58A29-90D9-CF81-FC75-5C953688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555" y="1448586"/>
            <a:ext cx="5370143" cy="1181062"/>
          </a:xfrm>
        </p:spPr>
        <p:txBody>
          <a:bodyPr>
            <a:normAutofit/>
          </a:bodyPr>
          <a:lstStyle/>
          <a:p>
            <a:r>
              <a:rPr lang="en-US" sz="4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1FA48-3686-56FD-A636-96D1D54E9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3986" y="2750234"/>
            <a:ext cx="5107407" cy="263374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 is for us to begin a series of lessons that deal with the “</a:t>
            </a:r>
            <a:r>
              <a:rPr lang="en-US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19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FD612-8BBA-85F8-67AA-7FF792A6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FD71A9-DB75-6556-7501-5690FD1039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1905" r="276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7A1506-2280-062E-AD07-58535075F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354" y="3904084"/>
            <a:ext cx="8086725" cy="2424796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19129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18156-4ADC-303D-A2A7-46D6ADDEF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2F8FEFC-FEB2-D3D6-A021-5A9D0D968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2D1A44-F343-771F-8702-DAE59C7EC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1905" r="276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141DEC-D470-8E44-885A-00D3F88FA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354" y="3904084"/>
            <a:ext cx="8086725" cy="2424796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1569397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1315</Words>
  <Application>Microsoft Macintosh PowerPoint</Application>
  <PresentationFormat>On-screen Show (4:3)</PresentationFormat>
  <Paragraphs>72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-webkit-standard</vt:lpstr>
      <vt:lpstr>Arial</vt:lpstr>
      <vt:lpstr>Calibri Light</vt:lpstr>
      <vt:lpstr>GuardianTextEgyptian</vt:lpstr>
      <vt:lpstr>Wingdings</vt:lpstr>
      <vt:lpstr>Metropolitan</vt:lpstr>
      <vt:lpstr>Learn From History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Sins of Our Generation</vt:lpstr>
      <vt:lpstr>Learn From History</vt:lpstr>
      <vt:lpstr>Sins of Our Generation</vt:lpstr>
      <vt:lpstr>Sins of Our Generation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From History</dc:title>
  <dc:creator>Ian Rice</dc:creator>
  <cp:lastModifiedBy>Ian Rice</cp:lastModifiedBy>
  <cp:revision>15</cp:revision>
  <cp:lastPrinted>2026-05-17T20:06:04Z</cp:lastPrinted>
  <dcterms:created xsi:type="dcterms:W3CDTF">2019-05-05T09:52:13Z</dcterms:created>
  <dcterms:modified xsi:type="dcterms:W3CDTF">2026-05-22T20:16:48Z</dcterms:modified>
</cp:coreProperties>
</file>