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9" r:id="rId3"/>
    <p:sldId id="298" r:id="rId4"/>
    <p:sldId id="264" r:id="rId5"/>
    <p:sldId id="295" r:id="rId6"/>
    <p:sldId id="263" r:id="rId7"/>
    <p:sldId id="265" r:id="rId8"/>
    <p:sldId id="281" r:id="rId9"/>
    <p:sldId id="299" r:id="rId10"/>
    <p:sldId id="283" r:id="rId11"/>
    <p:sldId id="293" r:id="rId12"/>
    <p:sldId id="294" r:id="rId13"/>
    <p:sldId id="287" r:id="rId14"/>
    <p:sldId id="288" r:id="rId15"/>
    <p:sldId id="289" r:id="rId16"/>
    <p:sldId id="290" r:id="rId17"/>
    <p:sldId id="296" r:id="rId18"/>
    <p:sldId id="297" r:id="rId19"/>
    <p:sldId id="27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7" autoAdjust="0"/>
    <p:restoredTop sz="94660"/>
  </p:normalViewPr>
  <p:slideViewPr>
    <p:cSldViewPr snapToGrid="0">
      <p:cViewPr varScale="1">
        <p:scale>
          <a:sx n="128" d="100"/>
          <a:sy n="128" d="100"/>
        </p:scale>
        <p:origin x="1440"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FE6AA844-5579-43CD-A9F9-CBAFCDE898BD}" type="datetimeFigureOut">
              <a:rPr lang="en-US" smtClean="0"/>
              <a:t>5/22/26</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D9D7A367-EAAF-48E7-8EE9-45FB7357E2DC}" type="slidenum">
              <a:rPr lang="en-US" smtClean="0"/>
              <a:t>‹#›</a:t>
            </a:fld>
            <a:endParaRPr lang="en-US"/>
          </a:p>
        </p:txBody>
      </p:sp>
    </p:spTree>
    <p:extLst>
      <p:ext uri="{BB962C8B-B14F-4D97-AF65-F5344CB8AC3E}">
        <p14:creationId xmlns:p14="http://schemas.microsoft.com/office/powerpoint/2010/main" val="3542215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6AA844-5579-43CD-A9F9-CBAFCDE898BD}" type="datetimeFigureOut">
              <a:rPr lang="en-US" smtClean="0"/>
              <a:t>5/22/26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21749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6AA844-5579-43CD-A9F9-CBAFCDE898BD}" type="datetimeFigureOut">
              <a:rPr lang="en-US" smtClean="0"/>
              <a:t>5/22/26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163458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6AA844-5579-43CD-A9F9-CBAFCDE898BD}" type="datetimeFigureOut">
              <a:rPr lang="en-US" smtClean="0"/>
              <a:t>5/22/26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2504480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6AA844-5579-43CD-A9F9-CBAFCDE898BD}" type="datetimeFigureOut">
              <a:rPr lang="en-US" smtClean="0"/>
              <a:t>5/22/26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211559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6AA844-5579-43CD-A9F9-CBAFCDE898BD}" type="datetimeFigureOut">
              <a:rPr lang="en-US" smtClean="0"/>
              <a:t>5/22/26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133692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6AA844-5579-43CD-A9F9-CBAFCDE898BD}" type="datetimeFigureOut">
              <a:rPr lang="en-US" smtClean="0"/>
              <a:t>5/22/26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3202286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FE6AA844-5579-43CD-A9F9-CBAFCDE898BD}" type="datetimeFigureOut">
              <a:rPr lang="en-US" smtClean="0"/>
              <a:t>5/22/26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9D7A367-EAAF-48E7-8EE9-45FB7357E2DC}" type="slidenum">
              <a:rPr lang="en-US" smtClean="0"/>
              <a:t>‹#›</a:t>
            </a:fld>
            <a:endParaRPr lang="en-US"/>
          </a:p>
        </p:txBody>
      </p:sp>
    </p:spTree>
    <p:extLst>
      <p:ext uri="{BB962C8B-B14F-4D97-AF65-F5344CB8AC3E}">
        <p14:creationId xmlns:p14="http://schemas.microsoft.com/office/powerpoint/2010/main" val="144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FE6AA844-5579-43CD-A9F9-CBAFCDE898BD}" type="datetimeFigureOut">
              <a:rPr lang="en-US" smtClean="0"/>
              <a:t>5/22/26</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9D7A367-EAAF-48E7-8EE9-45FB7357E2DC}" type="slidenum">
              <a:rPr lang="en-US" smtClean="0"/>
              <a:t>‹#›</a:t>
            </a:fld>
            <a:endParaRPr lang="en-US"/>
          </a:p>
        </p:txBody>
      </p:sp>
    </p:spTree>
    <p:extLst>
      <p:ext uri="{BB962C8B-B14F-4D97-AF65-F5344CB8AC3E}">
        <p14:creationId xmlns:p14="http://schemas.microsoft.com/office/powerpoint/2010/main" val="30253913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6AA844-5579-43CD-A9F9-CBAFCDE898BD}" type="datetimeFigureOut">
              <a:rPr lang="en-US" smtClean="0"/>
              <a:t>5/22/26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2533595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6AA844-5579-43CD-A9F9-CBAFCDE898BD}" type="datetimeFigureOut">
              <a:rPr lang="en-US" smtClean="0"/>
              <a:t>5/22/26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7A367-EAAF-48E7-8EE9-45FB7357E2DC}" type="slidenum">
              <a:rPr lang="en-US" smtClean="0"/>
              <a:t>‹#›</a:t>
            </a:fld>
            <a:endParaRPr lang="en-US"/>
          </a:p>
        </p:txBody>
      </p:sp>
    </p:spTree>
    <p:extLst>
      <p:ext uri="{BB962C8B-B14F-4D97-AF65-F5344CB8AC3E}">
        <p14:creationId xmlns:p14="http://schemas.microsoft.com/office/powerpoint/2010/main" val="257112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FE6AA844-5579-43CD-A9F9-CBAFCDE898BD}" type="datetimeFigureOut">
              <a:rPr lang="en-US" smtClean="0"/>
              <a:t>5/22/26</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D9D7A367-EAAF-48E7-8EE9-45FB7357E2DC}" type="slidenum">
              <a:rPr lang="en-US" smtClean="0"/>
              <a:t>‹#›</a:t>
            </a:fld>
            <a:endParaRPr lang="en-US"/>
          </a:p>
        </p:txBody>
      </p:sp>
    </p:spTree>
    <p:extLst>
      <p:ext uri="{BB962C8B-B14F-4D97-AF65-F5344CB8AC3E}">
        <p14:creationId xmlns:p14="http://schemas.microsoft.com/office/powerpoint/2010/main" val="41657428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www.sbts.edu/family/2013/12/09/the-portrayal-of-fathers-in-popular-medi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sbts.edu/family/2013/12/09/the-portrayal-of-fathers-in-popular-medi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en.wikipedia.org/wiki/Feminis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n.wikipedia.org/wiki/Feminis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pewresearch.org/short-reads/2023/08/03/almost-1-in-5-stay-at-home-parents-in-the-us-are-dad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pewresearch.org/short-reads/2023/08/03/almost-1-in-5-stay-at-home-parents-in-the-us-are-dads/?utm_source=chatgpt.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entrepreneur.com/article/298956"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entrepreneur.com/article/298956"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up photo of an open book">
            <a:extLst>
              <a:ext uri="{FF2B5EF4-FFF2-40B4-BE49-F238E27FC236}">
                <a16:creationId xmlns:a16="http://schemas.microsoft.com/office/drawing/2014/main" id="{2B837709-58B1-1BDA-78D4-D95F53348444}"/>
              </a:ext>
            </a:extLst>
          </p:cNvPr>
          <p:cNvPicPr>
            <a:picLocks noChangeAspect="1"/>
          </p:cNvPicPr>
          <p:nvPr/>
        </p:nvPicPr>
        <p:blipFill>
          <a:blip r:embed="rId2"/>
          <a:srcRect l="19697" t="9091"/>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9636" y="1126853"/>
            <a:ext cx="6104364"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02EECD52-B21A-454C-BFEB-004F29817802}"/>
              </a:ext>
            </a:extLst>
          </p:cNvPr>
          <p:cNvSpPr>
            <a:spLocks noGrp="1"/>
          </p:cNvSpPr>
          <p:nvPr>
            <p:ph type="title"/>
          </p:nvPr>
        </p:nvSpPr>
        <p:spPr>
          <a:xfrm>
            <a:off x="3532555" y="1448586"/>
            <a:ext cx="5370143" cy="1181062"/>
          </a:xfrm>
        </p:spPr>
        <p:txBody>
          <a:bodyPr>
            <a:normAutofit/>
          </a:bodyPr>
          <a:lstStyle/>
          <a:p>
            <a:r>
              <a:rPr lang="en-US" sz="4200" b="1">
                <a:effectLst>
                  <a:outerShdw blurRad="38100" dist="38100" dir="2700000" algn="tl">
                    <a:srgbClr val="000000">
                      <a:alpha val="43137"/>
                    </a:srgbClr>
                  </a:outerShdw>
                </a:effectLst>
              </a:rPr>
              <a:t>Learn From History</a:t>
            </a:r>
          </a:p>
        </p:txBody>
      </p:sp>
      <p:sp>
        <p:nvSpPr>
          <p:cNvPr id="3" name="Content Placeholder 2">
            <a:extLst>
              <a:ext uri="{FF2B5EF4-FFF2-40B4-BE49-F238E27FC236}">
                <a16:creationId xmlns:a16="http://schemas.microsoft.com/office/drawing/2014/main" id="{FB18B1F2-F780-47EB-A343-0F90C9FB29C7}"/>
              </a:ext>
            </a:extLst>
          </p:cNvPr>
          <p:cNvSpPr>
            <a:spLocks noGrp="1"/>
          </p:cNvSpPr>
          <p:nvPr>
            <p:ph idx="1"/>
          </p:nvPr>
        </p:nvSpPr>
        <p:spPr>
          <a:xfrm>
            <a:off x="3553986" y="2750234"/>
            <a:ext cx="5107407" cy="2633745"/>
          </a:xfrm>
        </p:spPr>
        <p:txBody>
          <a:bodyPr>
            <a:normAutofit/>
          </a:bodyPr>
          <a:lstStyle/>
          <a:p>
            <a:pPr>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Every generation of God’s people will face challenges</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Some aspects are like prior generations </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Others are unique to a generation </a:t>
            </a:r>
          </a:p>
          <a:p>
            <a:pPr lvl="1">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The aim of this study is for us to begin a series of lessons that deal with the “</a:t>
            </a:r>
            <a:r>
              <a:rPr lang="en-US" sz="2200" b="1" i="1" dirty="0">
                <a:solidFill>
                  <a:schemeClr val="tx1"/>
                </a:solidFill>
                <a:effectLst>
                  <a:outerShdw blurRad="38100" dist="38100" dir="2700000" algn="tl">
                    <a:srgbClr val="000000">
                      <a:alpha val="43137"/>
                    </a:srgbClr>
                  </a:outerShdw>
                </a:effectLst>
              </a:rPr>
              <a:t>Sins of Our Generation</a:t>
            </a:r>
            <a:r>
              <a:rPr lang="en-US" sz="2200" b="1" dirty="0">
                <a:solidFill>
                  <a:schemeClr val="tx1"/>
                </a:solidFill>
                <a:effectLst>
                  <a:outerShdw blurRad="38100" dist="38100" dir="2700000" algn="tl">
                    <a:srgbClr val="000000">
                      <a:alpha val="43137"/>
                    </a:srgbClr>
                  </a:outerShdw>
                </a:effectLst>
              </a:rPr>
              <a:t>” </a:t>
            </a:r>
          </a:p>
          <a:p>
            <a:endParaRPr lang="en-US" sz="2200" dirty="0">
              <a:solidFill>
                <a:schemeClr val="tx1"/>
              </a:solidFill>
            </a:endParaRPr>
          </a:p>
        </p:txBody>
      </p:sp>
    </p:spTree>
    <p:extLst>
      <p:ext uri="{BB962C8B-B14F-4D97-AF65-F5344CB8AC3E}">
        <p14:creationId xmlns:p14="http://schemas.microsoft.com/office/powerpoint/2010/main" val="42238150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FFE50961-0F1B-484C-85BC-4BD16B9F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9" name="Picture 8">
            <a:extLst>
              <a:ext uri="{FF2B5EF4-FFF2-40B4-BE49-F238E27FC236}">
                <a16:creationId xmlns:a16="http://schemas.microsoft.com/office/drawing/2014/main" id="{EB10BC59-3D66-40C2-9F90-793D391FE5FD}"/>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89EE22AC-0E02-49AA-A731-60AF5E73FBEE}"/>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42033935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84D2F-66DD-144F-29D1-B923C148621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EA7344-9BA1-47CF-B82C-28268D7E3D85}"/>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728E0CA7-63C5-D7E8-632B-4AF8833E8B6E}"/>
              </a:ext>
            </a:extLst>
          </p:cNvPr>
          <p:cNvSpPr>
            <a:spLocks noGrp="1"/>
          </p:cNvSpPr>
          <p:nvPr>
            <p:ph type="ctrTitle"/>
          </p:nvPr>
        </p:nvSpPr>
        <p:spPr>
          <a:xfrm>
            <a:off x="452628" y="770467"/>
            <a:ext cx="8086725" cy="3352800"/>
          </a:xfrm>
        </p:spPr>
        <p:txBody>
          <a:bodyPr>
            <a:normAutofit/>
          </a:bodyPr>
          <a:lstStyle/>
          <a:p>
            <a:r>
              <a:rPr lang="en-US" b="1" i="1" dirty="0">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338382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278296" y="308113"/>
            <a:ext cx="8577469" cy="4037101"/>
          </a:xfrm>
        </p:spPr>
        <p:txBody>
          <a:bodyPr>
            <a:normAutofit/>
          </a:bodyPr>
          <a:lstStyle/>
          <a:p>
            <a:r>
              <a:rPr lang="en-US" dirty="0"/>
              <a:t>The portrayal of dads in the media has progressively devolved from a father-knows-best role to the dunder-headed dad who needs constant supervision from his wife (or even kids). In the 1950s, ‘60s, and ‘70s (and partly in the mid-‘80s), dads were depicted as a more traditional wise leader who was capable of guiding his family. This trend changed significantly after the close of </a:t>
            </a:r>
            <a:r>
              <a:rPr lang="en-US" i="1" dirty="0"/>
              <a:t>The Cosby Show</a:t>
            </a:r>
            <a:r>
              <a:rPr lang="en-US" dirty="0"/>
              <a:t>, at which point dads have been portrayed more along the lines of Homer Simpson than Ward Cleaver. This article cites the numerous reports that found that the American family has deteriorated over the course of this same time period.  </a:t>
            </a:r>
          </a:p>
          <a:p>
            <a:r>
              <a:rPr lang="en-US" u="sng" dirty="0">
                <a:hlinkClick r:id="rId2"/>
              </a:rPr>
              <a:t>http://www.sbts.edu/family/2013/12/09/the-portrayal-of-fathers-in-popular-media/</a:t>
            </a:r>
            <a:r>
              <a:rPr lang="en-US" dirty="0"/>
              <a:t>  </a:t>
            </a:r>
          </a:p>
          <a:p>
            <a:endParaRPr lang="en-US" sz="2000" b="1" dirty="0"/>
          </a:p>
          <a:p>
            <a:endParaRPr lang="en-US" sz="2000" dirty="0"/>
          </a:p>
        </p:txBody>
      </p:sp>
      <p:sp>
        <p:nvSpPr>
          <p:cNvPr id="8" name="Rectangle 7">
            <a:extLst>
              <a:ext uri="{FF2B5EF4-FFF2-40B4-BE49-F238E27FC236}">
                <a16:creationId xmlns:a16="http://schemas.microsoft.com/office/drawing/2014/main" id="{788D80A3-503A-400A-9D7F-99EC3CE06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492918" y="4772508"/>
            <a:ext cx="8079581" cy="1658198"/>
          </a:xfrm>
        </p:spPr>
        <p:txBody>
          <a:bodyPr>
            <a:normAutofit/>
          </a:bodyPr>
          <a:lstStyle/>
          <a:p>
            <a:r>
              <a:rPr lang="en-US" b="1">
                <a:solidFill>
                  <a:srgbClr val="FFFFFF"/>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201692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23F5B0-70D7-8FBD-4C5A-F23EDA7CBF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1B51B-D64E-DC5D-F50F-4F50D68F9E6A}"/>
              </a:ext>
            </a:extLst>
          </p:cNvPr>
          <p:cNvSpPr>
            <a:spLocks noGrp="1"/>
          </p:cNvSpPr>
          <p:nvPr>
            <p:ph idx="1"/>
          </p:nvPr>
        </p:nvSpPr>
        <p:spPr>
          <a:xfrm>
            <a:off x="278296" y="308113"/>
            <a:ext cx="8577469" cy="4037101"/>
          </a:xfrm>
        </p:spPr>
        <p:txBody>
          <a:bodyPr>
            <a:normAutofit/>
          </a:bodyPr>
          <a:lstStyle/>
          <a:p>
            <a:r>
              <a:rPr lang="en-US" dirty="0"/>
              <a:t>The portrayal of dads in the media has progressively devolved from a father-knows-best role to the dunder-headed dad who needs constant supervision from his wife (or even kids). </a:t>
            </a:r>
            <a:r>
              <a:rPr lang="en-US" dirty="0">
                <a:highlight>
                  <a:srgbClr val="FFFF00"/>
                </a:highlight>
              </a:rPr>
              <a:t>In the 1950s, ‘60s, and ‘70s (and partly in the mid-‘80s), dads were depicted as a more traditional wise leader who was capable of guiding his family. </a:t>
            </a:r>
            <a:r>
              <a:rPr lang="en-US" dirty="0"/>
              <a:t>This trend changed significantly after the close of </a:t>
            </a:r>
            <a:r>
              <a:rPr lang="en-US" i="1" dirty="0"/>
              <a:t>The Cosby Show</a:t>
            </a:r>
            <a:r>
              <a:rPr lang="en-US" dirty="0"/>
              <a:t>, at which point dads have been portrayed more along the lines of Homer Simpson than Ward Cleaver. </a:t>
            </a:r>
            <a:r>
              <a:rPr lang="en-US" dirty="0">
                <a:highlight>
                  <a:srgbClr val="FFFF00"/>
                </a:highlight>
              </a:rPr>
              <a:t>This article cites the numerous reports that found that the American family has deteriorated over the course of this same time period.  </a:t>
            </a:r>
          </a:p>
          <a:p>
            <a:r>
              <a:rPr lang="en-US" u="sng" dirty="0">
                <a:hlinkClick r:id="rId2"/>
              </a:rPr>
              <a:t>http://www.sbts.edu/family/2013/12/09/the-portrayal-of-fathers-in-popular-media/</a:t>
            </a:r>
            <a:r>
              <a:rPr lang="en-US" dirty="0"/>
              <a:t>  </a:t>
            </a:r>
          </a:p>
          <a:p>
            <a:endParaRPr lang="en-US" sz="2000" b="1" dirty="0"/>
          </a:p>
          <a:p>
            <a:endParaRPr lang="en-US" sz="2000" dirty="0"/>
          </a:p>
        </p:txBody>
      </p:sp>
      <p:sp>
        <p:nvSpPr>
          <p:cNvPr id="8" name="Rectangle 7">
            <a:extLst>
              <a:ext uri="{FF2B5EF4-FFF2-40B4-BE49-F238E27FC236}">
                <a16:creationId xmlns:a16="http://schemas.microsoft.com/office/drawing/2014/main" id="{E126A678-F7CE-16F5-142D-903ABB0016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14C366CA-2BD0-9C7A-9E04-BC17AD6C4A85}"/>
              </a:ext>
            </a:extLst>
          </p:cNvPr>
          <p:cNvSpPr>
            <a:spLocks noGrp="1"/>
          </p:cNvSpPr>
          <p:nvPr>
            <p:ph type="title"/>
          </p:nvPr>
        </p:nvSpPr>
        <p:spPr>
          <a:xfrm>
            <a:off x="492918" y="4772508"/>
            <a:ext cx="8079581" cy="1658198"/>
          </a:xfrm>
        </p:spPr>
        <p:txBody>
          <a:bodyPr>
            <a:normAutofit/>
          </a:bodyPr>
          <a:lstStyle/>
          <a:p>
            <a:r>
              <a:rPr lang="en-US" b="1">
                <a:solidFill>
                  <a:srgbClr val="FFFFFF"/>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184168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9" y="685689"/>
            <a:ext cx="5856106" cy="3766185"/>
          </a:xfrm>
        </p:spPr>
        <p:txBody>
          <a:bodyPr>
            <a:normAutofit/>
          </a:bodyPr>
          <a:lstStyle/>
          <a:p>
            <a:endParaRPr lang="en-US" b="1" i="1">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181915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8" y="685689"/>
            <a:ext cx="6342823" cy="3908434"/>
          </a:xfrm>
        </p:spPr>
        <p:txBody>
          <a:bodyPr>
            <a:normAutofit/>
          </a:bodyPr>
          <a:lstStyle/>
          <a:p>
            <a:r>
              <a:rPr lang="en-US" sz="2600" b="1" dirty="0">
                <a:effectLst>
                  <a:outerShdw blurRad="38100" dist="38100" dir="2700000" algn="tl">
                    <a:srgbClr val="000000">
                      <a:alpha val="43137"/>
                    </a:srgbClr>
                  </a:outerShdw>
                </a:effectLst>
              </a:rPr>
              <a:t>The breakdown of family structure.</a:t>
            </a:r>
          </a:p>
          <a:p>
            <a:pPr lvl="1"/>
            <a:r>
              <a:rPr lang="en-US" sz="2600" b="1" i="1" dirty="0">
                <a:solidFill>
                  <a:schemeClr val="accent1">
                    <a:lumMod val="75000"/>
                  </a:schemeClr>
                </a:solidFill>
                <a:effectLst>
                  <a:outerShdw blurRad="38100" dist="38100" dir="2700000" algn="tl">
                    <a:srgbClr val="000000">
                      <a:alpha val="43137"/>
                    </a:srgbClr>
                  </a:outerShdw>
                </a:effectLst>
              </a:rPr>
              <a:t>1 Cor. 11:3; Eph. 5:22-33; 6:1-4; Col. 3:20</a:t>
            </a: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69822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CCD5EF-766D-43B9-A25D-19122E5FB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8178799"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9699C9-77F1-4E33-A750-CB78C7EA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6" y="806204"/>
            <a:ext cx="7934706"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803884" y="1059736"/>
            <a:ext cx="7530175" cy="1228130"/>
          </a:xfrm>
        </p:spPr>
        <p:txBody>
          <a:bodyPr>
            <a:normAutofit/>
          </a:bodyPr>
          <a:lstStyle/>
          <a:p>
            <a:r>
              <a:rPr lang="en-US" b="1">
                <a:solidFill>
                  <a:srgbClr val="FFFFFF"/>
                </a:solidFill>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482600" y="2795886"/>
            <a:ext cx="8178799" cy="3843453"/>
          </a:xfrm>
        </p:spPr>
        <p:txBody>
          <a:bodyPr>
            <a:noAutofit/>
          </a:bodyPr>
          <a:lstStyle/>
          <a:p>
            <a:r>
              <a:rPr lang="en-US" sz="2000" dirty="0"/>
              <a:t>Feminism is a range of political movements, ideologies, and social movements that share a common goal: to define, establish, and achieve the political, economic, personal, and social equality of the genders. This includes fighting gender stereotypes and seeking to establish educational and professional opportunities for women that are equal to those for men. Feminist movements have campaigned and continue to campaign for women's rights, including the right to vote, to hold public office, to work, to earn fair wages or equal pay, to own property, to receive education, to enter contracts, to have equal rights within marriage, and to have maternity leave. Feminists have also worked to ensure access to legal abortions and social integration, and to protect women and girls from rape, sexual harassment, and domestic violence. Changes in dress and acceptable physical activity have often been part of feminist movements. </a:t>
            </a:r>
            <a:r>
              <a:rPr lang="en-US" sz="2000" u="sng" dirty="0">
                <a:hlinkClick r:id="rId2"/>
              </a:rPr>
              <a:t>https://en.wikipedia.org/wiki/Feminism</a:t>
            </a:r>
            <a:endParaRPr lang="en-US" sz="2000" dirty="0"/>
          </a:p>
        </p:txBody>
      </p:sp>
    </p:spTree>
    <p:extLst>
      <p:ext uri="{BB962C8B-B14F-4D97-AF65-F5344CB8AC3E}">
        <p14:creationId xmlns:p14="http://schemas.microsoft.com/office/powerpoint/2010/main" val="1765183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3CB687-7280-8B27-5459-2D5D6C9CD98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F3421E7-31E7-D868-44A0-1AAF03938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8178799"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0" name="Rectangle 9">
            <a:extLst>
              <a:ext uri="{FF2B5EF4-FFF2-40B4-BE49-F238E27FC236}">
                <a16:creationId xmlns:a16="http://schemas.microsoft.com/office/drawing/2014/main" id="{04C8009E-2C97-36E7-D3D9-EAD80A4EB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6" y="806204"/>
            <a:ext cx="7934706"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23D07468-7C33-3271-86F5-913D06E8653B}"/>
              </a:ext>
            </a:extLst>
          </p:cNvPr>
          <p:cNvSpPr>
            <a:spLocks noGrp="1"/>
          </p:cNvSpPr>
          <p:nvPr>
            <p:ph type="title"/>
          </p:nvPr>
        </p:nvSpPr>
        <p:spPr>
          <a:xfrm>
            <a:off x="803884" y="1059736"/>
            <a:ext cx="7530175" cy="1228130"/>
          </a:xfrm>
        </p:spPr>
        <p:txBody>
          <a:bodyPr>
            <a:normAutofit/>
          </a:bodyPr>
          <a:lstStyle/>
          <a:p>
            <a:r>
              <a:rPr lang="en-US" b="1">
                <a:solidFill>
                  <a:srgbClr val="FFFFFF"/>
                </a:solidFill>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878ADC41-0897-775F-C179-8088DF22D7CB}"/>
              </a:ext>
            </a:extLst>
          </p:cNvPr>
          <p:cNvSpPr>
            <a:spLocks noGrp="1"/>
          </p:cNvSpPr>
          <p:nvPr>
            <p:ph idx="1"/>
          </p:nvPr>
        </p:nvSpPr>
        <p:spPr>
          <a:xfrm>
            <a:off x="482600" y="2795886"/>
            <a:ext cx="8178799" cy="3843453"/>
          </a:xfrm>
        </p:spPr>
        <p:txBody>
          <a:bodyPr>
            <a:noAutofit/>
          </a:bodyPr>
          <a:lstStyle/>
          <a:p>
            <a:r>
              <a:rPr lang="en-US" sz="2000" dirty="0">
                <a:highlight>
                  <a:srgbClr val="FFFF00"/>
                </a:highlight>
              </a:rPr>
              <a:t>Feminism is a range of political movements, ideologies, and social movements that share a common goal</a:t>
            </a:r>
            <a:r>
              <a:rPr lang="en-US" sz="2000" dirty="0"/>
              <a:t>: to define, establish, and achieve the political, economic, personal, and social </a:t>
            </a:r>
            <a:r>
              <a:rPr lang="en-US" sz="2000" dirty="0">
                <a:highlight>
                  <a:srgbClr val="FFFF00"/>
                </a:highlight>
              </a:rPr>
              <a:t>equality of the genders</a:t>
            </a:r>
            <a:r>
              <a:rPr lang="en-US" sz="2000" dirty="0"/>
              <a:t>. This includes fighting gender stereotypes and seeking to establish educational and professional opportunities for women that are equal to those for men. Feminist movements have campaigned and continue to campaign for women's rights, including the right to vote, to hold public office, to work, to earn fair wages or equal pay, to own property, to receive education, to enter contracts, </a:t>
            </a:r>
            <a:r>
              <a:rPr lang="en-US" sz="2000" dirty="0">
                <a:highlight>
                  <a:srgbClr val="FFFF00"/>
                </a:highlight>
              </a:rPr>
              <a:t>to have equal rights within marriage</a:t>
            </a:r>
            <a:r>
              <a:rPr lang="en-US" sz="2000" dirty="0"/>
              <a:t>, and to have maternity leave. Feminists have also worked to </a:t>
            </a:r>
            <a:r>
              <a:rPr lang="en-US" sz="2000" dirty="0">
                <a:highlight>
                  <a:srgbClr val="FFFF00"/>
                </a:highlight>
              </a:rPr>
              <a:t>ensure access to legal abortions</a:t>
            </a:r>
            <a:r>
              <a:rPr lang="en-US" sz="2000" dirty="0"/>
              <a:t> and social integration, and to protect women and girls from rape, sexual harassment, and domestic violence. </a:t>
            </a:r>
            <a:r>
              <a:rPr lang="en-US" sz="2000" dirty="0">
                <a:highlight>
                  <a:srgbClr val="FFFF00"/>
                </a:highlight>
              </a:rPr>
              <a:t>Changes in dress and acceptable physical activity</a:t>
            </a:r>
            <a:r>
              <a:rPr lang="en-US" sz="2000" dirty="0"/>
              <a:t> have often been part of feminist movements. </a:t>
            </a:r>
            <a:r>
              <a:rPr lang="en-US" sz="2000" u="sng" dirty="0">
                <a:hlinkClick r:id="rId2"/>
              </a:rPr>
              <a:t>https://en.wikipedia.org/wiki/Feminism</a:t>
            </a:r>
            <a:endParaRPr lang="en-US" sz="2000" dirty="0"/>
          </a:p>
        </p:txBody>
      </p:sp>
    </p:spTree>
    <p:extLst>
      <p:ext uri="{BB962C8B-B14F-4D97-AF65-F5344CB8AC3E}">
        <p14:creationId xmlns:p14="http://schemas.microsoft.com/office/powerpoint/2010/main" val="167000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9" y="685689"/>
            <a:ext cx="7475884" cy="4055276"/>
          </a:xfrm>
        </p:spPr>
        <p:txBody>
          <a:bodyPr>
            <a:normAutofit/>
          </a:bodyPr>
          <a:lstStyle/>
          <a:p>
            <a:r>
              <a:rPr lang="en-US" sz="2600" b="1" dirty="0">
                <a:effectLst>
                  <a:outerShdw blurRad="38100" dist="38100" dir="2700000" algn="tl">
                    <a:srgbClr val="000000">
                      <a:alpha val="43137"/>
                    </a:srgbClr>
                  </a:outerShdw>
                </a:effectLst>
              </a:rPr>
              <a:t>The breakdown of family structure.</a:t>
            </a:r>
          </a:p>
          <a:p>
            <a:r>
              <a:rPr lang="en-US" sz="2600" b="1" dirty="0">
                <a:effectLst>
                  <a:outerShdw blurRad="38100" dist="38100" dir="2700000" algn="tl">
                    <a:srgbClr val="000000">
                      <a:alpha val="43137"/>
                    </a:srgbClr>
                  </a:outerShdw>
                </a:effectLst>
              </a:rPr>
              <a:t>Feminism movement still active.</a:t>
            </a:r>
          </a:p>
          <a:p>
            <a:pPr lvl="1"/>
            <a:r>
              <a:rPr lang="en-US" sz="2600" b="1" i="1" dirty="0">
                <a:solidFill>
                  <a:schemeClr val="accent1">
                    <a:lumMod val="75000"/>
                  </a:schemeClr>
                </a:solidFill>
                <a:effectLst>
                  <a:outerShdw blurRad="38100" dist="38100" dir="2700000" algn="tl">
                    <a:srgbClr val="000000">
                      <a:alpha val="43137"/>
                    </a:srgbClr>
                  </a:outerShdw>
                </a:effectLst>
              </a:rPr>
              <a:t>1 Tim. 2:12; 1 Pet. 3:1; Prov. 7:10; 1Tim. 2:9; Gal. 5:19; Gen. 3</a:t>
            </a: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4094517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CCD5EF-766D-43B9-A25D-19122E5FB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8178799"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9699C9-77F1-4E33-A750-CB78C7EA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6" y="806204"/>
            <a:ext cx="7934706"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770B7C-B5BE-8DC5-A562-944843FF978B}"/>
              </a:ext>
            </a:extLst>
          </p:cNvPr>
          <p:cNvSpPr>
            <a:spLocks noGrp="1"/>
          </p:cNvSpPr>
          <p:nvPr>
            <p:ph type="title"/>
          </p:nvPr>
        </p:nvSpPr>
        <p:spPr>
          <a:xfrm>
            <a:off x="803884" y="1059736"/>
            <a:ext cx="7530175" cy="1228130"/>
          </a:xfrm>
        </p:spPr>
        <p:txBody>
          <a:bodyPr>
            <a:normAutofit/>
          </a:bodyPr>
          <a:lstStyle/>
          <a:p>
            <a:r>
              <a:rPr lang="en-US" b="1">
                <a:solidFill>
                  <a:srgbClr val="FFFFFF"/>
                </a:solidFill>
                <a:effectLst>
                  <a:outerShdw blurRad="38100" dist="38100" dir="2700000" algn="tl">
                    <a:srgbClr val="000000">
                      <a:alpha val="43137"/>
                    </a:srgbClr>
                  </a:outerShdw>
                </a:effectLst>
              </a:rPr>
              <a:t>Sins of Our Generation</a:t>
            </a:r>
            <a:endParaRPr lang="en-US">
              <a:solidFill>
                <a:srgbClr val="FFFFFF"/>
              </a:solidFill>
            </a:endParaRPr>
          </a:p>
        </p:txBody>
      </p:sp>
      <p:sp>
        <p:nvSpPr>
          <p:cNvPr id="3" name="Content Placeholder 2">
            <a:extLst>
              <a:ext uri="{FF2B5EF4-FFF2-40B4-BE49-F238E27FC236}">
                <a16:creationId xmlns:a16="http://schemas.microsoft.com/office/drawing/2014/main" id="{DDBB3A7B-82FD-5553-D935-57A72EF0C851}"/>
              </a:ext>
            </a:extLst>
          </p:cNvPr>
          <p:cNvSpPr>
            <a:spLocks noGrp="1"/>
          </p:cNvSpPr>
          <p:nvPr>
            <p:ph idx="1"/>
          </p:nvPr>
        </p:nvSpPr>
        <p:spPr>
          <a:xfrm>
            <a:off x="482600" y="2795887"/>
            <a:ext cx="8178799" cy="3684426"/>
          </a:xfrm>
        </p:spPr>
        <p:txBody>
          <a:bodyPr>
            <a:normAutofit fontScale="92500" lnSpcReduction="20000"/>
          </a:bodyPr>
          <a:lstStyle/>
          <a:p>
            <a:r>
              <a:rPr lang="en-US" b="0" i="0" u="none" strike="noStrike" dirty="0">
                <a:effectLst/>
              </a:rPr>
              <a:t>The share of parents in the United States who are not employed for pay has been fairly stable over the last five years. In 2021, 18% of parents didn’t work for pay, which was unchanged from 2016, according to a new Pew Research Center analysis of U.S. Census Bureau data. The share who are stay-at-home parents differs between men and women: 26% of mothers and 7% of fathers. Over the past 30 years, the share of stay-at-home parents has fluctuated, rising during periods of higher unemployment. Between 1989 and 2021, the share of mothers who were not employed for pay decreased slightly, from 28% to 26%. Over the same span, the share of fathers who were not working increased from 4% to 7%. Due to these diverging trends, dads now represent 18% of stay-at-home parents, up from 11% in 1989.</a:t>
            </a:r>
          </a:p>
          <a:p>
            <a:r>
              <a:rPr lang="en-US" b="0" i="0" u="none" strike="noStrike" dirty="0">
                <a:effectLst/>
                <a:hlinkClick r:id="rId2"/>
              </a:rPr>
              <a:t>https://www.pewresearch.org/short-reads/2023/08/03/almost-1-in-5-stay-at-home-parents-in-the-us-are-dads/</a:t>
            </a:r>
            <a:endParaRPr lang="en-US" b="0" i="0" u="none" strike="noStrike" dirty="0">
              <a:effectLst/>
              <a:latin typeface="Georgia" panose="02040502050405020303" pitchFamily="18" charset="0"/>
            </a:endParaRPr>
          </a:p>
          <a:p>
            <a:endParaRPr lang="en-US" sz="1500" dirty="0"/>
          </a:p>
        </p:txBody>
      </p:sp>
    </p:spTree>
    <p:extLst>
      <p:ext uri="{BB962C8B-B14F-4D97-AF65-F5344CB8AC3E}">
        <p14:creationId xmlns:p14="http://schemas.microsoft.com/office/powerpoint/2010/main" val="2882018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6FEAEB-2968-21E7-D9C2-D1571A473E8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1CCD5EF-766D-43B9-A25D-19122E5FB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8178799"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9699C9-77F1-4E33-A750-CB78C7EA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6" y="806204"/>
            <a:ext cx="7934706"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1B7FB6-DC45-FCC2-CAB5-4B669675B43F}"/>
              </a:ext>
            </a:extLst>
          </p:cNvPr>
          <p:cNvSpPr>
            <a:spLocks noGrp="1"/>
          </p:cNvSpPr>
          <p:nvPr>
            <p:ph type="title"/>
          </p:nvPr>
        </p:nvSpPr>
        <p:spPr>
          <a:xfrm>
            <a:off x="803884" y="1059736"/>
            <a:ext cx="7530175" cy="1228130"/>
          </a:xfrm>
        </p:spPr>
        <p:txBody>
          <a:bodyPr>
            <a:normAutofit/>
          </a:bodyPr>
          <a:lstStyle/>
          <a:p>
            <a:r>
              <a:rPr lang="en-US" b="1">
                <a:solidFill>
                  <a:srgbClr val="FFFFFF"/>
                </a:solidFill>
                <a:effectLst>
                  <a:outerShdw blurRad="38100" dist="38100" dir="2700000" algn="tl">
                    <a:srgbClr val="000000">
                      <a:alpha val="43137"/>
                    </a:srgbClr>
                  </a:outerShdw>
                </a:effectLst>
              </a:rPr>
              <a:t>Sins of Our Generation</a:t>
            </a:r>
            <a:endParaRPr lang="en-US">
              <a:solidFill>
                <a:srgbClr val="FFFFFF"/>
              </a:solidFill>
            </a:endParaRPr>
          </a:p>
        </p:txBody>
      </p:sp>
      <p:sp>
        <p:nvSpPr>
          <p:cNvPr id="3" name="Content Placeholder 2">
            <a:extLst>
              <a:ext uri="{FF2B5EF4-FFF2-40B4-BE49-F238E27FC236}">
                <a16:creationId xmlns:a16="http://schemas.microsoft.com/office/drawing/2014/main" id="{1E3FF912-DD7E-C573-3506-5E4863BCFD14}"/>
              </a:ext>
            </a:extLst>
          </p:cNvPr>
          <p:cNvSpPr>
            <a:spLocks noGrp="1"/>
          </p:cNvSpPr>
          <p:nvPr>
            <p:ph idx="1"/>
          </p:nvPr>
        </p:nvSpPr>
        <p:spPr>
          <a:xfrm>
            <a:off x="482600" y="2795887"/>
            <a:ext cx="8178799" cy="3684426"/>
          </a:xfrm>
        </p:spPr>
        <p:txBody>
          <a:bodyPr>
            <a:normAutofit fontScale="92500" lnSpcReduction="20000"/>
          </a:bodyPr>
          <a:lstStyle/>
          <a:p>
            <a:r>
              <a:rPr lang="en-US" b="0" i="0" u="none" strike="noStrike" dirty="0">
                <a:effectLst/>
              </a:rPr>
              <a:t>The share of parents in the United States who are not employed for pay has been fairly stable over the last five years. In 2021, 18% of parents didn’t work for pay, which was unchanged from 2016, according to a new Pew Research Center analysis of U.S. Census Bureau data. </a:t>
            </a:r>
            <a:r>
              <a:rPr lang="en-US" b="0" i="0" u="none" strike="noStrike" dirty="0">
                <a:effectLst/>
                <a:highlight>
                  <a:srgbClr val="FFFF00"/>
                </a:highlight>
              </a:rPr>
              <a:t>The share who are stay-at-home parents differs between men and women</a:t>
            </a:r>
            <a:r>
              <a:rPr lang="en-US" b="0" i="0" u="none" strike="noStrike" dirty="0">
                <a:effectLst/>
              </a:rPr>
              <a:t>: 26% of mothers and 7% of fathers. </a:t>
            </a:r>
            <a:r>
              <a:rPr lang="en-US" b="0" i="0" u="none" strike="noStrike" dirty="0">
                <a:effectLst/>
                <a:highlight>
                  <a:srgbClr val="FFFF00"/>
                </a:highlight>
              </a:rPr>
              <a:t>Over the past 30 years, the share of stay-at-home parents has fluctuated, </a:t>
            </a:r>
            <a:r>
              <a:rPr lang="en-US" b="0" i="0" u="none" strike="noStrike" dirty="0">
                <a:effectLst/>
              </a:rPr>
              <a:t>rising during periods of higher unemployment. Between 1989 and 2021, the share of mothers who were not employed for pay decreased slightly, from 28% to 26%. Over the same span, the share of fathers who were not working increased from 4% to 7%. Due to these diverging trends, </a:t>
            </a:r>
            <a:r>
              <a:rPr lang="en-US" b="0" i="0" u="none" strike="noStrike" dirty="0">
                <a:effectLst/>
                <a:highlight>
                  <a:srgbClr val="FFFF00"/>
                </a:highlight>
              </a:rPr>
              <a:t>dads now represent 18% of stay-at-home parents, up from 11% in 1989.</a:t>
            </a:r>
          </a:p>
          <a:p>
            <a:r>
              <a:rPr lang="en-US" b="0" i="0" u="none" strike="noStrike" dirty="0">
                <a:effectLst/>
                <a:hlinkClick r:id="rId2"/>
              </a:rPr>
              <a:t>https://www.pewresearch.org/short-reads/2023/08/03/almost-1-in-5-stay-at-home-parents-in-the-us-are-dads/</a:t>
            </a:r>
            <a:endParaRPr lang="en-US" b="0" i="0" u="none" strike="noStrike" dirty="0">
              <a:effectLst/>
              <a:latin typeface="Georgia" panose="02040502050405020303" pitchFamily="18" charset="0"/>
            </a:endParaRPr>
          </a:p>
          <a:p>
            <a:endParaRPr lang="en-US" sz="1500" dirty="0"/>
          </a:p>
        </p:txBody>
      </p:sp>
    </p:spTree>
    <p:extLst>
      <p:ext uri="{BB962C8B-B14F-4D97-AF65-F5344CB8AC3E}">
        <p14:creationId xmlns:p14="http://schemas.microsoft.com/office/powerpoint/2010/main" val="748678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8" y="685689"/>
            <a:ext cx="7664727" cy="3908434"/>
          </a:xfrm>
        </p:spPr>
        <p:txBody>
          <a:bodyPr>
            <a:normAutofit/>
          </a:bodyPr>
          <a:lstStyle/>
          <a:p>
            <a:r>
              <a:rPr lang="en-US" sz="2600" b="1" dirty="0">
                <a:effectLst>
                  <a:outerShdw blurRad="38100" dist="38100" dir="2700000" algn="tl">
                    <a:srgbClr val="000000">
                      <a:alpha val="43137"/>
                    </a:srgbClr>
                  </a:outerShdw>
                </a:effectLst>
              </a:rPr>
              <a:t>The breakdown of family structure.</a:t>
            </a:r>
          </a:p>
          <a:p>
            <a:r>
              <a:rPr lang="en-US" sz="2600" b="1" dirty="0">
                <a:effectLst>
                  <a:outerShdw blurRad="38100" dist="38100" dir="2700000" algn="tl">
                    <a:srgbClr val="000000">
                      <a:alpha val="43137"/>
                    </a:srgbClr>
                  </a:outerShdw>
                </a:effectLst>
              </a:rPr>
              <a:t>Feminism movement still active.</a:t>
            </a:r>
          </a:p>
          <a:p>
            <a:r>
              <a:rPr lang="en-US" sz="2600" b="1" dirty="0">
                <a:effectLst>
                  <a:outerShdw blurRad="38100" dist="38100" dir="2700000" algn="tl">
                    <a:srgbClr val="000000">
                      <a:alpha val="43137"/>
                    </a:srgbClr>
                  </a:outerShdw>
                </a:effectLst>
              </a:rPr>
              <a:t>Men either not working, or working non-stop; either way, not taking time to glorify God.</a:t>
            </a:r>
          </a:p>
          <a:p>
            <a:pPr lvl="1"/>
            <a:r>
              <a:rPr lang="en-US" sz="2600" b="1" i="1" dirty="0">
                <a:solidFill>
                  <a:schemeClr val="accent1">
                    <a:lumMod val="75000"/>
                  </a:schemeClr>
                </a:solidFill>
                <a:effectLst>
                  <a:outerShdw blurRad="38100" dist="38100" dir="2700000" algn="tl">
                    <a:srgbClr val="000000">
                      <a:alpha val="43137"/>
                    </a:srgbClr>
                  </a:outerShdw>
                </a:effectLst>
              </a:rPr>
              <a:t>Gen. 3:16-19; 2 Thess. 3:5-12; 1 Tim. 5:8</a:t>
            </a: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157133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532208" y="348704"/>
            <a:ext cx="8079581" cy="1084170"/>
          </a:xfrm>
          <a:solidFill>
            <a:schemeClr val="accent1"/>
          </a:solidFill>
          <a:ln>
            <a:solidFill>
              <a:schemeClr val="accent1">
                <a:lumMod val="50000"/>
              </a:schemeClr>
            </a:solidFill>
          </a:ln>
        </p:spPr>
        <p:txBody>
          <a:bodyPr/>
          <a:lstStyle/>
          <a:p>
            <a:pPr algn="ctr"/>
            <a:r>
              <a:rPr lang="en-US" b="1" dirty="0">
                <a:solidFill>
                  <a:schemeClr val="bg1"/>
                </a:solidFill>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372357" y="1498862"/>
            <a:ext cx="8399281" cy="4068042"/>
          </a:xfrm>
        </p:spPr>
        <p:txBody>
          <a:bodyPr>
            <a:noAutofit/>
          </a:bodyPr>
          <a:lstStyle/>
          <a:p>
            <a:r>
              <a:rPr lang="en-US" dirty="0"/>
              <a:t>How many hours do you work per week? Are you proud of that number? If you’re like most American professionals, the more hours you work, the more pride you feel in your efforts. This is especially common among entrepreneurs, and has even led to a phenomenon called “busy bragging.” Professionals either boast about how many hours they’ve worked, or exaggerate how many hours they work to feel or seem more important. Why is this the case? Part of it stems from basic values of American culture, which you probably recognize in your own life. Americans value time, and try to make their best use of it -- after all, time is money (and we also value money). We also love the idea of the “American dream,” in which people, through hard work and determination alone, are able to achieve wealth and prosperity. We see success as achievable only through hard work, and by extension, hours and effort. </a:t>
            </a:r>
            <a:r>
              <a:rPr lang="en-US" u="sng" dirty="0">
                <a:hlinkClick r:id="rId2"/>
              </a:rPr>
              <a:t>https://www.entrepreneur.com/article/298956</a:t>
            </a:r>
            <a:endParaRPr lang="en-US" dirty="0"/>
          </a:p>
          <a:p>
            <a:endParaRPr lang="en-US" sz="2200" dirty="0"/>
          </a:p>
        </p:txBody>
      </p:sp>
    </p:spTree>
    <p:extLst>
      <p:ext uri="{BB962C8B-B14F-4D97-AF65-F5344CB8AC3E}">
        <p14:creationId xmlns:p14="http://schemas.microsoft.com/office/powerpoint/2010/main" val="3388229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532208" y="348704"/>
            <a:ext cx="8079581" cy="1084170"/>
          </a:xfrm>
          <a:solidFill>
            <a:schemeClr val="accent1"/>
          </a:solidFill>
          <a:ln>
            <a:solidFill>
              <a:schemeClr val="accent1">
                <a:lumMod val="50000"/>
              </a:schemeClr>
            </a:solidFill>
          </a:ln>
        </p:spPr>
        <p:txBody>
          <a:bodyPr/>
          <a:lstStyle/>
          <a:p>
            <a:pPr algn="ctr"/>
            <a:r>
              <a:rPr lang="en-US" b="1" dirty="0">
                <a:solidFill>
                  <a:schemeClr val="bg1"/>
                </a:solidFill>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372357" y="1498862"/>
            <a:ext cx="8399281" cy="4068042"/>
          </a:xfrm>
        </p:spPr>
        <p:txBody>
          <a:bodyPr>
            <a:noAutofit/>
          </a:bodyPr>
          <a:lstStyle/>
          <a:p>
            <a:r>
              <a:rPr lang="en-US" dirty="0"/>
              <a:t>How many hours do you work per week? Are you proud of that number? </a:t>
            </a:r>
            <a:r>
              <a:rPr lang="en-US" dirty="0">
                <a:highlight>
                  <a:srgbClr val="FFFF00"/>
                </a:highlight>
              </a:rPr>
              <a:t>If you’re like most American professionals, the more hours you work, the more pride you feel in your efforts.</a:t>
            </a:r>
            <a:r>
              <a:rPr lang="en-US" dirty="0"/>
              <a:t> This is especially common among entrepreneurs, and </a:t>
            </a:r>
            <a:r>
              <a:rPr lang="en-US" dirty="0">
                <a:highlight>
                  <a:srgbClr val="FFFF00"/>
                </a:highlight>
              </a:rPr>
              <a:t>has even led to a phenomenon called “busy bragging.”</a:t>
            </a:r>
            <a:r>
              <a:rPr lang="en-US" dirty="0"/>
              <a:t> Professionals either boast about how many hours they’ve worked, or exaggerate how many hours they work </a:t>
            </a:r>
            <a:r>
              <a:rPr lang="en-US" dirty="0">
                <a:highlight>
                  <a:srgbClr val="FFFF00"/>
                </a:highlight>
              </a:rPr>
              <a:t>to feel or seem more important. </a:t>
            </a:r>
            <a:r>
              <a:rPr lang="en-US" dirty="0"/>
              <a:t>Why is this the case? Part of it stems from basic values of American culture, which you probably recognize in your own life. Americans value time, and try to make their best use of it -- after all, time is money (and we also value money). We also love the idea of the “American dream,” in which people, through hard work and determination alone, are able to achieve wealth and prosperity. </a:t>
            </a:r>
            <a:r>
              <a:rPr lang="en-US" dirty="0">
                <a:highlight>
                  <a:srgbClr val="FFFF00"/>
                </a:highlight>
              </a:rPr>
              <a:t>We see success as achievable only through hard work, and by extension, hours and effort.</a:t>
            </a:r>
            <a:r>
              <a:rPr lang="en-US" dirty="0"/>
              <a:t> </a:t>
            </a:r>
            <a:r>
              <a:rPr lang="en-US" u="sng" dirty="0">
                <a:hlinkClick r:id="rId2"/>
              </a:rPr>
              <a:t>https://www.entrepreneur.com/article/298956</a:t>
            </a:r>
            <a:endParaRPr lang="en-US" dirty="0"/>
          </a:p>
          <a:p>
            <a:endParaRPr lang="en-US" sz="2200" dirty="0"/>
          </a:p>
        </p:txBody>
      </p:sp>
    </p:spTree>
    <p:extLst>
      <p:ext uri="{BB962C8B-B14F-4D97-AF65-F5344CB8AC3E}">
        <p14:creationId xmlns:p14="http://schemas.microsoft.com/office/powerpoint/2010/main" val="216795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9" y="685689"/>
            <a:ext cx="7475884" cy="4005581"/>
          </a:xfrm>
        </p:spPr>
        <p:txBody>
          <a:bodyPr>
            <a:normAutofit/>
          </a:bodyPr>
          <a:lstStyle/>
          <a:p>
            <a:r>
              <a:rPr lang="en-US" sz="2600" b="1" dirty="0">
                <a:effectLst>
                  <a:outerShdw blurRad="38100" dist="38100" dir="2700000" algn="tl">
                    <a:srgbClr val="000000">
                      <a:alpha val="43137"/>
                    </a:srgbClr>
                  </a:outerShdw>
                </a:effectLst>
              </a:rPr>
              <a:t>The breakdown of family structure.</a:t>
            </a:r>
          </a:p>
          <a:p>
            <a:r>
              <a:rPr lang="en-US" sz="2600" b="1" dirty="0">
                <a:effectLst>
                  <a:outerShdw blurRad="38100" dist="38100" dir="2700000" algn="tl">
                    <a:srgbClr val="000000">
                      <a:alpha val="43137"/>
                    </a:srgbClr>
                  </a:outerShdw>
                </a:effectLst>
              </a:rPr>
              <a:t>Feminism movement still active.</a:t>
            </a:r>
          </a:p>
          <a:p>
            <a:r>
              <a:rPr lang="en-US" sz="2600" b="1" dirty="0">
                <a:effectLst>
                  <a:outerShdw blurRad="38100" dist="38100" dir="2700000" algn="tl">
                    <a:srgbClr val="000000">
                      <a:alpha val="43137"/>
                    </a:srgbClr>
                  </a:outerShdw>
                </a:effectLst>
              </a:rPr>
              <a:t>Men either not working, or working non-stop; either way, not taking time to glorify God.</a:t>
            </a:r>
          </a:p>
          <a:p>
            <a:pPr lvl="1"/>
            <a:r>
              <a:rPr lang="en-US" sz="2600" b="1" i="1" dirty="0">
                <a:solidFill>
                  <a:schemeClr val="accent1">
                    <a:lumMod val="75000"/>
                  </a:schemeClr>
                </a:solidFill>
                <a:effectLst>
                  <a:outerShdw blurRad="38100" dist="38100" dir="2700000" algn="tl">
                    <a:srgbClr val="000000">
                      <a:alpha val="43137"/>
                    </a:srgbClr>
                  </a:outerShdw>
                </a:effectLst>
              </a:rPr>
              <a:t>Gen. 3:16-19; 2 Thess. 3:5-12; 1 Tim. 5:8; Mk. 4:18-19; Lk. 12:12-21; Mk. 8:34-38</a:t>
            </a: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141447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165F07-73C9-1A48-AA76-6BA369C01193}"/>
            </a:ext>
          </a:extLst>
        </p:cNvPr>
        <p:cNvGrpSpPr/>
        <p:nvPr/>
      </p:nvGrpSpPr>
      <p:grpSpPr>
        <a:xfrm>
          <a:off x="0" y="0"/>
          <a:ext cx="0" cy="0"/>
          <a:chOff x="0" y="0"/>
          <a:chExt cx="0" cy="0"/>
        </a:xfrm>
      </p:grpSpPr>
      <p:pic>
        <p:nvPicPr>
          <p:cNvPr id="5" name="Picture 4" descr="A closeup photo of an open book">
            <a:extLst>
              <a:ext uri="{FF2B5EF4-FFF2-40B4-BE49-F238E27FC236}">
                <a16:creationId xmlns:a16="http://schemas.microsoft.com/office/drawing/2014/main" id="{04F4195C-E589-F765-FA2B-5D77ECB77E91}"/>
              </a:ext>
            </a:extLst>
          </p:cNvPr>
          <p:cNvPicPr>
            <a:picLocks noChangeAspect="1"/>
          </p:cNvPicPr>
          <p:nvPr/>
        </p:nvPicPr>
        <p:blipFill>
          <a:blip r:embed="rId2"/>
          <a:srcRect l="19697" t="9091"/>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67C0F6BD-770D-B362-A9E6-7C421C6AF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9636" y="1126853"/>
            <a:ext cx="6104364"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B40A75CF-500D-D073-4D16-D8063D619B10}"/>
              </a:ext>
            </a:extLst>
          </p:cNvPr>
          <p:cNvSpPr>
            <a:spLocks noGrp="1"/>
          </p:cNvSpPr>
          <p:nvPr>
            <p:ph type="title"/>
          </p:nvPr>
        </p:nvSpPr>
        <p:spPr>
          <a:xfrm>
            <a:off x="3532555" y="1448586"/>
            <a:ext cx="5370143" cy="1181062"/>
          </a:xfrm>
        </p:spPr>
        <p:txBody>
          <a:bodyPr>
            <a:normAutofit/>
          </a:bodyPr>
          <a:lstStyle/>
          <a:p>
            <a:r>
              <a:rPr lang="en-US" sz="4200" b="1">
                <a:effectLst>
                  <a:outerShdw blurRad="38100" dist="38100" dir="2700000" algn="tl">
                    <a:srgbClr val="000000">
                      <a:alpha val="43137"/>
                    </a:srgbClr>
                  </a:outerShdw>
                </a:effectLst>
              </a:rPr>
              <a:t>Learn From History</a:t>
            </a:r>
          </a:p>
        </p:txBody>
      </p:sp>
      <p:sp>
        <p:nvSpPr>
          <p:cNvPr id="3" name="Content Placeholder 2">
            <a:extLst>
              <a:ext uri="{FF2B5EF4-FFF2-40B4-BE49-F238E27FC236}">
                <a16:creationId xmlns:a16="http://schemas.microsoft.com/office/drawing/2014/main" id="{24737863-09F3-7BAD-F6CB-3A62F4989140}"/>
              </a:ext>
            </a:extLst>
          </p:cNvPr>
          <p:cNvSpPr>
            <a:spLocks noGrp="1"/>
          </p:cNvSpPr>
          <p:nvPr>
            <p:ph idx="1"/>
          </p:nvPr>
        </p:nvSpPr>
        <p:spPr>
          <a:xfrm>
            <a:off x="3553986" y="2750234"/>
            <a:ext cx="5107407" cy="2633745"/>
          </a:xfrm>
        </p:spPr>
        <p:txBody>
          <a:bodyPr>
            <a:normAutofit/>
          </a:bodyPr>
          <a:lstStyle/>
          <a:p>
            <a:pPr>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Every generation of God’s people will face challenges</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Some aspects are like prior generations </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Others are unique to a generation </a:t>
            </a:r>
          </a:p>
          <a:p>
            <a:pPr lvl="1">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The aim of this study is for us to begin a series of lessons that deal with the “</a:t>
            </a:r>
            <a:r>
              <a:rPr lang="en-US" sz="2200" b="1" i="1" dirty="0">
                <a:solidFill>
                  <a:schemeClr val="tx1"/>
                </a:solidFill>
                <a:effectLst>
                  <a:outerShdw blurRad="38100" dist="38100" dir="2700000" algn="tl">
                    <a:srgbClr val="000000">
                      <a:alpha val="43137"/>
                    </a:srgbClr>
                  </a:outerShdw>
                </a:effectLst>
              </a:rPr>
              <a:t>Sins of Our Generation</a:t>
            </a:r>
            <a:r>
              <a:rPr lang="en-US" sz="2200" b="1" dirty="0">
                <a:solidFill>
                  <a:schemeClr val="tx1"/>
                </a:solidFill>
                <a:effectLst>
                  <a:outerShdw blurRad="38100" dist="38100" dir="2700000" algn="tl">
                    <a:srgbClr val="000000">
                      <a:alpha val="43137"/>
                    </a:srgbClr>
                  </a:outerShdw>
                </a:effectLst>
              </a:rPr>
              <a:t>” </a:t>
            </a:r>
          </a:p>
          <a:p>
            <a:endParaRPr lang="en-US" sz="2200" dirty="0">
              <a:solidFill>
                <a:schemeClr val="tx1"/>
              </a:solidFill>
            </a:endParaRPr>
          </a:p>
        </p:txBody>
      </p:sp>
    </p:spTree>
    <p:extLst>
      <p:ext uri="{BB962C8B-B14F-4D97-AF65-F5344CB8AC3E}">
        <p14:creationId xmlns:p14="http://schemas.microsoft.com/office/powerpoint/2010/main" val="12230709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5F3A1-8B1C-C565-F9DC-70BA200A02D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42A9429-BD67-33E2-460A-71CCBA33F896}"/>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9861C200-42C7-A393-6416-A851EC38454E}"/>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60838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FFE50961-0F1B-484C-85BC-4BD16B9F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9" name="Picture 8">
            <a:extLst>
              <a:ext uri="{FF2B5EF4-FFF2-40B4-BE49-F238E27FC236}">
                <a16:creationId xmlns:a16="http://schemas.microsoft.com/office/drawing/2014/main" id="{EB10BC59-3D66-40C2-9F90-793D391FE5FD}"/>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89EE22AC-0E02-49AA-A731-60AF5E73FBEE}"/>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34734447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Metropolitan</Template>
  <TotalTime>155</TotalTime>
  <Words>1692</Words>
  <Application>Microsoft Macintosh PowerPoint</Application>
  <PresentationFormat>On-screen Show (4:3)</PresentationFormat>
  <Paragraphs>52</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 Light</vt:lpstr>
      <vt:lpstr>Georgia</vt:lpstr>
      <vt:lpstr>Wingdings</vt:lpstr>
      <vt:lpstr>Metropolitan</vt:lpstr>
      <vt:lpstr>Learn From History</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Learn From History</vt:lpstr>
      <vt:lpstr>Sins of Our Generation</vt:lpstr>
      <vt:lpstr>Sins of Our Generation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From History</dc:title>
  <dc:creator>Ian Rice</dc:creator>
  <cp:lastModifiedBy>Ian Rice</cp:lastModifiedBy>
  <cp:revision>12</cp:revision>
  <dcterms:created xsi:type="dcterms:W3CDTF">2019-05-12T19:14:06Z</dcterms:created>
  <dcterms:modified xsi:type="dcterms:W3CDTF">2026-05-22T21:19:34Z</dcterms:modified>
</cp:coreProperties>
</file>