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60" r:id="rId3"/>
    <p:sldId id="276" r:id="rId4"/>
    <p:sldId id="264" r:id="rId5"/>
    <p:sldId id="277" r:id="rId6"/>
    <p:sldId id="263" r:id="rId7"/>
    <p:sldId id="266" r:id="rId8"/>
    <p:sldId id="267" r:id="rId9"/>
    <p:sldId id="268" r:id="rId10"/>
    <p:sldId id="269" r:id="rId11"/>
    <p:sldId id="270" r:id="rId12"/>
    <p:sldId id="274" r:id="rId13"/>
    <p:sldId id="275" r:id="rId14"/>
    <p:sldId id="273"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648" autoAdjust="0"/>
    <p:restoredTop sz="94660"/>
  </p:normalViewPr>
  <p:slideViewPr>
    <p:cSldViewPr snapToGrid="0">
      <p:cViewPr varScale="1">
        <p:scale>
          <a:sx n="135" d="100"/>
          <a:sy n="135" d="100"/>
        </p:scale>
        <p:origin x="17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1977B595-8D4D-4C68-8920-8BF5F001090B}" type="datetimeFigureOut">
              <a:rPr lang="en-US" smtClean="0"/>
              <a:t>9/25/26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4138442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78822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88724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775117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7B595-8D4D-4C68-8920-8BF5F001090B}" type="datetimeFigureOut">
              <a:rPr lang="en-US" smtClean="0"/>
              <a:t>9/25/26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3039695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7B595-8D4D-4C68-8920-8BF5F001090B}" type="datetimeFigureOut">
              <a:rPr lang="en-US" smtClean="0"/>
              <a:t>9/25/26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024606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7B595-8D4D-4C68-8920-8BF5F001090B}" type="datetimeFigureOut">
              <a:rPr lang="en-US" smtClean="0"/>
              <a:t>9/25/26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155247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3304629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1977B595-8D4D-4C68-8920-8BF5F001090B}" type="datetimeFigureOut">
              <a:rPr lang="en-US" smtClean="0"/>
              <a:t>9/25/26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2703835811"/>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2952841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7B595-8D4D-4C68-8920-8BF5F001090B}" type="datetimeFigureOut">
              <a:rPr lang="en-US" smtClean="0"/>
              <a:t>9/25/26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F7EC07-240C-4C45-92C0-1960BE26FE13}" type="slidenum">
              <a:rPr lang="en-US" smtClean="0"/>
              <a:t>‹#›</a:t>
            </a:fld>
            <a:endParaRPr lang="en-US"/>
          </a:p>
        </p:txBody>
      </p:sp>
    </p:spTree>
    <p:extLst>
      <p:ext uri="{BB962C8B-B14F-4D97-AF65-F5344CB8AC3E}">
        <p14:creationId xmlns:p14="http://schemas.microsoft.com/office/powerpoint/2010/main" val="818532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1977B595-8D4D-4C68-8920-8BF5F001090B}" type="datetimeFigureOut">
              <a:rPr lang="en-US" smtClean="0"/>
              <a:t>9/25/26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0AF7EC07-240C-4C45-92C0-1960BE26FE13}" type="slidenum">
              <a:rPr lang="en-US" smtClean="0"/>
              <a:t>‹#›</a:t>
            </a:fld>
            <a:endParaRPr lang="en-US"/>
          </a:p>
        </p:txBody>
      </p:sp>
    </p:spTree>
    <p:extLst>
      <p:ext uri="{BB962C8B-B14F-4D97-AF65-F5344CB8AC3E}">
        <p14:creationId xmlns:p14="http://schemas.microsoft.com/office/powerpoint/2010/main" val="29146447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hyperlink" Target="https://www.washingtonpost.com/news/wonk/wp/2017/12/06/the-richest-1-percent-now-owns-more-of-the-countrys-wealth-than-at-any-time-in-the-past-50-years/?noredirect=on&amp;utm_term=.0f39ca35c541"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washingtonpost.com/news/wonk/wp/2017/12/06/the-richest-1-percent-now-owns-more-of-the-countrys-wealth-than-at-any-time-in-the-past-50-years/?noredirect=on&amp;utm_term=.0f39ca35c541"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hbswk.hbs.edu/item/why-one-must-not-palter-when-negotiat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hbswk.hbs.edu/item/why-one-must-not-palter-when-negotiat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2B837709-58B1-1BDA-78D4-D95F53348444}"/>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7D2BFFD5-490F-4B45-91F2-6B826FBAD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02EECD52-B21A-454C-BFEB-004F29817802}"/>
              </a:ext>
            </a:extLst>
          </p:cNvPr>
          <p:cNvSpPr>
            <a:spLocks noGrp="1"/>
          </p:cNvSpPr>
          <p:nvPr>
            <p:ph type="title"/>
          </p:nvPr>
        </p:nvSpPr>
        <p:spPr>
          <a:xfrm>
            <a:off x="3532555" y="1448586"/>
            <a:ext cx="5370143" cy="1181062"/>
          </a:xfrm>
        </p:spPr>
        <p:txBody>
          <a:bodyPr>
            <a:normAutofit/>
          </a:bodyPr>
          <a:lstStyle/>
          <a:p>
            <a:r>
              <a:rPr lang="en-US" sz="4200" b="1">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FB18B1F2-F780-47EB-A343-0F90C9FB29C7}"/>
              </a:ext>
            </a:extLst>
          </p:cNvPr>
          <p:cNvSpPr>
            <a:spLocks noGrp="1"/>
          </p:cNvSpPr>
          <p:nvPr>
            <p:ph idx="1"/>
          </p:nvPr>
        </p:nvSpPr>
        <p:spPr>
          <a:xfrm>
            <a:off x="3553986" y="2750234"/>
            <a:ext cx="5107407" cy="2633745"/>
          </a:xfrm>
        </p:spPr>
        <p:txBody>
          <a:bodyPr>
            <a:normAutofit/>
          </a:bodyPr>
          <a:lstStyle/>
          <a:p>
            <a:pPr>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Every generation of God’s people will face challenges</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The aim of this study is for us to continue our series of lessons that deal with the “</a:t>
            </a:r>
            <a:r>
              <a:rPr lang="en-US" sz="2200" b="1" i="1" dirty="0">
                <a:solidFill>
                  <a:schemeClr val="tx1"/>
                </a:solidFill>
                <a:effectLst>
                  <a:outerShdw blurRad="38100" dist="38100" dir="2700000" algn="tl">
                    <a:srgbClr val="000000">
                      <a:alpha val="43137"/>
                    </a:srgbClr>
                  </a:outerShdw>
                </a:effectLst>
              </a:rPr>
              <a:t>Sins of Our Generation</a:t>
            </a:r>
            <a:r>
              <a:rPr lang="en-US" sz="22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42238150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9655764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1E0C4-B5E5-40B0-32FA-4D6D11E740E7}"/>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F228AFD-F4FD-DFFF-A3DC-9755901D3832}"/>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4A10EAAE-E734-F0C2-7704-D9CC1328C5A4}"/>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757929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1CCD5EF-766D-43B9-A25D-19122E5FB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9699C9-77F1-4E33-A750-CB78C7EA29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803884" y="1059736"/>
            <a:ext cx="7530175" cy="1228130"/>
          </a:xfrm>
        </p:spPr>
        <p:txBody>
          <a:bodyPr>
            <a:normAutofit/>
          </a:bodyPr>
          <a:lstStyle/>
          <a:p>
            <a:r>
              <a:rPr lang="en-US" b="1" dirty="0">
                <a:solidFill>
                  <a:srgbClr val="FFFFFF"/>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482600" y="2795887"/>
            <a:ext cx="8178799" cy="3657922"/>
          </a:xfrm>
        </p:spPr>
        <p:txBody>
          <a:bodyPr>
            <a:normAutofit fontScale="92500" lnSpcReduction="20000"/>
          </a:bodyPr>
          <a:lstStyle/>
          <a:p>
            <a:r>
              <a:rPr lang="en-US" dirty="0"/>
              <a:t>The wealthiest 1 percent of American households own 40 percent of the country's wealth, according to a new paper by economist Edward N. Wolff. That share is higher than it has been at any point since at least 1962, according to Wolff's data, which comes from the federal Survey of Consumer Finances. From 2013, the share of wealth owned by the 1 percent shot up by nearly three percentage points. Wealth owned by the bottom 90 percent, meanwhile, fell over the same period. Today, the top 1 percent of households own more wealth than the bottom 90 percent combined. That gap, between the ultrawealthy and everyone else, has only become wider in the past several decades. </a:t>
            </a:r>
            <a:r>
              <a:rPr lang="en-US" u="sng" dirty="0">
                <a:hlinkClick r:id="rId2"/>
              </a:rPr>
              <a:t>https://www.washingtonpost.com/news/wonk/wp/2017/12/06/the-richest-1-percent-now-owns-more-of-the-countrys-wealth-than-at-any-time-in-the-past-50-years/?noredirect=on&amp;utm_term=.0f39ca35c541</a:t>
            </a:r>
            <a:endParaRPr lang="en-US" dirty="0"/>
          </a:p>
          <a:p>
            <a:endParaRPr lang="en-US" sz="1700" dirty="0"/>
          </a:p>
        </p:txBody>
      </p:sp>
    </p:spTree>
    <p:extLst>
      <p:ext uri="{BB962C8B-B14F-4D97-AF65-F5344CB8AC3E}">
        <p14:creationId xmlns:p14="http://schemas.microsoft.com/office/powerpoint/2010/main" val="201692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D9B123-CD3D-FCC5-B1EA-A222FA39359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A0F3508-9A40-8CCC-8ACD-3E0A74D7E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600" y="643467"/>
            <a:ext cx="8178799" cy="1989682"/>
          </a:xfrm>
          <a:prstGeom prst="rect">
            <a:avLst/>
          </a:prstGeom>
          <a:solidFill>
            <a:schemeClr val="accent1"/>
          </a:solidFill>
          <a:ln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0" name="Rectangle 9">
            <a:extLst>
              <a:ext uri="{FF2B5EF4-FFF2-40B4-BE49-F238E27FC236}">
                <a16:creationId xmlns:a16="http://schemas.microsoft.com/office/drawing/2014/main" id="{CD855BF1-CACD-7352-DF9B-E151EC19F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4646" y="806204"/>
            <a:ext cx="7934706" cy="1664208"/>
          </a:xfrm>
          <a:prstGeom prst="rect">
            <a:avLst/>
          </a:prstGeom>
          <a:noFill/>
          <a:ln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A6C32256-90AF-AA91-7315-069A567C8ABA}"/>
              </a:ext>
            </a:extLst>
          </p:cNvPr>
          <p:cNvSpPr>
            <a:spLocks noGrp="1"/>
          </p:cNvSpPr>
          <p:nvPr>
            <p:ph type="title"/>
          </p:nvPr>
        </p:nvSpPr>
        <p:spPr>
          <a:xfrm>
            <a:off x="803884" y="1059736"/>
            <a:ext cx="7530175" cy="1228130"/>
          </a:xfrm>
        </p:spPr>
        <p:txBody>
          <a:bodyPr>
            <a:normAutofit/>
          </a:bodyPr>
          <a:lstStyle/>
          <a:p>
            <a:r>
              <a:rPr lang="en-US" b="1" dirty="0">
                <a:solidFill>
                  <a:srgbClr val="FFFFFF"/>
                </a:solidFill>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B9E40D62-F12B-54DB-BC01-D75D7E2876E9}"/>
              </a:ext>
            </a:extLst>
          </p:cNvPr>
          <p:cNvSpPr>
            <a:spLocks noGrp="1"/>
          </p:cNvSpPr>
          <p:nvPr>
            <p:ph idx="1"/>
          </p:nvPr>
        </p:nvSpPr>
        <p:spPr>
          <a:xfrm>
            <a:off x="482600" y="2795887"/>
            <a:ext cx="8178799" cy="3657922"/>
          </a:xfrm>
        </p:spPr>
        <p:txBody>
          <a:bodyPr>
            <a:normAutofit fontScale="92500" lnSpcReduction="20000"/>
          </a:bodyPr>
          <a:lstStyle/>
          <a:p>
            <a:r>
              <a:rPr lang="en-US" dirty="0">
                <a:highlight>
                  <a:srgbClr val="FFFF00"/>
                </a:highlight>
              </a:rPr>
              <a:t>The wealthiest 1 percent of American households own 40 percent of the country's wealth</a:t>
            </a:r>
            <a:r>
              <a:rPr lang="en-US" dirty="0"/>
              <a:t>, according to a new paper by economist Edward N. Wolff. That share is higher than it has been at any point since at least 1962, according to Wolff's data, which comes from the federal Survey of Consumer Finances. From 2013, the share of wealth owned by the 1 percent shot up by nearly three percentage points. Wealth owned by the bottom 90 percent, meanwhile, fell over the same period. </a:t>
            </a:r>
            <a:r>
              <a:rPr lang="en-US" dirty="0">
                <a:highlight>
                  <a:srgbClr val="FFFF00"/>
                </a:highlight>
              </a:rPr>
              <a:t>Today, the top 1 percent of households own more wealth than the bottom 90 percent combined. </a:t>
            </a:r>
            <a:r>
              <a:rPr lang="en-US" dirty="0"/>
              <a:t>That gap, between the ultrawealthy and everyone else, has only become wider in the past several decades. </a:t>
            </a:r>
            <a:r>
              <a:rPr lang="en-US" u="sng" dirty="0">
                <a:hlinkClick r:id="rId2"/>
              </a:rPr>
              <a:t>https://www.washingtonpost.com/news/wonk/wp/2017/12/06/the-richest-1-percent-now-owns-more-of-the-countrys-wealth-than-at-any-time-in-the-past-50-years/?noredirect=on&amp;utm_term=.0f39ca35c541</a:t>
            </a:r>
            <a:endParaRPr lang="en-US" dirty="0"/>
          </a:p>
          <a:p>
            <a:endParaRPr lang="en-US" sz="1700" dirty="0"/>
          </a:p>
        </p:txBody>
      </p:sp>
    </p:spTree>
    <p:extLst>
      <p:ext uri="{BB962C8B-B14F-4D97-AF65-F5344CB8AC3E}">
        <p14:creationId xmlns:p14="http://schemas.microsoft.com/office/powerpoint/2010/main" val="80839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5856106" cy="3766185"/>
          </a:xfrm>
        </p:spPr>
        <p:txBody>
          <a:bodyPr>
            <a:normAutofit/>
          </a:bodyPr>
          <a:lstStyle/>
          <a:p>
            <a:endParaRPr lang="en-US" b="1" i="1">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181915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7848600" cy="4177859"/>
          </a:xfrm>
        </p:spPr>
        <p:txBody>
          <a:bodyPr>
            <a:normAutofit/>
          </a:bodyPr>
          <a:lstStyle/>
          <a:p>
            <a:r>
              <a:rPr lang="en-US" sz="2600" b="1" dirty="0">
                <a:effectLst>
                  <a:outerShdw blurRad="38100" dist="38100" dir="2700000" algn="tl">
                    <a:srgbClr val="000000">
                      <a:alpha val="43137"/>
                    </a:srgbClr>
                  </a:outerShdw>
                </a:effectLst>
              </a:rPr>
              <a:t>Rich vs. poor; though always problematic, disparity is more brazen.</a:t>
            </a:r>
          </a:p>
          <a:p>
            <a:pPr lvl="1"/>
            <a:r>
              <a:rPr lang="en-US" sz="2600" b="1" i="1" dirty="0">
                <a:solidFill>
                  <a:schemeClr val="accent1"/>
                </a:solidFill>
                <a:effectLst>
                  <a:outerShdw blurRad="38100" dist="38100" dir="2700000" algn="tl">
                    <a:srgbClr val="000000">
                      <a:alpha val="43137"/>
                    </a:srgbClr>
                  </a:outerShdw>
                </a:effectLst>
              </a:rPr>
              <a:t>Isa 10:1-4; Amos 2:5-7; Mt. 26:11; Dt. 15:11; Eph. 4:28; Cf. 2 Thess. 3:10</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69822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7848600" cy="3908434"/>
          </a:xfrm>
        </p:spPr>
        <p:txBody>
          <a:bodyPr>
            <a:normAutofit/>
          </a:bodyPr>
          <a:lstStyle/>
          <a:p>
            <a:r>
              <a:rPr lang="en-US" sz="2600" b="1" dirty="0">
                <a:effectLst>
                  <a:outerShdw blurRad="38100" dist="38100" dir="2700000" algn="tl">
                    <a:srgbClr val="000000">
                      <a:alpha val="43137"/>
                    </a:srgbClr>
                  </a:outerShdw>
                </a:effectLst>
              </a:rPr>
              <a:t>Rich vs. poor; though always problematic, disparity is more brazen.</a:t>
            </a:r>
          </a:p>
          <a:p>
            <a:r>
              <a:rPr lang="en-US" sz="2600" b="1" dirty="0">
                <a:effectLst>
                  <a:outerShdw blurRad="38100" dist="38100" dir="2700000" algn="tl">
                    <a:srgbClr val="000000">
                      <a:alpha val="43137"/>
                    </a:srgbClr>
                  </a:outerShdw>
                </a:effectLst>
              </a:rPr>
              <a:t>Evil viewed as good; good viewed as evil.</a:t>
            </a:r>
          </a:p>
          <a:p>
            <a:pPr lvl="1"/>
            <a:r>
              <a:rPr lang="en-US" sz="2600" b="1" i="1" dirty="0">
                <a:solidFill>
                  <a:schemeClr val="accent1"/>
                </a:solidFill>
                <a:effectLst>
                  <a:outerShdw blurRad="38100" dist="38100" dir="2700000" algn="tl">
                    <a:srgbClr val="000000">
                      <a:alpha val="43137"/>
                    </a:srgbClr>
                  </a:outerShdw>
                </a:effectLst>
              </a:rPr>
              <a:t>Isa 5:18-25, 10:5-11; 2 Pet. 3:8-10; 1 Tim. 2:1-3; Eph. 4:15; Col. 4:5-6</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25585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507205" y="1993392"/>
            <a:ext cx="8269150" cy="4190591"/>
          </a:xfrm>
        </p:spPr>
        <p:txBody>
          <a:bodyPr>
            <a:normAutofit/>
          </a:bodyPr>
          <a:lstStyle/>
          <a:p>
            <a:r>
              <a:rPr lang="en-US" dirty="0"/>
              <a:t>Business executives regularly use sly tactics to get a better deal during negotiations—often making statements that are technically true, but are purposely skewed to mislead the other side. It’s a distinct form of deception called paltering: the active use of truthful statements to influence a target’s beliefs by giving a false or distorted impression. But it’s not just businesspeople who palter. Donald Trump has done it. Hillary (and Bill) Clinton, too. Chances are you have paltered. New research indicates that many people who palter see nothing wrong with it, whereas people on the receiving end feel scammed. </a:t>
            </a:r>
            <a:r>
              <a:rPr lang="en-US" u="sng" dirty="0">
                <a:hlinkClick r:id="rId2"/>
              </a:rPr>
              <a:t>https://hbswk.hbs.edu/item/why-one-must-not-palter-when-negotiating</a:t>
            </a:r>
            <a:endParaRPr lang="en-US" dirty="0"/>
          </a:p>
          <a:p>
            <a:pPr marL="0" indent="0">
              <a:buNone/>
            </a:pPr>
            <a:endParaRPr lang="en-US" dirty="0"/>
          </a:p>
        </p:txBody>
      </p:sp>
    </p:spTree>
    <p:extLst>
      <p:ext uri="{BB962C8B-B14F-4D97-AF65-F5344CB8AC3E}">
        <p14:creationId xmlns:p14="http://schemas.microsoft.com/office/powerpoint/2010/main" val="37233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p:txBody>
          <a:bodyPr/>
          <a:lstStyle/>
          <a:p>
            <a:pPr algn="ctr"/>
            <a:r>
              <a:rPr lang="en-US" b="1" u="sng" dirty="0">
                <a:effectLst>
                  <a:outerShdw blurRad="38100" dist="38100" dir="2700000" algn="tl">
                    <a:srgbClr val="000000">
                      <a:alpha val="43137"/>
                    </a:srgbClr>
                  </a:outerShdw>
                </a:effectLst>
              </a:rPr>
              <a:t>Sins of Our Generation</a:t>
            </a:r>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507205" y="1993392"/>
            <a:ext cx="8269150" cy="4190591"/>
          </a:xfrm>
        </p:spPr>
        <p:txBody>
          <a:bodyPr>
            <a:normAutofit/>
          </a:bodyPr>
          <a:lstStyle/>
          <a:p>
            <a:r>
              <a:rPr lang="en-US" dirty="0"/>
              <a:t>Business executives regularly use </a:t>
            </a:r>
            <a:r>
              <a:rPr lang="en-US" dirty="0">
                <a:highlight>
                  <a:srgbClr val="FFFF00"/>
                </a:highlight>
              </a:rPr>
              <a:t>sly tactics </a:t>
            </a:r>
            <a:r>
              <a:rPr lang="en-US" dirty="0"/>
              <a:t>to get a better deal during negotiations—often making </a:t>
            </a:r>
            <a:r>
              <a:rPr lang="en-US" dirty="0">
                <a:highlight>
                  <a:srgbClr val="FFFF00"/>
                </a:highlight>
              </a:rPr>
              <a:t>statements that are technically true, but are purposely skewed to mislead the other side. It’s a distinct form of deception </a:t>
            </a:r>
            <a:r>
              <a:rPr lang="en-US" dirty="0">
                <a:highlight>
                  <a:srgbClr val="00FFFF"/>
                </a:highlight>
              </a:rPr>
              <a:t>called paltering</a:t>
            </a:r>
            <a:r>
              <a:rPr lang="en-US" dirty="0">
                <a:highlight>
                  <a:srgbClr val="FFFF00"/>
                </a:highlight>
              </a:rPr>
              <a:t>: the active use of truthful statements to influence a target’s beliefs by giving a false or distorted impression.</a:t>
            </a:r>
            <a:r>
              <a:rPr lang="en-US" dirty="0"/>
              <a:t> But it’s not just businesspeople who palter. Donald Trump has done it. Hillary (and Bill) Clinton, too. Chances are you have paltered. New research indicates that many people who palter see nothing wrong with it, whereas people on the receiving end feel scammed. </a:t>
            </a:r>
            <a:r>
              <a:rPr lang="en-US" u="sng" dirty="0">
                <a:hlinkClick r:id="rId2"/>
              </a:rPr>
              <a:t>https://hbswk.hbs.edu/item/why-one-must-not-palter-when-negotiating</a:t>
            </a:r>
            <a:endParaRPr lang="en-US" dirty="0"/>
          </a:p>
          <a:p>
            <a:pPr marL="0" indent="0">
              <a:buNone/>
            </a:pPr>
            <a:endParaRPr lang="en-US" dirty="0"/>
          </a:p>
        </p:txBody>
      </p:sp>
    </p:spTree>
    <p:extLst>
      <p:ext uri="{BB962C8B-B14F-4D97-AF65-F5344CB8AC3E}">
        <p14:creationId xmlns:p14="http://schemas.microsoft.com/office/powerpoint/2010/main" val="1906764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4C4829-CF39-4CF4-973E-6F5A32F80A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61950" cy="6858000"/>
          </a:xfrm>
          <a:prstGeom prst="rect">
            <a:avLst/>
          </a:prstGeom>
          <a:solidFill>
            <a:schemeClr val="accent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1D2BEF0-354C-4541-93D5-489879487980}"/>
              </a:ext>
            </a:extLst>
          </p:cNvPr>
          <p:cNvSpPr>
            <a:spLocks noGrp="1"/>
          </p:cNvSpPr>
          <p:nvPr>
            <p:ph idx="1"/>
          </p:nvPr>
        </p:nvSpPr>
        <p:spPr>
          <a:xfrm>
            <a:off x="723899" y="685689"/>
            <a:ext cx="7848600" cy="4124850"/>
          </a:xfrm>
        </p:spPr>
        <p:txBody>
          <a:bodyPr>
            <a:normAutofit/>
          </a:bodyPr>
          <a:lstStyle/>
          <a:p>
            <a:r>
              <a:rPr lang="en-US" sz="2600" b="1" dirty="0">
                <a:effectLst>
                  <a:outerShdw blurRad="38100" dist="38100" dir="2700000" algn="tl">
                    <a:srgbClr val="000000">
                      <a:alpha val="43137"/>
                    </a:srgbClr>
                  </a:outerShdw>
                </a:effectLst>
              </a:rPr>
              <a:t>Rich vs. poor; though always problematic, disparity is more brazen.</a:t>
            </a:r>
          </a:p>
          <a:p>
            <a:r>
              <a:rPr lang="en-US" sz="2600" b="1" dirty="0">
                <a:effectLst>
                  <a:outerShdw blurRad="38100" dist="38100" dir="2700000" algn="tl">
                    <a:srgbClr val="000000">
                      <a:alpha val="43137"/>
                    </a:srgbClr>
                  </a:outerShdw>
                </a:effectLst>
              </a:rPr>
              <a:t>Evil viewed as good; good viewed as evil.</a:t>
            </a:r>
          </a:p>
          <a:p>
            <a:r>
              <a:rPr lang="en-US" sz="2600" b="1" dirty="0">
                <a:effectLst>
                  <a:outerShdw blurRad="38100" dist="38100" dir="2700000" algn="tl">
                    <a:srgbClr val="000000">
                      <a:alpha val="43137"/>
                    </a:srgbClr>
                  </a:outerShdw>
                </a:effectLst>
              </a:rPr>
              <a:t>Various forms of deception accepted/embraced. </a:t>
            </a:r>
            <a:endParaRPr lang="en-US" sz="2600" dirty="0"/>
          </a:p>
          <a:p>
            <a:pPr lvl="1"/>
            <a:r>
              <a:rPr lang="en-US" sz="2600" b="1" i="1" dirty="0">
                <a:solidFill>
                  <a:schemeClr val="accent1"/>
                </a:solidFill>
                <a:effectLst>
                  <a:outerShdw blurRad="38100" dist="38100" dir="2700000" algn="tl">
                    <a:srgbClr val="000000">
                      <a:alpha val="43137"/>
                    </a:srgbClr>
                  </a:outerShdw>
                </a:effectLst>
              </a:rPr>
              <a:t>Prov. 11:1, 3; 14:34; 19:1; Amos 2:4-5;  Phil. 2:1-7; Mt. 5:37; Lk. 6:31; Heb. 13:18-21</a:t>
            </a:r>
          </a:p>
        </p:txBody>
      </p:sp>
      <p:sp>
        <p:nvSpPr>
          <p:cNvPr id="2" name="Title 1">
            <a:extLst>
              <a:ext uri="{FF2B5EF4-FFF2-40B4-BE49-F238E27FC236}">
                <a16:creationId xmlns:a16="http://schemas.microsoft.com/office/drawing/2014/main" id="{E62FF81A-C430-4F87-B72F-2F408E8C5017}"/>
              </a:ext>
            </a:extLst>
          </p:cNvPr>
          <p:cNvSpPr>
            <a:spLocks noGrp="1"/>
          </p:cNvSpPr>
          <p:nvPr>
            <p:ph type="title"/>
          </p:nvPr>
        </p:nvSpPr>
        <p:spPr>
          <a:xfrm>
            <a:off x="2472198" y="4594123"/>
            <a:ext cx="6100301" cy="1818323"/>
          </a:xfrm>
        </p:spPr>
        <p:txBody>
          <a:bodyPr anchor="b">
            <a:normAutofit/>
          </a:bodyPr>
          <a:lstStyle/>
          <a:p>
            <a:pPr algn="r"/>
            <a:r>
              <a:rPr lang="en-US" sz="5200" b="1">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804929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D648FA-401E-939E-A035-247578C30701}"/>
            </a:ext>
          </a:extLst>
        </p:cNvPr>
        <p:cNvGrpSpPr/>
        <p:nvPr/>
      </p:nvGrpSpPr>
      <p:grpSpPr>
        <a:xfrm>
          <a:off x="0" y="0"/>
          <a:ext cx="0" cy="0"/>
          <a:chOff x="0" y="0"/>
          <a:chExt cx="0" cy="0"/>
        </a:xfrm>
      </p:grpSpPr>
      <p:pic>
        <p:nvPicPr>
          <p:cNvPr id="5" name="Picture 4" descr="A closeup photo of an open book">
            <a:extLst>
              <a:ext uri="{FF2B5EF4-FFF2-40B4-BE49-F238E27FC236}">
                <a16:creationId xmlns:a16="http://schemas.microsoft.com/office/drawing/2014/main" id="{3F65D0D3-8214-B75E-8B92-34867958FFE4}"/>
              </a:ext>
            </a:extLst>
          </p:cNvPr>
          <p:cNvPicPr>
            <a:picLocks noChangeAspect="1"/>
          </p:cNvPicPr>
          <p:nvPr/>
        </p:nvPicPr>
        <p:blipFill>
          <a:blip r:embed="rId2"/>
          <a:srcRect l="19697" t="9091"/>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EB7E6132-DAB9-F369-CFD6-B5F473FA89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39636" y="1126853"/>
            <a:ext cx="6104364" cy="460429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2" name="Title 1">
            <a:extLst>
              <a:ext uri="{FF2B5EF4-FFF2-40B4-BE49-F238E27FC236}">
                <a16:creationId xmlns:a16="http://schemas.microsoft.com/office/drawing/2014/main" id="{948F68E5-5954-1DCC-0052-16F1C73FB230}"/>
              </a:ext>
            </a:extLst>
          </p:cNvPr>
          <p:cNvSpPr>
            <a:spLocks noGrp="1"/>
          </p:cNvSpPr>
          <p:nvPr>
            <p:ph type="title"/>
          </p:nvPr>
        </p:nvSpPr>
        <p:spPr>
          <a:xfrm>
            <a:off x="3532555" y="1448586"/>
            <a:ext cx="5370143" cy="1181062"/>
          </a:xfrm>
        </p:spPr>
        <p:txBody>
          <a:bodyPr>
            <a:normAutofit/>
          </a:bodyPr>
          <a:lstStyle/>
          <a:p>
            <a:r>
              <a:rPr lang="en-US" sz="4200" b="1">
                <a:effectLst>
                  <a:outerShdw blurRad="38100" dist="38100" dir="2700000" algn="tl">
                    <a:srgbClr val="000000">
                      <a:alpha val="43137"/>
                    </a:srgbClr>
                  </a:outerShdw>
                </a:effectLst>
              </a:rPr>
              <a:t>Learn From History</a:t>
            </a:r>
          </a:p>
        </p:txBody>
      </p:sp>
      <p:sp>
        <p:nvSpPr>
          <p:cNvPr id="3" name="Content Placeholder 2">
            <a:extLst>
              <a:ext uri="{FF2B5EF4-FFF2-40B4-BE49-F238E27FC236}">
                <a16:creationId xmlns:a16="http://schemas.microsoft.com/office/drawing/2014/main" id="{2B4B8E7F-607D-0988-EEF1-4663016022DA}"/>
              </a:ext>
            </a:extLst>
          </p:cNvPr>
          <p:cNvSpPr>
            <a:spLocks noGrp="1"/>
          </p:cNvSpPr>
          <p:nvPr>
            <p:ph idx="1"/>
          </p:nvPr>
        </p:nvSpPr>
        <p:spPr>
          <a:xfrm>
            <a:off x="3553986" y="2750234"/>
            <a:ext cx="5107407" cy="2633745"/>
          </a:xfrm>
        </p:spPr>
        <p:txBody>
          <a:bodyPr>
            <a:normAutofit/>
          </a:bodyPr>
          <a:lstStyle/>
          <a:p>
            <a:pPr>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Every generation of God’s people will face challenges</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Some aspects are like prior generations </a:t>
            </a:r>
          </a:p>
          <a:p>
            <a:pPr lvl="1">
              <a:buClr>
                <a:schemeClr val="tx1"/>
              </a:buClr>
              <a:buFont typeface="Wingdings" pitchFamily="2" charset="2"/>
              <a:buChar char="§"/>
            </a:pPr>
            <a:r>
              <a:rPr lang="en-US" sz="2200" b="1" i="1" dirty="0">
                <a:solidFill>
                  <a:schemeClr val="tx1"/>
                </a:solidFill>
                <a:effectLst>
                  <a:outerShdw blurRad="38100" dist="38100" dir="2700000" algn="tl">
                    <a:srgbClr val="000000">
                      <a:alpha val="43137"/>
                    </a:srgbClr>
                  </a:outerShdw>
                </a:effectLst>
              </a:rPr>
              <a:t>Others are unique to a generation </a:t>
            </a:r>
          </a:p>
          <a:p>
            <a:pPr lvl="1">
              <a:buClr>
                <a:schemeClr val="tx1"/>
              </a:buClr>
              <a:buFont typeface="Wingdings" pitchFamily="2" charset="2"/>
              <a:buChar char="q"/>
            </a:pPr>
            <a:r>
              <a:rPr lang="en-US" sz="2200" b="1" dirty="0">
                <a:solidFill>
                  <a:schemeClr val="tx1"/>
                </a:solidFill>
                <a:effectLst>
                  <a:outerShdw blurRad="38100" dist="38100" dir="2700000" algn="tl">
                    <a:srgbClr val="000000">
                      <a:alpha val="43137"/>
                    </a:srgbClr>
                  </a:outerShdw>
                </a:effectLst>
              </a:rPr>
              <a:t> The aim of this study is for us to </a:t>
            </a:r>
            <a:r>
              <a:rPr lang="en-US" sz="2200" b="1">
                <a:solidFill>
                  <a:schemeClr val="tx1"/>
                </a:solidFill>
                <a:effectLst>
                  <a:outerShdw blurRad="38100" dist="38100" dir="2700000" algn="tl">
                    <a:srgbClr val="000000">
                      <a:alpha val="43137"/>
                    </a:srgbClr>
                  </a:outerShdw>
                </a:effectLst>
              </a:rPr>
              <a:t>continue our series </a:t>
            </a:r>
            <a:r>
              <a:rPr lang="en-US" sz="2200" b="1" dirty="0">
                <a:solidFill>
                  <a:schemeClr val="tx1"/>
                </a:solidFill>
                <a:effectLst>
                  <a:outerShdw blurRad="38100" dist="38100" dir="2700000" algn="tl">
                    <a:srgbClr val="000000">
                      <a:alpha val="43137"/>
                    </a:srgbClr>
                  </a:outerShdw>
                </a:effectLst>
              </a:rPr>
              <a:t>of lessons that deal with the “</a:t>
            </a:r>
            <a:r>
              <a:rPr lang="en-US" sz="2200" b="1" i="1" dirty="0">
                <a:solidFill>
                  <a:schemeClr val="tx1"/>
                </a:solidFill>
                <a:effectLst>
                  <a:outerShdw blurRad="38100" dist="38100" dir="2700000" algn="tl">
                    <a:srgbClr val="000000">
                      <a:alpha val="43137"/>
                    </a:srgbClr>
                  </a:outerShdw>
                </a:effectLst>
              </a:rPr>
              <a:t>Sins of Our Generation</a:t>
            </a:r>
            <a:r>
              <a:rPr lang="en-US" sz="2200" b="1" dirty="0">
                <a:solidFill>
                  <a:schemeClr val="tx1"/>
                </a:solidFill>
                <a:effectLst>
                  <a:outerShdw blurRad="38100" dist="38100" dir="2700000" algn="tl">
                    <a:srgbClr val="000000">
                      <a:alpha val="43137"/>
                    </a:srgbClr>
                  </a:outerShdw>
                </a:effectLst>
              </a:rPr>
              <a:t>” </a:t>
            </a:r>
          </a:p>
          <a:p>
            <a:endParaRPr lang="en-US" sz="2200" dirty="0">
              <a:solidFill>
                <a:schemeClr val="tx1"/>
              </a:solidFill>
            </a:endParaRPr>
          </a:p>
        </p:txBody>
      </p:sp>
    </p:spTree>
    <p:extLst>
      <p:ext uri="{BB962C8B-B14F-4D97-AF65-F5344CB8AC3E}">
        <p14:creationId xmlns:p14="http://schemas.microsoft.com/office/powerpoint/2010/main" val="24641642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7153B-C8A3-1A12-E7BB-5058256D39A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46F1FEE-D415-EE57-2836-AA821D4A3094}"/>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C43F786E-1FB5-6738-4A26-C51CB0828BB5}"/>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356689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3">
            <a:extLst>
              <a:ext uri="{FF2B5EF4-FFF2-40B4-BE49-F238E27FC236}">
                <a16:creationId xmlns:a16="http://schemas.microsoft.com/office/drawing/2014/main" id="{FFE50961-0F1B-484C-85BC-4BD16B9F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9" name="Picture 8">
            <a:extLst>
              <a:ext uri="{FF2B5EF4-FFF2-40B4-BE49-F238E27FC236}">
                <a16:creationId xmlns:a16="http://schemas.microsoft.com/office/drawing/2014/main" id="{EB10BC59-3D66-40C2-9F90-793D391FE5FD}"/>
              </a:ext>
            </a:extLst>
          </p:cNvPr>
          <p:cNvPicPr>
            <a:picLocks noChangeAspect="1"/>
          </p:cNvPicPr>
          <p:nvPr/>
        </p:nvPicPr>
        <p:blipFill rotWithShape="1">
          <a:blip r:embed="rId2">
            <a:alphaModFix amt="45000"/>
          </a:blip>
          <a:srcRect r="4667"/>
          <a:stretch/>
        </p:blipFill>
        <p:spPr>
          <a:xfrm>
            <a:off x="20" y="10"/>
            <a:ext cx="9143980" cy="6857990"/>
          </a:xfrm>
          <a:prstGeom prst="rect">
            <a:avLst/>
          </a:prstGeom>
        </p:spPr>
      </p:pic>
      <p:sp>
        <p:nvSpPr>
          <p:cNvPr id="2" name="Title 1">
            <a:extLst>
              <a:ext uri="{FF2B5EF4-FFF2-40B4-BE49-F238E27FC236}">
                <a16:creationId xmlns:a16="http://schemas.microsoft.com/office/drawing/2014/main" id="{89EE22AC-0E02-49AA-A731-60AF5E73FBEE}"/>
              </a:ext>
            </a:extLst>
          </p:cNvPr>
          <p:cNvSpPr>
            <a:spLocks noGrp="1"/>
          </p:cNvSpPr>
          <p:nvPr>
            <p:ph type="ctrTitle"/>
          </p:nvPr>
        </p:nvSpPr>
        <p:spPr>
          <a:xfrm>
            <a:off x="452628" y="770467"/>
            <a:ext cx="8086725" cy="3352800"/>
          </a:xfrm>
        </p:spPr>
        <p:txBody>
          <a:bodyPr>
            <a:normAutofit/>
          </a:bodyPr>
          <a:lstStyle/>
          <a:p>
            <a:r>
              <a:rPr lang="en-US" b="1" i="1">
                <a:solidFill>
                  <a:schemeClr val="tx1"/>
                </a:solidFill>
                <a:effectLst>
                  <a:outerShdw blurRad="38100" dist="38100" dir="2700000" algn="tl">
                    <a:srgbClr val="000000">
                      <a:alpha val="43137"/>
                    </a:srgbClr>
                  </a:outerShdw>
                </a:effectLst>
              </a:rPr>
              <a:t>Sins of Our Generation</a:t>
            </a:r>
          </a:p>
        </p:txBody>
      </p:sp>
    </p:spTree>
    <p:extLst>
      <p:ext uri="{BB962C8B-B14F-4D97-AF65-F5344CB8AC3E}">
        <p14:creationId xmlns:p14="http://schemas.microsoft.com/office/powerpoint/2010/main" val="27813796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Metropolitan</Template>
  <TotalTime>59</TotalTime>
  <Words>854</Words>
  <Application>Microsoft Macintosh PowerPoint</Application>
  <PresentationFormat>On-screen Show (4:3)</PresentationFormat>
  <Paragraphs>35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 Light</vt:lpstr>
      <vt:lpstr>Wingdings</vt:lpstr>
      <vt:lpstr>Metropolitan</vt:lpstr>
      <vt:lpstr>Learn From History</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Sins of Our Generation</vt:lpstr>
      <vt:lpstr>Learn From History</vt:lpstr>
      <vt:lpstr>Sins of Our Generation</vt:lpstr>
      <vt:lpstr>Sins of Our Generation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Ian Rice</dc:creator>
  <cp:lastModifiedBy>Ian Rice</cp:lastModifiedBy>
  <cp:revision>9</cp:revision>
  <dcterms:created xsi:type="dcterms:W3CDTF">2019-05-19T20:08:38Z</dcterms:created>
  <dcterms:modified xsi:type="dcterms:W3CDTF">2026-09-25T15:26:57Z</dcterms:modified>
</cp:coreProperties>
</file>