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9" r:id="rId3"/>
    <p:sldId id="260" r:id="rId4"/>
    <p:sldId id="276" r:id="rId5"/>
    <p:sldId id="257" r:id="rId6"/>
    <p:sldId id="263" r:id="rId7"/>
    <p:sldId id="264" r:id="rId8"/>
    <p:sldId id="280" r:id="rId9"/>
    <p:sldId id="278" r:id="rId10"/>
    <p:sldId id="279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93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1448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B42-5218-4CFF-B576-D6C53F5862F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28F8A-4CF4-42AE-8940-183E200B6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4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B42-5218-4CFF-B576-D6C53F5862F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28F8A-4CF4-42AE-8940-183E200B6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52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B42-5218-4CFF-B576-D6C53F5862F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28F8A-4CF4-42AE-8940-183E200B6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2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B42-5218-4CFF-B576-D6C53F5862F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28F8A-4CF4-42AE-8940-183E200B6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36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B42-5218-4CFF-B576-D6C53F5862F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28F8A-4CF4-42AE-8940-183E200B6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54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B42-5218-4CFF-B576-D6C53F5862F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28F8A-4CF4-42AE-8940-183E200B6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75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B42-5218-4CFF-B576-D6C53F5862F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28F8A-4CF4-42AE-8940-183E200B6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6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B42-5218-4CFF-B576-D6C53F5862F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28F8A-4CF4-42AE-8940-183E200B6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3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B42-5218-4CFF-B576-D6C53F5862F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28F8A-4CF4-42AE-8940-183E200B6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8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B42-5218-4CFF-B576-D6C53F5862F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28F8A-4CF4-42AE-8940-183E200B6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0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B42-5218-4CFF-B576-D6C53F5862F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28F8A-4CF4-42AE-8940-183E200B6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08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1977B595-8D4D-4C68-8920-8BF5F001090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0AF7EC07-240C-4C45-92C0-1960BE26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65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7B595-8D4D-4C68-8920-8BF5F001090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7EC07-240C-4C45-92C0-1960BE26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4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7B595-8D4D-4C68-8920-8BF5F001090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7EC07-240C-4C45-92C0-1960BE26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08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7B595-8D4D-4C68-8920-8BF5F001090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7EC07-240C-4C45-92C0-1960BE26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4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7B595-8D4D-4C68-8920-8BF5F001090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7EC07-240C-4C45-92C0-1960BE26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36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7B595-8D4D-4C68-8920-8BF5F001090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7EC07-240C-4C45-92C0-1960BE26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12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7B595-8D4D-4C68-8920-8BF5F001090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7EC07-240C-4C45-92C0-1960BE26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51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7B595-8D4D-4C68-8920-8BF5F001090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0AF7EC07-240C-4C45-92C0-1960BE26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7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1977B595-8D4D-4C68-8920-8BF5F001090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0AF7EC07-240C-4C45-92C0-1960BE26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5718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7B595-8D4D-4C68-8920-8BF5F001090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7EC07-240C-4C45-92C0-1960BE26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49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7B595-8D4D-4C68-8920-8BF5F001090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7EC07-240C-4C45-92C0-1960BE26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8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25B42-5218-4CFF-B576-D6C53F5862F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28F8A-4CF4-42AE-8940-183E200B6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75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1977B595-8D4D-4C68-8920-8BF5F001090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0AF7EC07-240C-4C45-92C0-1960BE26F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929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up photo of an open book">
            <a:extLst>
              <a:ext uri="{FF2B5EF4-FFF2-40B4-BE49-F238E27FC236}">
                <a16:creationId xmlns:a16="http://schemas.microsoft.com/office/drawing/2014/main" id="{2B837709-58B1-1BDA-78D4-D95F533484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97" t="909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2BFFD5-490F-4B45-91F2-6B826FBAD4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9636" y="1126853"/>
            <a:ext cx="6104364" cy="460429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EECD52-B21A-454C-BFEB-004F29817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1252" y="1163960"/>
            <a:ext cx="5632878" cy="899064"/>
          </a:xfrm>
        </p:spPr>
        <p:txBody>
          <a:bodyPr>
            <a:normAutofit/>
          </a:bodyPr>
          <a:lstStyle/>
          <a:p>
            <a:r>
              <a:rPr lang="en-US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From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8B1F2-F780-47EB-A343-0F90C9FB2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1251" y="2100131"/>
            <a:ext cx="5733006" cy="3440697"/>
          </a:xfrm>
        </p:spPr>
        <p:txBody>
          <a:bodyPr>
            <a:normAutofit fontScale="925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generation of God’s people will face challenges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1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aspects are like prior generations 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1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 are unique to a generation 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3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aim of this study: continuation of lessons that deal with the “</a:t>
            </a:r>
            <a:r>
              <a:rPr lang="en-US" sz="31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  <a:r>
              <a:rPr lang="en-US" sz="3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</a:p>
          <a:p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8150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3">
            <a:extLst>
              <a:ext uri="{FF2B5EF4-FFF2-40B4-BE49-F238E27FC236}">
                <a16:creationId xmlns:a16="http://schemas.microsoft.com/office/drawing/2014/main" id="{FFE50961-0F1B-484C-85BC-4BD16B9FF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10BC59-3D66-40C2-9F90-793D391FE5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r="4667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EE22AC-0E02-49AA-A731-60AF5E73F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>
            <a:normAutofit/>
          </a:bodyPr>
          <a:lstStyle/>
          <a:p>
            <a:r>
              <a:rPr lang="en-US" b="1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</p:spTree>
    <p:extLst>
      <p:ext uri="{BB962C8B-B14F-4D97-AF65-F5344CB8AC3E}">
        <p14:creationId xmlns:p14="http://schemas.microsoft.com/office/powerpoint/2010/main" val="1965576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1E0C4-B5E5-40B0-32FA-4D6D11E74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F228AFD-F4FD-DFFF-A3DC-9755901D38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r="4667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10EAAE-E734-F0C2-7704-D9CC1328C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>
            <a:normAutofit/>
          </a:bodyPr>
          <a:lstStyle/>
          <a:p>
            <a:r>
              <a:rPr lang="en-US" b="1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</p:spTree>
    <p:extLst>
      <p:ext uri="{BB962C8B-B14F-4D97-AF65-F5344CB8AC3E}">
        <p14:creationId xmlns:p14="http://schemas.microsoft.com/office/powerpoint/2010/main" val="275792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99E115D7-68EB-4590-9BD1-A56D94144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05E9C4-D64F-41AF-B0FA-436C6B811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235" y="5472818"/>
            <a:ext cx="8693335" cy="1112213"/>
          </a:xfrm>
          <a:ln>
            <a:solidFill>
              <a:srgbClr val="FF0000"/>
            </a:solidFill>
          </a:ln>
        </p:spPr>
        <p:txBody>
          <a:bodyPr anchor="b">
            <a:normAutofit/>
          </a:bodyPr>
          <a:lstStyle/>
          <a:p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Accepted hypocrisy for those in one’s party; </a:t>
            </a:r>
            <a:b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Politics seem to be America’s “new religion”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24EE9-A6FD-43D1-BC42-E3E9984B4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235" y="563814"/>
            <a:ext cx="4565956" cy="4909005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Some act like the world (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Cf. Job. 13:8, 10, 32:21; Psa. 82:2; Prov. 18:5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</a:p>
          <a:p>
            <a:pPr>
              <a:buClr>
                <a:srgbClr val="FF0000"/>
              </a:buClr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Israel’s sins included her ritualism (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Isa. 1:10-20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</a:p>
          <a:p>
            <a:pPr>
              <a:buClr>
                <a:srgbClr val="FF0000"/>
              </a:buClr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Christians should not have blind loyalty/animosity toward any man (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Deut. 1:17; 1 Tim. 5:21; Jas. 3:17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 </a:t>
            </a:r>
          </a:p>
        </p:txBody>
      </p:sp>
      <p:pic>
        <p:nvPicPr>
          <p:cNvPr id="8" name="Picture 7" descr="A person wearing a pink shirt&#10;&#10;Description automatically generated">
            <a:extLst>
              <a:ext uri="{FF2B5EF4-FFF2-40B4-BE49-F238E27FC236}">
                <a16:creationId xmlns:a16="http://schemas.microsoft.com/office/drawing/2014/main" id="{399AEBCB-90D2-4439-B67B-8B0F425CB1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745" r="26748" b="2"/>
          <a:stretch>
            <a:fillRect/>
          </a:stretch>
        </p:blipFill>
        <p:spPr>
          <a:xfrm>
            <a:off x="4976883" y="763561"/>
            <a:ext cx="1951998" cy="2583050"/>
          </a:xfrm>
          <a:prstGeom prst="rect">
            <a:avLst/>
          </a:prstGeom>
        </p:spPr>
      </p:pic>
      <p:pic>
        <p:nvPicPr>
          <p:cNvPr id="5" name="Picture 4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C14FD320-6D14-4175-BDBB-4546DA74FA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510" r="31008" b="-2"/>
          <a:stretch>
            <a:fillRect/>
          </a:stretch>
        </p:blipFill>
        <p:spPr>
          <a:xfrm>
            <a:off x="7188378" y="563815"/>
            <a:ext cx="1656387" cy="27827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FE20BA-1B9E-45F3-BAF5-FDDC17DC84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447" r="-5" b="11406"/>
          <a:stretch>
            <a:fillRect/>
          </a:stretch>
        </p:blipFill>
        <p:spPr>
          <a:xfrm>
            <a:off x="4976883" y="3518351"/>
            <a:ext cx="1951998" cy="148631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37BA80B-C8CA-4FD1-A54D-5B7F54EB4B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689" r="21400" b="4"/>
          <a:stretch>
            <a:fillRect/>
          </a:stretch>
        </p:blipFill>
        <p:spPr>
          <a:xfrm>
            <a:off x="7040573" y="3509068"/>
            <a:ext cx="1951997" cy="196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6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6013EDE-F3B6-4619-9785-F7ABB6B412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35000"/>
          </a:blip>
          <a:srcRect l="10654" r="22680"/>
          <a:stretch/>
        </p:blipFill>
        <p:spPr>
          <a:xfrm>
            <a:off x="11004" y="14052"/>
            <a:ext cx="9144000" cy="6857990"/>
          </a:xfrm>
          <a:prstGeom prst="rect">
            <a:avLst/>
          </a:pr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6B8807B-7828-4E42-86D6-939A5397D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0" y="0"/>
            <a:ext cx="4577500" cy="3414954"/>
          </a:xfrm>
          <a:custGeom>
            <a:avLst/>
            <a:gdLst>
              <a:gd name="connsiteX0" fmla="*/ 144173 w 4666892"/>
              <a:gd name="connsiteY0" fmla="*/ 0 h 3481643"/>
              <a:gd name="connsiteX1" fmla="*/ 4666892 w 4666892"/>
              <a:gd name="connsiteY1" fmla="*/ 0 h 3481643"/>
              <a:gd name="connsiteX2" fmla="*/ 4666892 w 4666892"/>
              <a:gd name="connsiteY2" fmla="*/ 2512390 h 3481643"/>
              <a:gd name="connsiteX3" fmla="*/ 4657487 w 4666892"/>
              <a:gd name="connsiteY3" fmla="*/ 2524968 h 3481643"/>
              <a:gd name="connsiteX4" fmla="*/ 2628900 w 4666892"/>
              <a:gd name="connsiteY4" fmla="*/ 3481643 h 3481643"/>
              <a:gd name="connsiteX5" fmla="*/ 0 w 4666892"/>
              <a:gd name="connsiteY5" fmla="*/ 852743 h 3481643"/>
              <a:gd name="connsiteX6" fmla="*/ 118190 w 4666892"/>
              <a:gd name="connsiteY6" fmla="*/ 70989 h 3481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481643">
                <a:moveTo>
                  <a:pt x="144173" y="0"/>
                </a:moveTo>
                <a:lnTo>
                  <a:pt x="4666892" y="0"/>
                </a:lnTo>
                <a:lnTo>
                  <a:pt x="4666892" y="2512390"/>
                </a:lnTo>
                <a:lnTo>
                  <a:pt x="4657487" y="2524968"/>
                </a:lnTo>
                <a:cubicBezTo>
                  <a:pt x="4175308" y="3109233"/>
                  <a:pt x="3445594" y="3481643"/>
                  <a:pt x="2628900" y="3481643"/>
                </a:cubicBezTo>
                <a:cubicBezTo>
                  <a:pt x="1176999" y="3481643"/>
                  <a:pt x="0" y="2304644"/>
                  <a:pt x="0" y="852743"/>
                </a:cubicBezTo>
                <a:cubicBezTo>
                  <a:pt x="0" y="580512"/>
                  <a:pt x="41379" y="317945"/>
                  <a:pt x="118190" y="70989"/>
                </a:cubicBezTo>
                <a:close/>
              </a:path>
            </a:pathLst>
          </a:cu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745CBF-BBFF-4A6F-80D1-494C957F42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189" r="1980" b="4"/>
          <a:stretch/>
        </p:blipFill>
        <p:spPr>
          <a:xfrm>
            <a:off x="4733566" y="10"/>
            <a:ext cx="4415936" cy="3253380"/>
          </a:xfrm>
          <a:custGeom>
            <a:avLst/>
            <a:gdLst>
              <a:gd name="connsiteX0" fmla="*/ 154695 w 4502173"/>
              <a:gd name="connsiteY0" fmla="*/ 0 h 3316924"/>
              <a:gd name="connsiteX1" fmla="*/ 4502173 w 4502173"/>
              <a:gd name="connsiteY1" fmla="*/ 0 h 3316924"/>
              <a:gd name="connsiteX2" fmla="*/ 4502173 w 4502173"/>
              <a:gd name="connsiteY2" fmla="*/ 2237639 h 3316924"/>
              <a:gd name="connsiteX3" fmla="*/ 4365663 w 4502173"/>
              <a:gd name="connsiteY3" fmla="*/ 2420191 h 3316924"/>
              <a:gd name="connsiteX4" fmla="*/ 2464181 w 4502173"/>
              <a:gd name="connsiteY4" fmla="*/ 3316924 h 3316924"/>
              <a:gd name="connsiteX5" fmla="*/ 0 w 4502173"/>
              <a:gd name="connsiteY5" fmla="*/ 852743 h 3316924"/>
              <a:gd name="connsiteX6" fmla="*/ 110786 w 4502173"/>
              <a:gd name="connsiteY6" fmla="*/ 119971 h 331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316924">
                <a:moveTo>
                  <a:pt x="154695" y="0"/>
                </a:moveTo>
                <a:lnTo>
                  <a:pt x="4502173" y="0"/>
                </a:lnTo>
                <a:lnTo>
                  <a:pt x="4502173" y="2237639"/>
                </a:lnTo>
                <a:lnTo>
                  <a:pt x="4365663" y="2420191"/>
                </a:lnTo>
                <a:cubicBezTo>
                  <a:pt x="3913696" y="2967849"/>
                  <a:pt x="3229704" y="3316924"/>
                  <a:pt x="2464181" y="3316924"/>
                </a:cubicBezTo>
                <a:cubicBezTo>
                  <a:pt x="1103251" y="3316924"/>
                  <a:pt x="0" y="2213673"/>
                  <a:pt x="0" y="852743"/>
                </a:cubicBezTo>
                <a:cubicBezTo>
                  <a:pt x="0" y="597569"/>
                  <a:pt x="38787" y="351454"/>
                  <a:pt x="110786" y="119971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CC79C0-8BBF-451C-838A-94EFD1C8C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090" y="867776"/>
            <a:ext cx="4261956" cy="1679401"/>
          </a:xfrm>
        </p:spPr>
        <p:txBody>
          <a:bodyPr>
            <a:norm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Society Given Over to Pleasure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31715-84D2-4992-BF16-94FB9266F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251" y="2903528"/>
            <a:ext cx="5630238" cy="3253380"/>
          </a:xfrm>
        </p:spPr>
        <p:txBody>
          <a:bodyPr anchor="t">
            <a:norm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Israel’s sins included her immorality (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Isa. 3:9-11; 5:8-11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Israel’s sins also included the vanity of lifestyle (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Isa. 3:16-24; 5:11-13; Cf. Col. 3:5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48F5915-2CE1-4F74-88C5-D4366893D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1736" y="4279392"/>
            <a:ext cx="3152258" cy="2583439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C02FD0-B4CA-439B-9833-33FB7E4CE6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856" r="29607"/>
          <a:stretch/>
        </p:blipFill>
        <p:spPr>
          <a:xfrm>
            <a:off x="6135933" y="4423590"/>
            <a:ext cx="3008068" cy="2439248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90590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57FE5F-2CD7-49F6-828A-7A87FBC620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7355" r="15471"/>
          <a:stretch/>
        </p:blipFill>
        <p:spPr>
          <a:xfrm>
            <a:off x="4562839" y="-168318"/>
            <a:ext cx="4695998" cy="3932313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F3714D-8F0B-4448-B693-7F09D6C49A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02" r="25941" b="1"/>
          <a:stretch/>
        </p:blipFill>
        <p:spPr>
          <a:xfrm>
            <a:off x="4567428" y="2487168"/>
            <a:ext cx="4697730" cy="4215384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901FED-4FC9-4ED5-8123-C98BCD161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66D991-6528-4124-93D6-93D4DBC5E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48" y="544530"/>
            <a:ext cx="3602727" cy="156557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Neither Life Nor Death Revered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D1658-6C12-46FC-B5B9-6E7484489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433" y="2128660"/>
            <a:ext cx="4417887" cy="4035834"/>
          </a:xfrm>
        </p:spPr>
        <p:txBody>
          <a:bodyPr anchor="ctr">
            <a:noAutofit/>
          </a:bodyPr>
          <a:lstStyle/>
          <a:p>
            <a:pPr>
              <a:buClr>
                <a:schemeClr val="accent4"/>
              </a:buClr>
            </a:pPr>
            <a:r>
              <a:rPr lang="en-US" sz="3200" dirty="0">
                <a:solidFill>
                  <a:srgbClr val="000000"/>
                </a:solidFill>
              </a:rPr>
              <a:t>The Law of Moses taught the value of both life and death (</a:t>
            </a:r>
            <a:r>
              <a:rPr lang="en-US" sz="3200" b="1" dirty="0">
                <a:solidFill>
                  <a:srgbClr val="000000"/>
                </a:solidFill>
              </a:rPr>
              <a:t>Deut. 21:1-9; 19:11-13</a:t>
            </a:r>
            <a:r>
              <a:rPr lang="en-US" sz="3200" dirty="0">
                <a:solidFill>
                  <a:srgbClr val="000000"/>
                </a:solidFill>
              </a:rPr>
              <a:t>)</a:t>
            </a:r>
          </a:p>
          <a:p>
            <a:pPr>
              <a:buClr>
                <a:schemeClr val="accent4"/>
              </a:buClr>
            </a:pPr>
            <a:r>
              <a:rPr lang="en-US" sz="3200" dirty="0">
                <a:solidFill>
                  <a:srgbClr val="000000"/>
                </a:solidFill>
              </a:rPr>
              <a:t>God’s people must emulate Him regarding perspective (</a:t>
            </a:r>
            <a:r>
              <a:rPr lang="en-US" sz="3200" b="1" dirty="0">
                <a:solidFill>
                  <a:srgbClr val="000000"/>
                </a:solidFill>
              </a:rPr>
              <a:t>Ezek. 33:11; Psa. 116:15</a:t>
            </a:r>
            <a:r>
              <a:rPr lang="en-US" sz="3200" dirty="0">
                <a:solidFill>
                  <a:srgbClr val="00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5506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5D74F6-4010-6102-A3C0-567DF662F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up photo of an open book">
            <a:extLst>
              <a:ext uri="{FF2B5EF4-FFF2-40B4-BE49-F238E27FC236}">
                <a16:creationId xmlns:a16="http://schemas.microsoft.com/office/drawing/2014/main" id="{AE640648-FFB9-A046-AC3B-838BA2E4B3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97" t="909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4C969DB-A7B9-25D6-36CA-5DF21B493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9636" y="1126853"/>
            <a:ext cx="6104364" cy="460429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9196FC-298A-E253-8B8E-BB78AD8B3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1252" y="1163960"/>
            <a:ext cx="5632878" cy="899064"/>
          </a:xfrm>
        </p:spPr>
        <p:txBody>
          <a:bodyPr>
            <a:normAutofit/>
          </a:bodyPr>
          <a:lstStyle/>
          <a:p>
            <a:r>
              <a:rPr lang="en-US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From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A5332-DB1F-2E15-01AF-E8F2F487B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1251" y="2100131"/>
            <a:ext cx="5733006" cy="3440697"/>
          </a:xfrm>
        </p:spPr>
        <p:txBody>
          <a:bodyPr>
            <a:normAutofit fontScale="925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generation of God’s people will face challenges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1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aspects are like prior generations 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1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 are unique to a generation 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3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aim of this study: continuation of lessons that deal with the “</a:t>
            </a:r>
            <a:r>
              <a:rPr lang="en-US" sz="31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  <a:r>
              <a:rPr lang="en-US" sz="3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</a:p>
          <a:p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2361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8D0E1-ED52-6EAE-1A31-FA00DFB60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9F2DA93-DDC5-BB25-F269-942990EF81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r="4667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1828CA-805F-621D-59E3-3CFFF469CA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>
            <a:normAutofit/>
          </a:bodyPr>
          <a:lstStyle/>
          <a:p>
            <a:r>
              <a:rPr lang="en-US" b="1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</p:spTree>
    <p:extLst>
      <p:ext uri="{BB962C8B-B14F-4D97-AF65-F5344CB8AC3E}">
        <p14:creationId xmlns:p14="http://schemas.microsoft.com/office/powerpoint/2010/main" val="399278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0E1E19-73D3-C656-B25D-2093380E8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3">
            <a:extLst>
              <a:ext uri="{FF2B5EF4-FFF2-40B4-BE49-F238E27FC236}">
                <a16:creationId xmlns:a16="http://schemas.microsoft.com/office/drawing/2014/main" id="{753839BF-D849-9741-4749-A7F7DDBD7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B5AC8E-14B2-24E3-8E19-4EAB51E70B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r="4667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815199-0E33-1AD7-DA2C-E4BDC3AD83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>
            <a:normAutofit/>
          </a:bodyPr>
          <a:lstStyle/>
          <a:p>
            <a:r>
              <a:rPr lang="en-US" b="1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</p:spTree>
    <p:extLst>
      <p:ext uri="{BB962C8B-B14F-4D97-AF65-F5344CB8AC3E}">
        <p14:creationId xmlns:p14="http://schemas.microsoft.com/office/powerpoint/2010/main" val="27801634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259</Words>
  <Application>Microsoft Macintosh PowerPoint</Application>
  <PresentationFormat>On-screen Show (4:3)</PresentationFormat>
  <Paragraphs>24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Metropolitan</vt:lpstr>
      <vt:lpstr>Learn From History</vt:lpstr>
      <vt:lpstr>Sins of Our Generation</vt:lpstr>
      <vt:lpstr>Sins of Our Generation</vt:lpstr>
      <vt:lpstr>Accepted hypocrisy for those in one’s party;  Politics seem to be America’s “new religion”</vt:lpstr>
      <vt:lpstr>Society Given Over to Pleasure </vt:lpstr>
      <vt:lpstr>Neither Life Nor Death Revered </vt:lpstr>
      <vt:lpstr>Learn From History</vt:lpstr>
      <vt:lpstr>Sins of Our Generation</vt:lpstr>
      <vt:lpstr>Sins of Our Generation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 From History</dc:title>
  <dc:creator>Ian Rice</dc:creator>
  <cp:lastModifiedBy>Ian Rice</cp:lastModifiedBy>
  <cp:revision>9</cp:revision>
  <dcterms:created xsi:type="dcterms:W3CDTF">2019-06-09T20:20:34Z</dcterms:created>
  <dcterms:modified xsi:type="dcterms:W3CDTF">2026-09-25T15:29:53Z</dcterms:modified>
</cp:coreProperties>
</file>