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82" r:id="rId2"/>
    <p:sldId id="260" r:id="rId3"/>
    <p:sldId id="276" r:id="rId4"/>
    <p:sldId id="287" r:id="rId5"/>
    <p:sldId id="288" r:id="rId6"/>
    <p:sldId id="290" r:id="rId7"/>
    <p:sldId id="279" r:id="rId8"/>
    <p:sldId id="281" r:id="rId9"/>
    <p:sldId id="291" r:id="rId10"/>
    <p:sldId id="284" r:id="rId11"/>
    <p:sldId id="285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28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424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fld id="{4A99455C-207F-4FF9-88B6-1570A81DC16A}" type="datetimeFigureOut">
              <a:rPr lang="en-US" smtClean="0"/>
              <a:t>9/25/26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CF51D59E-8693-4035-A3F9-27DE07071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72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9455C-207F-4FF9-88B6-1570A81DC16A}" type="datetimeFigureOut">
              <a:rPr lang="en-US" smtClean="0"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1D59E-8693-4035-A3F9-27DE07071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21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9455C-207F-4FF9-88B6-1570A81DC16A}" type="datetimeFigureOut">
              <a:rPr lang="en-US" smtClean="0"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1D59E-8693-4035-A3F9-27DE07071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235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7492" y="1993392"/>
            <a:ext cx="380619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7738" y="1993392"/>
            <a:ext cx="380619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9455C-207F-4FF9-88B6-1570A81DC16A}" type="datetimeFigureOut">
              <a:rPr lang="en-US" smtClean="0"/>
              <a:t>9/25/26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1D59E-8693-4035-A3F9-27DE07071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666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492" y="2032000"/>
            <a:ext cx="3806190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492" y="2736150"/>
            <a:ext cx="380619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66310" y="2029968"/>
            <a:ext cx="3806190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66310" y="2734056"/>
            <a:ext cx="380619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9455C-207F-4FF9-88B6-1570A81DC16A}" type="datetimeFigureOut">
              <a:rPr lang="en-US" smtClean="0"/>
              <a:t>9/25/26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1D59E-8693-4035-A3F9-27DE07071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197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9455C-207F-4FF9-88B6-1570A81DC16A}" type="datetimeFigureOut">
              <a:rPr lang="en-US" smtClean="0"/>
              <a:t>9/25/26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1D59E-8693-4035-A3F9-27DE07071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28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9455C-207F-4FF9-88B6-1570A81DC16A}" type="datetimeFigureOut">
              <a:rPr lang="en-US" smtClean="0"/>
              <a:t>9/25/26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1D59E-8693-4035-A3F9-27DE07071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888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9455C-207F-4FF9-88B6-1570A81DC16A}" type="datetimeFigureOut">
              <a:rPr lang="en-US" smtClean="0"/>
              <a:t>9/25/26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CF51D59E-8693-4035-A3F9-27DE07071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930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5909735"/>
            <a:ext cx="6922008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fld id="{4A99455C-207F-4FF9-88B6-1570A81DC16A}" type="datetimeFigureOut">
              <a:rPr lang="en-US" smtClean="0"/>
              <a:t>9/25/26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CF51D59E-8693-4035-A3F9-27DE07071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2440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9455C-207F-4FF9-88B6-1570A81DC16A}" type="datetimeFigureOut">
              <a:rPr lang="en-US" smtClean="0"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1D59E-8693-4035-A3F9-27DE07071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73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9455C-207F-4FF9-88B6-1570A81DC16A}" type="datetimeFigureOut">
              <a:rPr lang="en-US" smtClean="0"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1D59E-8693-4035-A3F9-27DE07071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41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2919" y="499533"/>
            <a:ext cx="8079581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206" y="1993393"/>
            <a:ext cx="8065294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6412447"/>
            <a:ext cx="30861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4A99455C-207F-4FF9-88B6-1570A81DC16A}" type="datetimeFigureOut">
              <a:rPr lang="en-US" smtClean="0"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0" y="6554697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41193" y="5829748"/>
            <a:ext cx="219456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0" b="0">
                <a:ln>
                  <a:noFill/>
                </a:ln>
                <a:solidFill>
                  <a:schemeClr val="accent1">
                    <a:alpha val="20000"/>
                  </a:schemeClr>
                </a:solidFill>
                <a:latin typeface="+mj-lt"/>
              </a:defRPr>
            </a:lvl1pPr>
          </a:lstStyle>
          <a:p>
            <a:fld id="{CF51D59E-8693-4035-A3F9-27DE07071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564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274320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up photo of an open book">
            <a:extLst>
              <a:ext uri="{FF2B5EF4-FFF2-40B4-BE49-F238E27FC236}">
                <a16:creationId xmlns:a16="http://schemas.microsoft.com/office/drawing/2014/main" id="{2B837709-58B1-1BDA-78D4-D95F533484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697" t="9091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D2BFFD5-490F-4B45-91F2-6B826FBAD4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9636" y="1126853"/>
            <a:ext cx="6104364" cy="4604294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EECD52-B21A-454C-BFEB-004F29817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1252" y="1163960"/>
            <a:ext cx="5632878" cy="899064"/>
          </a:xfrm>
        </p:spPr>
        <p:txBody>
          <a:bodyPr>
            <a:normAutofit/>
          </a:bodyPr>
          <a:lstStyle/>
          <a:p>
            <a:r>
              <a:rPr lang="en-US" sz="4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 From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18B1F2-F780-47EB-A343-0F90C9FB29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1251" y="2100131"/>
            <a:ext cx="5733006" cy="3440697"/>
          </a:xfrm>
        </p:spPr>
        <p:txBody>
          <a:bodyPr>
            <a:normAutofit fontScale="92500"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q"/>
            </a:pPr>
            <a:r>
              <a:rPr lang="en-US" sz="27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Every generation of God’s people will face challenges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31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 aspects are like prior generations 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31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Others are unique to a generation 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q"/>
            </a:pPr>
            <a:r>
              <a:rPr lang="en-US" sz="3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aim of this study is for us to continue our series dealing with the “</a:t>
            </a:r>
            <a:r>
              <a:rPr lang="en-US" sz="31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Sins of Our Generation</a:t>
            </a:r>
            <a:r>
              <a:rPr lang="en-US" sz="3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</a:t>
            </a:r>
          </a:p>
          <a:p>
            <a:endParaRPr lang="en-US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8150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3">
            <a:extLst>
              <a:ext uri="{FF2B5EF4-FFF2-40B4-BE49-F238E27FC236}">
                <a16:creationId xmlns:a16="http://schemas.microsoft.com/office/drawing/2014/main" id="{FFE50961-0F1B-484C-85BC-4BD16B9FF9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B10BC59-3D66-40C2-9F90-793D391FE5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5000"/>
          </a:blip>
          <a:srcRect r="4667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EE22AC-0E02-49AA-A731-60AF5E73FB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>
            <a:normAutofit/>
          </a:bodyPr>
          <a:lstStyle/>
          <a:p>
            <a:r>
              <a:rPr lang="en-US" b="1" i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Sins of Our Generation</a:t>
            </a:r>
          </a:p>
        </p:txBody>
      </p:sp>
    </p:spTree>
    <p:extLst>
      <p:ext uri="{BB962C8B-B14F-4D97-AF65-F5344CB8AC3E}">
        <p14:creationId xmlns:p14="http://schemas.microsoft.com/office/powerpoint/2010/main" val="1965576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51E0C4-B5E5-40B0-32FA-4D6D11E74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F228AFD-F4FD-DFFF-A3DC-9755901D38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5000"/>
          </a:blip>
          <a:srcRect r="4667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10EAAE-E734-F0C2-7704-D9CC1328C5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>
            <a:normAutofit/>
          </a:bodyPr>
          <a:lstStyle/>
          <a:p>
            <a:r>
              <a:rPr lang="en-US" b="1" i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Sins of Our Generation</a:t>
            </a:r>
          </a:p>
        </p:txBody>
      </p:sp>
    </p:spTree>
    <p:extLst>
      <p:ext uri="{BB962C8B-B14F-4D97-AF65-F5344CB8AC3E}">
        <p14:creationId xmlns:p14="http://schemas.microsoft.com/office/powerpoint/2010/main" val="275792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449D92-74E5-1653-DFD3-6F2950558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0E494-CE59-9457-E84C-4FE2D9AF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919" y="343669"/>
            <a:ext cx="8225054" cy="117340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3200" b="1" dirty="0">
                <a:solidFill>
                  <a:schemeClr val="tx1"/>
                </a:solidFill>
              </a:rPr>
              <a:t>"Lovers of Themselves": A Biblical Lens on Social Media</a:t>
            </a:r>
            <a:br>
              <a:rPr lang="en-US" sz="3000" b="1" dirty="0">
                <a:solidFill>
                  <a:schemeClr val="accent1"/>
                </a:solidFill>
              </a:rPr>
            </a:br>
            <a:r>
              <a:rPr lang="en-US" sz="2900" i="1" dirty="0">
                <a:solidFill>
                  <a:schemeClr val="accent1"/>
                </a:solidFill>
              </a:rPr>
              <a:t>From TikTok to YouTube: How modern platforms can encourage self-promotion and validation-seeking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BCEAEC-F56F-80CC-E34E-F813E13AF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919" y="1683327"/>
            <a:ext cx="8225054" cy="4675909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lvl="1" indent="0">
              <a:buNone/>
            </a:pPr>
            <a:r>
              <a:rPr lang="en-US" sz="2700" dirty="0"/>
              <a:t>Researchers have observed that social media platforms can encourage behaviors centered on self-presentation, social comparison, validation-seeking, and image management. Studies suggest that frequent engagement with these behaviors may be associated with lower well-being, increased anxiety, greater sensitivity to social feedback, and heightened concern with how one is perceived by others. While these outcomes do not necessarily indicate a personality disorder, they highlight the potential for online environments to reinforce self-focused patterns of thinking and behavior that can negatively affect relationships and personal development (</a:t>
            </a:r>
            <a:r>
              <a:rPr lang="en-US" sz="2700" dirty="0">
                <a:solidFill>
                  <a:srgbClr val="0070C0"/>
                </a:solidFill>
              </a:rPr>
              <a:t>Vogel et al., 2014; Casale &amp; Banchi, 2020</a:t>
            </a:r>
            <a:r>
              <a:rPr lang="en-US" sz="27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843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21B9F-D656-E6C4-C7E7-E7AE53949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36D28-BB27-C350-1FE8-A8B10F6D1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919" y="343669"/>
            <a:ext cx="8225054" cy="117340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3200" b="1" dirty="0">
                <a:solidFill>
                  <a:schemeClr val="tx1"/>
                </a:solidFill>
              </a:rPr>
              <a:t>"Lovers of Themselves": A Biblical Lens on Social Media</a:t>
            </a:r>
            <a:br>
              <a:rPr lang="en-US" sz="3000" b="1" dirty="0">
                <a:solidFill>
                  <a:schemeClr val="accent1"/>
                </a:solidFill>
              </a:rPr>
            </a:br>
            <a:r>
              <a:rPr lang="en-US" sz="2900" i="1" dirty="0">
                <a:solidFill>
                  <a:schemeClr val="accent1"/>
                </a:solidFill>
              </a:rPr>
              <a:t>From TikTok to YouTube: How modern platforms can encourage self-promotion and validation-seeking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17E261-5BDB-2E72-FB62-A439980273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919" y="1683327"/>
            <a:ext cx="8225054" cy="4675909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lvl="1" indent="0">
              <a:buNone/>
            </a:pPr>
            <a:r>
              <a:rPr lang="en-US" sz="2700" dirty="0"/>
              <a:t>Researchers have observed that social media platforms can encourage behaviors centered on </a:t>
            </a:r>
            <a:r>
              <a:rPr lang="en-US" sz="2700" dirty="0">
                <a:highlight>
                  <a:srgbClr val="FFFF00"/>
                </a:highlight>
              </a:rPr>
              <a:t>self-presentation, social comparison, validation-seeking, and image management</a:t>
            </a:r>
            <a:r>
              <a:rPr lang="en-US" sz="2700" dirty="0"/>
              <a:t>. Studies suggest that frequent engagement with these behaviors may be associated with </a:t>
            </a:r>
            <a:r>
              <a:rPr lang="en-US" sz="2700" dirty="0">
                <a:highlight>
                  <a:srgbClr val="FFFF00"/>
                </a:highlight>
              </a:rPr>
              <a:t>lower well-being, increased anxiety, greater sensitivity to social feedback, and heightened concern with how one is perceived</a:t>
            </a:r>
            <a:r>
              <a:rPr lang="en-US" sz="2700" dirty="0"/>
              <a:t> by others. While these outcomes do not necessarily indicate a personality disorder, they highlight the potential for online environments to reinforce self-focused </a:t>
            </a:r>
            <a:r>
              <a:rPr lang="en-US" sz="2700" dirty="0">
                <a:highlight>
                  <a:srgbClr val="FFFF00"/>
                </a:highlight>
              </a:rPr>
              <a:t>patterns of thinking and behavior that can negatively affect relationships and personal development </a:t>
            </a:r>
            <a:r>
              <a:rPr lang="en-US" sz="2700" dirty="0"/>
              <a:t>(</a:t>
            </a:r>
            <a:r>
              <a:rPr lang="en-US" sz="2700" dirty="0">
                <a:solidFill>
                  <a:srgbClr val="0070C0"/>
                </a:solidFill>
              </a:rPr>
              <a:t>Vogel et al., 2014; Casale &amp; Banchi, 2020</a:t>
            </a:r>
            <a:r>
              <a:rPr lang="en-US" sz="27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38909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9145FE-F7F4-D890-B43D-A9D0F81CE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1B2A784-4501-42A8-86DF-DB27DE395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19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737FAF-267D-6438-0356-BCDA833A5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4135" y="708962"/>
            <a:ext cx="3921037" cy="1560716"/>
          </a:xfrm>
        </p:spPr>
        <p:txBody>
          <a:bodyPr>
            <a:normAutofit/>
          </a:bodyPr>
          <a:lstStyle/>
          <a:p>
            <a:r>
              <a:rPr lang="en-US" sz="34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Lovers of Themselves: </a:t>
            </a:r>
            <a:r>
              <a:rPr lang="en-US" sz="3400" i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The Culture of Self in the Digital Age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E62604-C40E-4D56-9D66-FD94B0CA40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123" y="0"/>
            <a:ext cx="3675888" cy="26167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Kylie Jenner's Mirror Selfie in Pants Is More About Her Waist">
            <a:extLst>
              <a:ext uri="{FF2B5EF4-FFF2-40B4-BE49-F238E27FC236}">
                <a16:creationId xmlns:a16="http://schemas.microsoft.com/office/drawing/2014/main" id="{904B4802-8353-A320-8C1C-4783499034D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897" r="6392" b="-4"/>
          <a:stretch>
            <a:fillRect/>
          </a:stretch>
        </p:blipFill>
        <p:spPr>
          <a:xfrm>
            <a:off x="652567" y="10"/>
            <a:ext cx="3429000" cy="245058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A330AB8-A767-46C8-ABEF-2477854EF6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123" y="2836942"/>
            <a:ext cx="3675888" cy="40210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224B9A-4C3F-6F31-AFDE-AC37B1843AE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148" r="24644" b="-1"/>
          <a:stretch>
            <a:fillRect/>
          </a:stretch>
        </p:blipFill>
        <p:spPr>
          <a:xfrm>
            <a:off x="652567" y="2999232"/>
            <a:ext cx="3429000" cy="385876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E894B-25E3-8905-74EA-7FF6744808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4134" y="2535382"/>
            <a:ext cx="3921038" cy="3834245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Paul told Timothy to be aware that grievous times would come (2 Tim. 3:1-4:8).</a:t>
            </a:r>
          </a:p>
          <a:p>
            <a:pPr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Accept God’s call to be more astutely aware of others and their needs, wants and desires (Rom. 12:10-16).</a:t>
            </a: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6168542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82127-C08B-41FF-B922-22BF92409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1" y="197427"/>
            <a:ext cx="3792682" cy="1174173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5F5E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Culture of Unforgiveness</a:t>
            </a:r>
          </a:p>
        </p:txBody>
      </p:sp>
      <p:pic>
        <p:nvPicPr>
          <p:cNvPr id="7" name="Picture 6" descr="A person sitting on a bench&#10;&#10;Description automatically generated">
            <a:extLst>
              <a:ext uri="{FF2B5EF4-FFF2-40B4-BE49-F238E27FC236}">
                <a16:creationId xmlns:a16="http://schemas.microsoft.com/office/drawing/2014/main" id="{837DC0D8-26D5-4592-9A7F-7FA7518BA8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395" y="1818409"/>
            <a:ext cx="3608316" cy="334671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2A2956-C4F6-4E5E-843E-1178165B7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4182" y="1589809"/>
            <a:ext cx="4374573" cy="4914900"/>
          </a:xfrm>
        </p:spPr>
        <p:txBody>
          <a:bodyPr>
            <a:normAutofit lnSpcReduction="10000"/>
          </a:bodyPr>
          <a:lstStyle/>
          <a:p>
            <a:pPr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Vilification of others is the norm. People turning on one another quickly, seeking opportunity to absolutely break down another’s character/life.</a:t>
            </a:r>
          </a:p>
          <a:p>
            <a:pPr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God has revealed His displeasure and what will happen to a people defined as such (Rom. 1:28-32; Cf. Mt. 18:21-35). </a:t>
            </a:r>
          </a:p>
          <a:p>
            <a:pPr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What are we (as individuals) going to do? We can either be part of the problem, or part of the solution (Mt. 7:12; Rom. 13:8-14)! </a:t>
            </a:r>
          </a:p>
          <a:p>
            <a:endParaRPr lang="en-US" sz="1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1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247137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1CCD5EF-766D-43B9-A25D-19122E5FB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600" y="643467"/>
            <a:ext cx="8178799" cy="1989682"/>
          </a:xfrm>
          <a:prstGeom prst="rect">
            <a:avLst/>
          </a:prstGeom>
          <a:solidFill>
            <a:schemeClr val="accent1"/>
          </a:solidFill>
          <a:ln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D9699C9-77F1-4E33-A750-CB78C7EA29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4646" y="806204"/>
            <a:ext cx="7934706" cy="1664208"/>
          </a:xfrm>
          <a:prstGeom prst="rect">
            <a:avLst/>
          </a:prstGeom>
          <a:noFill/>
          <a:ln cap="sq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1C164C-B3AA-4D9A-81C2-98974C443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884" y="1059736"/>
            <a:ext cx="7530175" cy="122813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Danger of Misguided Compassion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7AB75F-E25A-4262-BCB5-22D352AB60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884" y="2973313"/>
            <a:ext cx="7530175" cy="2903099"/>
          </a:xfrm>
        </p:spPr>
        <p:txBody>
          <a:bodyPr>
            <a:normAutofit/>
          </a:bodyPr>
          <a:lstStyle/>
          <a:p>
            <a:pPr marL="457200" lvl="1" indent="-457200">
              <a:buFont typeface="Wingdings" panose="05000000000000000000" pitchFamily="2" charset="2"/>
              <a:buChar char="q"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lives are taken/lost/given up and the soul us out of Christ.</a:t>
            </a:r>
          </a:p>
          <a:p>
            <a:pPr marL="457200" lvl="1" indent="-457200">
              <a:buFont typeface="Wingdings" panose="05000000000000000000" pitchFamily="2" charset="2"/>
              <a:buChar char="q"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“love, tolerance and acceptance” of sinful lifestyles/ideals are promoted in view of “compassion.”</a:t>
            </a:r>
          </a:p>
          <a:p>
            <a:pPr marL="731520" lvl="2" indent="-457200"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Ezek. 33:7-11; Cf. Jas. 5:19-20; Isa. 5:20-21; Rev. 2:4, 14, 21-22; 3:15-19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95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C0D7E7-0C3C-FA16-BD9F-7B296F22BD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up photo of an open book">
            <a:extLst>
              <a:ext uri="{FF2B5EF4-FFF2-40B4-BE49-F238E27FC236}">
                <a16:creationId xmlns:a16="http://schemas.microsoft.com/office/drawing/2014/main" id="{E027B631-858D-DF13-53FC-7F3388E144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697" t="9091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89654FA-71F7-F339-A9C0-0EBDF640F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9636" y="1126853"/>
            <a:ext cx="6104364" cy="4604294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EF0900-953D-E0F2-F429-ED46A8C3B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1252" y="1163960"/>
            <a:ext cx="5632878" cy="899064"/>
          </a:xfrm>
        </p:spPr>
        <p:txBody>
          <a:bodyPr>
            <a:normAutofit/>
          </a:bodyPr>
          <a:lstStyle/>
          <a:p>
            <a:r>
              <a:rPr lang="en-US" sz="4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 From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2F15C9-F5A8-FFFA-A91B-01FECF08D9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1251" y="2100131"/>
            <a:ext cx="5733006" cy="3440697"/>
          </a:xfrm>
        </p:spPr>
        <p:txBody>
          <a:bodyPr>
            <a:normAutofit fontScale="92500"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q"/>
            </a:pPr>
            <a:r>
              <a:rPr lang="en-US" sz="27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Every generation of God’s people will face challenges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31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 aspects are like prior generations 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31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Others are unique to a generation 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q"/>
            </a:pPr>
            <a:r>
              <a:rPr lang="en-US" sz="3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aim of this study is for us to continue our series dealing with the “</a:t>
            </a:r>
            <a:r>
              <a:rPr lang="en-US" sz="31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Sins of Our Generation</a:t>
            </a:r>
            <a:r>
              <a:rPr lang="en-US" sz="3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</a:t>
            </a:r>
          </a:p>
          <a:p>
            <a:endParaRPr lang="en-US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9114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49EBD6-8CD2-6E2E-B072-A9DB77AC1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8267058-2D13-C444-E8BC-E95E0596E3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5000"/>
          </a:blip>
          <a:srcRect r="4667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B388477-8014-204B-7375-69B5898144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>
            <a:normAutofit/>
          </a:bodyPr>
          <a:lstStyle/>
          <a:p>
            <a:r>
              <a:rPr lang="en-US" b="1" i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Sins of Our Generation</a:t>
            </a:r>
          </a:p>
        </p:txBody>
      </p:sp>
    </p:spTree>
    <p:extLst>
      <p:ext uri="{BB962C8B-B14F-4D97-AF65-F5344CB8AC3E}">
        <p14:creationId xmlns:p14="http://schemas.microsoft.com/office/powerpoint/2010/main" val="3035781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3">
            <a:extLst>
              <a:ext uri="{FF2B5EF4-FFF2-40B4-BE49-F238E27FC236}">
                <a16:creationId xmlns:a16="http://schemas.microsoft.com/office/drawing/2014/main" id="{FFE50961-0F1B-484C-85BC-4BD16B9FF9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B10BC59-3D66-40C2-9F90-793D391FE5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5000"/>
          </a:blip>
          <a:srcRect r="4667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EE22AC-0E02-49AA-A731-60AF5E73FB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>
            <a:normAutofit/>
          </a:bodyPr>
          <a:lstStyle/>
          <a:p>
            <a:r>
              <a:rPr lang="en-US" b="1" i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Sins of Our Generation</a:t>
            </a:r>
          </a:p>
        </p:txBody>
      </p:sp>
    </p:spTree>
    <p:extLst>
      <p:ext uri="{BB962C8B-B14F-4D97-AF65-F5344CB8AC3E}">
        <p14:creationId xmlns:p14="http://schemas.microsoft.com/office/powerpoint/2010/main" val="2888405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579</Words>
  <Application>Microsoft Macintosh PowerPoint</Application>
  <PresentationFormat>On-screen Show (4:3)</PresentationFormat>
  <Paragraphs>30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 Light</vt:lpstr>
      <vt:lpstr>Courier New</vt:lpstr>
      <vt:lpstr>Wingdings</vt:lpstr>
      <vt:lpstr>Metropolitan</vt:lpstr>
      <vt:lpstr>Learn From History</vt:lpstr>
      <vt:lpstr>Sins of Our Generation</vt:lpstr>
      <vt:lpstr>Sins of Our Generation</vt:lpstr>
      <vt:lpstr>"Lovers of Themselves": A Biblical Lens on Social Media From TikTok to YouTube: How modern platforms can encourage self-promotion and validation-seeking</vt:lpstr>
      <vt:lpstr>"Lovers of Themselves": A Biblical Lens on Social Media From TikTok to YouTube: How modern platforms can encourage self-promotion and validation-seeking</vt:lpstr>
      <vt:lpstr>Lovers of Themselves: The Culture of Self in the Digital Age</vt:lpstr>
      <vt:lpstr>A Culture of Unforgiveness</vt:lpstr>
      <vt:lpstr>The Danger of Misguided Compassion</vt:lpstr>
      <vt:lpstr>Learn From History</vt:lpstr>
      <vt:lpstr>Sins of Our Generation</vt:lpstr>
      <vt:lpstr>Sins of Our Generation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Ian Rice</dc:creator>
  <cp:lastModifiedBy>Ian Rice</cp:lastModifiedBy>
  <cp:revision>10</cp:revision>
  <dcterms:created xsi:type="dcterms:W3CDTF">2019-09-15T20:39:27Z</dcterms:created>
  <dcterms:modified xsi:type="dcterms:W3CDTF">2026-09-25T15:41:45Z</dcterms:modified>
</cp:coreProperties>
</file>