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2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50"/>
    <p:restoredTop sz="94623"/>
  </p:normalViewPr>
  <p:slideViewPr>
    <p:cSldViewPr snapToGrid="0">
      <p:cViewPr varScale="1">
        <p:scale>
          <a:sx n="117" d="100"/>
          <a:sy n="117" d="100"/>
        </p:scale>
        <p:origin x="12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391D-1B06-AA47-B5D7-05B268922F13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E24A1-385E-3240-A8C6-625725F4D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1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391D-1B06-AA47-B5D7-05B268922F13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E24A1-385E-3240-A8C6-625725F4D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9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391D-1B06-AA47-B5D7-05B268922F13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E24A1-385E-3240-A8C6-625725F4D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391D-1B06-AA47-B5D7-05B268922F13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E24A1-385E-3240-A8C6-625725F4D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9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391D-1B06-AA47-B5D7-05B268922F13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E24A1-385E-3240-A8C6-625725F4D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4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391D-1B06-AA47-B5D7-05B268922F13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E24A1-385E-3240-A8C6-625725F4D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09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391D-1B06-AA47-B5D7-05B268922F13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E24A1-385E-3240-A8C6-625725F4D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2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391D-1B06-AA47-B5D7-05B268922F13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E24A1-385E-3240-A8C6-625725F4D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82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391D-1B06-AA47-B5D7-05B268922F13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E24A1-385E-3240-A8C6-625725F4D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3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391D-1B06-AA47-B5D7-05B268922F13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E24A1-385E-3240-A8C6-625725F4D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7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A391D-1B06-AA47-B5D7-05B268922F13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E24A1-385E-3240-A8C6-625725F4D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9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AA391D-1B06-AA47-B5D7-05B268922F13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2E24A1-385E-3240-A8C6-625725F4D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0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DA976A5-1BDA-CEA6-2F14-264353B76D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5857" y="5638800"/>
            <a:ext cx="1981200" cy="566058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Blank Slide</a:t>
            </a:r>
          </a:p>
        </p:txBody>
      </p:sp>
    </p:spTree>
    <p:extLst>
      <p:ext uri="{BB962C8B-B14F-4D97-AF65-F5344CB8AC3E}">
        <p14:creationId xmlns:p14="http://schemas.microsoft.com/office/powerpoint/2010/main" val="211985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DBCB7-BFEA-415A-79AB-5794215152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FB3E54-8114-DB70-4905-E862E6DF3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Leviticus Images – Browse 976 Stock Photos, Vectors, and Video | Adobe Stock">
            <a:extLst>
              <a:ext uri="{FF2B5EF4-FFF2-40B4-BE49-F238E27FC236}">
                <a16:creationId xmlns:a16="http://schemas.microsoft.com/office/drawing/2014/main" id="{CA7AF072-01CB-3BB0-B990-6E4A6EFE5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60" y="875805"/>
            <a:ext cx="9152860" cy="511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29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F2785-CE93-624C-FDC9-9AEFA8451AEA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Give Leviticus Another 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2A2A3-1493-3A09-14A5-A2564ABDF4D4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/>
              <a:t>Sometimes we dismiss something before we really understand or appreciate it.</a:t>
            </a:r>
          </a:p>
          <a:p>
            <a:r>
              <a:rPr lang="en-US" dirty="0"/>
              <a:t>We often enjoy </a:t>
            </a:r>
            <a:r>
              <a:rPr lang="en-US" b="1" dirty="0"/>
              <a:t>Genesis</a:t>
            </a:r>
            <a:r>
              <a:rPr lang="en-US" dirty="0"/>
              <a:t> and </a:t>
            </a:r>
            <a:r>
              <a:rPr lang="en-US" b="1" dirty="0"/>
              <a:t>Exodus</a:t>
            </a:r>
            <a:r>
              <a:rPr lang="en-US" dirty="0"/>
              <a:t>, then begin to lose interest when the reading becomes more difficult or repetitive.</a:t>
            </a:r>
          </a:p>
          <a:p>
            <a:r>
              <a:rPr lang="en-US" dirty="0"/>
              <a:t>The harder texts should not simply be skipped. They are still </a:t>
            </a:r>
            <a:r>
              <a:rPr lang="en-US" b="1" dirty="0"/>
              <a:t>God’s Word</a:t>
            </a:r>
            <a:r>
              <a:rPr lang="en-US" dirty="0"/>
              <a:t>, and they deserve our attention.</a:t>
            </a:r>
          </a:p>
          <a:p>
            <a:r>
              <a:rPr lang="en-US" dirty="0"/>
              <a:t>Leviticus contains tremendously valuable material and teaches us how to </a:t>
            </a:r>
            <a:r>
              <a:rPr lang="en-US" b="1" dirty="0"/>
              <a:t>draw closer to God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80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0C814-C3FD-5B80-87FD-08001177ABB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Why Study Leviticus?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35886-99C0-ABC4-1330-BF9E5DED62FF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/>
              <a:t>At first glance, Leviticus may seem </a:t>
            </a:r>
            <a:r>
              <a:rPr lang="en-US" b="1" dirty="0"/>
              <a:t>irrelevant to us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We are not Levites or Old Testament priests.</a:t>
            </a:r>
          </a:p>
          <a:p>
            <a:pPr lvl="1"/>
            <a:r>
              <a:rPr lang="en-US" dirty="0"/>
              <a:t>We do not offer animal sacrifices.</a:t>
            </a:r>
          </a:p>
          <a:p>
            <a:pPr lvl="1"/>
            <a:r>
              <a:rPr lang="en-US" dirty="0"/>
              <a:t>Many of its laws do not apply to us today.</a:t>
            </a:r>
          </a:p>
          <a:p>
            <a:pPr lvl="1"/>
            <a:r>
              <a:rPr lang="en-US" dirty="0"/>
              <a:t>And, for many, it can simply seem </a:t>
            </a:r>
            <a:r>
              <a:rPr lang="en-US" b="1" dirty="0"/>
              <a:t>boring</a:t>
            </a:r>
            <a:r>
              <a:rPr lang="en-US" dirty="0"/>
              <a:t>.</a:t>
            </a:r>
          </a:p>
          <a:p>
            <a:r>
              <a:rPr lang="en-US" dirty="0"/>
              <a:t>Yet David </a:t>
            </a:r>
            <a:r>
              <a:rPr lang="en-US" b="1" dirty="0"/>
              <a:t>delighted in God’s law</a:t>
            </a:r>
            <a:r>
              <a:rPr lang="en-US" dirty="0"/>
              <a:t> and meditated on it continually (</a:t>
            </a:r>
            <a:r>
              <a:rPr lang="en-US" b="1" dirty="0"/>
              <a:t>Psalm 1:2; 19:7</a:t>
            </a:r>
            <a:r>
              <a:rPr lang="en-US" dirty="0"/>
              <a:t>).</a:t>
            </a:r>
          </a:p>
          <a:p>
            <a:r>
              <a:rPr lang="en-US" dirty="0"/>
              <a:t>Leviticus helps us understand what it means for sinful people to </a:t>
            </a:r>
            <a:r>
              <a:rPr lang="en-US" b="1" dirty="0"/>
              <a:t>come into the presence of a holy God</a:t>
            </a:r>
            <a:r>
              <a:rPr lang="en-US" dirty="0"/>
              <a:t>.</a:t>
            </a:r>
          </a:p>
          <a:p>
            <a:r>
              <a:rPr lang="en-US" b="1" dirty="0"/>
              <a:t>Do you want to draw closer to God than you currently are?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73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75B0E-BC8A-2971-DC9D-C1C6CBEB4CB8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The Holiness of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ACE91-BBB7-164B-EF92-398F03F26A4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/>
              <a:t>Leviticus teaches us how sinful people can come into the presence of a </a:t>
            </a:r>
            <a:r>
              <a:rPr lang="en-US" b="1" dirty="0"/>
              <a:t>holy God</a:t>
            </a:r>
            <a:r>
              <a:rPr lang="en-US" dirty="0"/>
              <a:t>.</a:t>
            </a:r>
          </a:p>
          <a:p>
            <a:r>
              <a:rPr lang="en-US" dirty="0"/>
              <a:t>In </a:t>
            </a:r>
            <a:r>
              <a:rPr lang="en-US" b="1" dirty="0"/>
              <a:t>Isaiah 6</a:t>
            </a:r>
            <a:r>
              <a:rPr lang="en-US" dirty="0"/>
              <a:t> and </a:t>
            </a:r>
            <a:r>
              <a:rPr lang="en-US" b="1" dirty="0"/>
              <a:t>Revelation 4</a:t>
            </a:r>
            <a:r>
              <a:rPr lang="en-US" dirty="0"/>
              <a:t>, those surrounding God’s throne cry, </a:t>
            </a:r>
            <a:r>
              <a:rPr lang="en-US" b="1" dirty="0"/>
              <a:t>“Holy, holy, holy!”</a:t>
            </a:r>
            <a:endParaRPr lang="en-US" dirty="0"/>
          </a:p>
          <a:p>
            <a:r>
              <a:rPr lang="en-US" dirty="0"/>
              <a:t>Of all God’s characteristics, His </a:t>
            </a:r>
            <a:r>
              <a:rPr lang="en-US" b="1" dirty="0"/>
              <a:t>holiness</a:t>
            </a:r>
            <a:r>
              <a:rPr lang="en-US" dirty="0"/>
              <a:t> receives this remarkable threefold emphasis.</a:t>
            </a:r>
          </a:p>
          <a:p>
            <a:r>
              <a:rPr lang="en-US" dirty="0"/>
              <a:t>And nowhere in Scripture is holiness emphasized more heavily than in </a:t>
            </a:r>
            <a:r>
              <a:rPr lang="en-US" b="1" dirty="0"/>
              <a:t>Leviticus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/>
              <a:t>Think about that:</a:t>
            </a:r>
            <a:r>
              <a:rPr lang="en-US" dirty="0"/>
              <a:t> We often neglect the very book that has so much to teach us about one of the most emphasized characteristics of God.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68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679CE-FACD-E644-91F0-96F5FEE726DD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What Does God’s Holiness Require?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93D2A-8DB0-FB08-F66C-206D006D8377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Throughout Leviticus, God’s holiness becomes the basis for how His people are expected to live:</a:t>
            </a:r>
          </a:p>
          <a:p>
            <a:r>
              <a:rPr lang="en-US" b="1" dirty="0"/>
              <a:t>Leviticus 11</a:t>
            </a:r>
            <a:r>
              <a:rPr lang="en-US" dirty="0"/>
              <a:t> — Distinguish between the </a:t>
            </a:r>
            <a:r>
              <a:rPr lang="en-US" b="1" dirty="0"/>
              <a:t>clean and unclean</a:t>
            </a:r>
            <a:r>
              <a:rPr lang="en-US" dirty="0"/>
              <a:t> → God’s people must be separate.</a:t>
            </a:r>
          </a:p>
          <a:p>
            <a:r>
              <a:rPr lang="en-US" b="1" dirty="0"/>
              <a:t>Leviticus 19</a:t>
            </a:r>
            <a:r>
              <a:rPr lang="en-US" dirty="0"/>
              <a:t> — God’s commands were not simply a list to memorize; they were to shape </a:t>
            </a:r>
            <a:r>
              <a:rPr lang="en-US" b="1" dirty="0"/>
              <a:t>everyday life</a:t>
            </a:r>
            <a:r>
              <a:rPr lang="en-US" dirty="0"/>
              <a:t>.</a:t>
            </a:r>
          </a:p>
          <a:p>
            <a:r>
              <a:rPr lang="en-US" b="1" dirty="0"/>
              <a:t>Leviticus 20</a:t>
            </a:r>
            <a:r>
              <a:rPr lang="en-US" dirty="0"/>
              <a:t> — Sin brought serious consequences → </a:t>
            </a:r>
            <a:r>
              <a:rPr lang="en-US" b="1" dirty="0"/>
              <a:t>God takes holiness seriously.</a:t>
            </a:r>
            <a:endParaRPr lang="en-US" dirty="0"/>
          </a:p>
          <a:p>
            <a:r>
              <a:rPr lang="en-US" b="1" dirty="0"/>
              <a:t>Leviticus 21</a:t>
            </a:r>
            <a:r>
              <a:rPr lang="en-US" dirty="0"/>
              <a:t> — Those who served before God were held to a </a:t>
            </a:r>
            <a:r>
              <a:rPr lang="en-US" b="1" dirty="0"/>
              <a:t>higher standard of holiness</a:t>
            </a:r>
            <a:r>
              <a:rPr lang="en-US" dirty="0"/>
              <a:t>.</a:t>
            </a:r>
          </a:p>
          <a:p>
            <a:r>
              <a:rPr lang="en-US" b="1" dirty="0"/>
              <a:t>Leviticus 22</a:t>
            </a:r>
            <a:r>
              <a:rPr lang="en-US" dirty="0"/>
              <a:t> — God would not accept the defective → He was to be </a:t>
            </a:r>
            <a:r>
              <a:rPr lang="en-US" b="1" dirty="0"/>
              <a:t>honored as holy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/>
              <a:t>The principle running through it all: God is holy → therefore, His people must be holy.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78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6B4DE-3E5B-17D5-199F-33776EE16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657" y="267155"/>
            <a:ext cx="8338457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Living a Holy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7BF7B-DDED-5B85-BFB4-243794EE5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1752600"/>
            <a:ext cx="8338457" cy="473528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0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1 Peter 1:13–17:  </a:t>
            </a:r>
            <a:r>
              <a:rPr lang="en-US" sz="10400" dirty="0"/>
              <a:t>Peter takes the message of Leviticus and applies it directly to Christians: </a:t>
            </a:r>
            <a:r>
              <a:rPr lang="en-US" sz="10400" b="1" dirty="0"/>
              <a:t>“Be holy, for I am holy”</a:t>
            </a:r>
            <a:r>
              <a:rPr lang="en-US" sz="10400" dirty="0"/>
              <a:t> comes directly from Leviticus.</a:t>
            </a:r>
          </a:p>
          <a:p>
            <a:r>
              <a:rPr lang="en-US" sz="10400" dirty="0"/>
              <a:t>“All your conduct” means exactly that—</a:t>
            </a:r>
            <a:r>
              <a:rPr lang="en-US" sz="10400" b="1" dirty="0"/>
              <a:t>every area of life</a:t>
            </a:r>
            <a:r>
              <a:rPr lang="en-US" sz="10400" dirty="0"/>
              <a:t>. Peter’s quotation points us back to Leviticus to understand what living before a holy God requires.</a:t>
            </a:r>
          </a:p>
          <a:p>
            <a:r>
              <a:rPr lang="en-US" sz="10400" b="1" dirty="0"/>
              <a:t>2 Corinthians 6:14–7:1</a:t>
            </a:r>
            <a:r>
              <a:rPr lang="en-US" sz="10400" dirty="0"/>
              <a:t> provides the same idea: </a:t>
            </a:r>
            <a:r>
              <a:rPr lang="en-US" sz="10400" b="1" dirty="0"/>
              <a:t>“Come out from among them and be separate.” </a:t>
            </a:r>
            <a:r>
              <a:rPr lang="en-US" sz="10400" dirty="0"/>
              <a:t>God desires to </a:t>
            </a:r>
            <a:r>
              <a:rPr lang="en-US" sz="10400" b="1" dirty="0"/>
              <a:t>“dwell in”</a:t>
            </a:r>
            <a:r>
              <a:rPr lang="en-US" sz="10400" dirty="0"/>
              <a:t> &amp; </a:t>
            </a:r>
            <a:r>
              <a:rPr lang="en-US" sz="10400" b="1" dirty="0"/>
              <a:t>“walk among”</a:t>
            </a:r>
            <a:r>
              <a:rPr lang="en-US" sz="10400" dirty="0"/>
              <a:t> His people (See </a:t>
            </a:r>
            <a:r>
              <a:rPr lang="en-US" sz="10400" b="1" dirty="0"/>
              <a:t>Lev. 26</a:t>
            </a:r>
            <a:r>
              <a:rPr lang="en-US" sz="10400" dirty="0"/>
              <a:t>).</a:t>
            </a:r>
          </a:p>
          <a:p>
            <a:pPr marL="0" indent="0">
              <a:buNone/>
            </a:pPr>
            <a:r>
              <a:rPr lang="en-US" sz="10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Our response: </a:t>
            </a:r>
          </a:p>
          <a:p>
            <a:r>
              <a:rPr lang="en-US" sz="10400" dirty="0"/>
              <a:t>“Let us cleanse ourselves from all filthiness of the flesh and spirit, </a:t>
            </a:r>
            <a:r>
              <a:rPr lang="en-US" sz="10400" b="1" dirty="0"/>
              <a:t>perfecting holiness in the fear of God</a:t>
            </a:r>
            <a:r>
              <a:rPr lang="en-US" sz="10400" dirty="0"/>
              <a:t>.” — </a:t>
            </a:r>
            <a:r>
              <a:rPr lang="en-US" sz="10400" b="1" dirty="0"/>
              <a:t>2 Corinthians 7:1</a:t>
            </a:r>
            <a:endParaRPr lang="en-US" sz="10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13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CD355-B47E-5C47-DA4E-CACFED266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39" y="256268"/>
            <a:ext cx="8079921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Holiness in Everyday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7B58D-D24D-29C8-30AE-E41055990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39" y="1771195"/>
            <a:ext cx="8079921" cy="466724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10000" dirty="0"/>
              <a:t>Living a holy life means allowing our relationship with God to affect </a:t>
            </a:r>
            <a:r>
              <a:rPr lang="en-US" sz="10000" b="1" dirty="0"/>
              <a:t>every part of life</a:t>
            </a:r>
            <a:r>
              <a:rPr lang="en-US" sz="10000" dirty="0"/>
              <a:t>:</a:t>
            </a:r>
          </a:p>
          <a:p>
            <a:r>
              <a:rPr lang="en-US" sz="10000" b="1" dirty="0"/>
              <a:t>Our relationships</a:t>
            </a:r>
            <a:r>
              <a:rPr lang="en-US" sz="10000" dirty="0"/>
              <a:t> — “What part has a believer with an unbeliever?” (</a:t>
            </a:r>
            <a:r>
              <a:rPr lang="en-US" sz="10000" b="1" dirty="0"/>
              <a:t>2 Cor. 6:15</a:t>
            </a:r>
            <a:r>
              <a:rPr lang="en-US" sz="10000" dirty="0"/>
              <a:t>)</a:t>
            </a:r>
          </a:p>
          <a:p>
            <a:r>
              <a:rPr lang="en-US" sz="10000" b="1" dirty="0"/>
              <a:t>Marriage</a:t>
            </a:r>
            <a:r>
              <a:rPr lang="en-US" sz="10000" dirty="0"/>
              <a:t> — Seek someone who is genuinely committed to serving God and will help you </a:t>
            </a:r>
            <a:r>
              <a:rPr lang="en-US" sz="10000" b="1" dirty="0"/>
              <a:t>grow spiritually and go to heaven</a:t>
            </a:r>
            <a:r>
              <a:rPr lang="en-US" sz="10000" dirty="0"/>
              <a:t>.</a:t>
            </a:r>
          </a:p>
          <a:p>
            <a:r>
              <a:rPr lang="en-US" sz="10000" b="1" dirty="0"/>
              <a:t>Our conduct</a:t>
            </a:r>
            <a:r>
              <a:rPr lang="en-US" sz="10000" dirty="0"/>
              <a:t> — Holiness reaches into our </a:t>
            </a:r>
            <a:r>
              <a:rPr lang="en-US" sz="10000" b="1" dirty="0"/>
              <a:t>dress, speech, choices, and the company we keep</a:t>
            </a:r>
            <a:r>
              <a:rPr lang="en-US" sz="10000" dirty="0"/>
              <a:t>.</a:t>
            </a:r>
          </a:p>
          <a:p>
            <a:r>
              <a:rPr lang="en-US" sz="10000" dirty="0"/>
              <a:t>Like Israel, we must learn to distinguish between </a:t>
            </a:r>
            <a:r>
              <a:rPr lang="en-US" sz="10000" b="1" dirty="0"/>
              <a:t>right and wrong</a:t>
            </a:r>
            <a:r>
              <a:rPr lang="en-US" sz="10000" dirty="0"/>
              <a:t>, and between </a:t>
            </a:r>
            <a:r>
              <a:rPr lang="en-US" sz="10000" b="1" dirty="0"/>
              <a:t>clean and unclean (Lev. 19:2)</a:t>
            </a:r>
            <a:r>
              <a:rPr lang="en-US" sz="10000" dirty="0"/>
              <a:t>.</a:t>
            </a:r>
          </a:p>
          <a:p>
            <a:pPr marL="0" indent="0">
              <a:buNone/>
            </a:pPr>
            <a:r>
              <a:rPr lang="en-US" sz="10000" b="1" dirty="0"/>
              <a:t>This week:</a:t>
            </a:r>
            <a:r>
              <a:rPr lang="en-US" sz="10000" dirty="0"/>
              <a:t> </a:t>
            </a:r>
            <a:r>
              <a:rPr lang="en-US" sz="10000" i="1" dirty="0"/>
              <a:t>I am going to strive to become a holier child of God through the time I invest in His Word.</a:t>
            </a:r>
            <a:endParaRPr lang="en-US" sz="10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74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468B7D-0712-CE88-4D52-397B7F127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BD7D5-5208-3C6B-0441-9BA373C41A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48719A-BC52-5BE2-A27F-E37C8F7A9A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Leviticus Images – Browse 976 Stock Photos, Vectors, and Video | Adobe Stock">
            <a:extLst>
              <a:ext uri="{FF2B5EF4-FFF2-40B4-BE49-F238E27FC236}">
                <a16:creationId xmlns:a16="http://schemas.microsoft.com/office/drawing/2014/main" id="{D470E211-D0C8-EE98-7350-0BB2B130B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60" y="875805"/>
            <a:ext cx="9152860" cy="511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4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FBD86-1586-2B6C-FA8B-BE114611E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B49F8-89DD-DC98-5595-9F09DA74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39" y="256268"/>
            <a:ext cx="8079921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A Sacrifice Pleasing to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50450-E518-5B7B-C28F-11E1C7594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39" y="1771195"/>
            <a:ext cx="8079921" cy="466724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en-US" sz="2600" dirty="0"/>
              <a:t>The sacrifices reveal important truths about </a:t>
            </a:r>
            <a:r>
              <a:rPr lang="en-US" sz="2600" b="1" dirty="0"/>
              <a:t>approaching and being accepted by God</a:t>
            </a:r>
            <a:r>
              <a:rPr lang="en-US" sz="2600" dirty="0"/>
              <a:t>.</a:t>
            </a:r>
          </a:p>
          <a:p>
            <a:pPr lvl="0"/>
            <a:r>
              <a:rPr lang="en-US" sz="2600" dirty="0"/>
              <a:t>The details—animals, blood, priests, burning, and portions—were given </a:t>
            </a:r>
            <a:r>
              <a:rPr lang="en-US" sz="2600" b="1" dirty="0"/>
              <a:t>with purpose</a:t>
            </a:r>
            <a:r>
              <a:rPr lang="en-US" sz="2600" dirty="0"/>
              <a:t>.</a:t>
            </a:r>
          </a:p>
          <a:p>
            <a:pPr lvl="0"/>
            <a:r>
              <a:rPr lang="en-US" sz="2600" dirty="0"/>
              <a:t>We must look beyond the procedures and ask, </a:t>
            </a:r>
            <a:r>
              <a:rPr lang="en-US" sz="2600" b="1" dirty="0"/>
              <a:t>“What is God teaching through these sacrifices?”</a:t>
            </a:r>
            <a:endParaRPr lang="en-US" sz="2600" dirty="0"/>
          </a:p>
          <a:p>
            <a:pPr lvl="0"/>
            <a:r>
              <a:rPr lang="en-US" sz="2600" dirty="0"/>
              <a:t>They reveal the </a:t>
            </a:r>
            <a:r>
              <a:rPr lang="en-US" sz="2600" b="1" dirty="0"/>
              <a:t>holiness of God</a:t>
            </a:r>
            <a:r>
              <a:rPr lang="en-US" sz="2600" dirty="0"/>
              <a:t>, the </a:t>
            </a:r>
            <a:r>
              <a:rPr lang="en-US" sz="2600" b="1" dirty="0"/>
              <a:t>seriousness of sin</a:t>
            </a:r>
            <a:r>
              <a:rPr lang="en-US" sz="2600" dirty="0"/>
              <a:t>, and the </a:t>
            </a:r>
            <a:r>
              <a:rPr lang="en-US" sz="2600" b="1" dirty="0"/>
              <a:t>necessity of acceptable sacrifice</a:t>
            </a:r>
            <a:r>
              <a:rPr lang="en-US" sz="2600" dirty="0"/>
              <a:t>.</a:t>
            </a:r>
          </a:p>
          <a:p>
            <a:pPr lvl="0"/>
            <a:r>
              <a:rPr lang="en-US" sz="2600" dirty="0"/>
              <a:t>Leviticus calls us to consider what it means to offer God </a:t>
            </a:r>
            <a:r>
              <a:rPr lang="en-US" sz="2600" b="1" dirty="0"/>
              <a:t>worship that pleases Him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0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E7ACC-C0D8-BD7E-C293-B2733EB38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5EB04-D6DD-D058-D1B2-D3EACFC67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39" y="256268"/>
            <a:ext cx="8079921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Leviticus at Mount Sinai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6BCFF-7C19-3ED1-D890-1C4831FB8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39" y="1771195"/>
            <a:ext cx="8079921" cy="466724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en-US" sz="2200" b="1" dirty="0"/>
              <a:t>Exodus 19–40</a:t>
            </a:r>
            <a:r>
              <a:rPr lang="en-US" sz="2200" dirty="0"/>
              <a:t> — Israel arrives at Mount Sinai; God establishes His covenant, gives His law, and the </a:t>
            </a:r>
            <a:r>
              <a:rPr lang="en-US" sz="2200" b="1" dirty="0"/>
              <a:t>Tabernacle is built</a:t>
            </a:r>
            <a:r>
              <a:rPr lang="en-US" sz="2200" dirty="0"/>
              <a:t>.</a:t>
            </a:r>
          </a:p>
          <a:p>
            <a:pPr lvl="0"/>
            <a:r>
              <a:rPr lang="en-US" sz="2200" b="1" dirty="0"/>
              <a:t>Leviticus 1–27</a:t>
            </a:r>
            <a:r>
              <a:rPr lang="en-US" sz="2200" dirty="0"/>
              <a:t> — God gives Israel instructions concerning </a:t>
            </a:r>
            <a:r>
              <a:rPr lang="en-US" sz="2200" b="1" dirty="0"/>
              <a:t>sacrifices, worship, priesthood, purity, and holiness</a:t>
            </a:r>
            <a:r>
              <a:rPr lang="en-US" sz="2200" dirty="0"/>
              <a:t> (Lev. 27:34).</a:t>
            </a:r>
          </a:p>
          <a:p>
            <a:pPr lvl="0"/>
            <a:r>
              <a:rPr lang="en-US" sz="2200" b="1" dirty="0"/>
              <a:t>Numbers 1–10</a:t>
            </a:r>
            <a:r>
              <a:rPr lang="en-US" sz="2200" dirty="0"/>
              <a:t> — Israel remains at Sinai; the </a:t>
            </a:r>
            <a:r>
              <a:rPr lang="en-US" sz="2200" b="1" dirty="0"/>
              <a:t>first census</a:t>
            </a:r>
            <a:r>
              <a:rPr lang="en-US" sz="2200" dirty="0"/>
              <a:t> records </a:t>
            </a:r>
            <a:r>
              <a:rPr lang="en-US" sz="2200" b="1" dirty="0"/>
              <a:t>603,550 men</a:t>
            </a:r>
            <a:r>
              <a:rPr lang="en-US" sz="2200" dirty="0"/>
              <a:t> age 20 and older able to go to war (Num. 1:45–46).</a:t>
            </a:r>
          </a:p>
          <a:p>
            <a:pPr lvl="0"/>
            <a:r>
              <a:rPr lang="en-US" sz="2200" b="1" dirty="0"/>
              <a:t>The setting matters:</a:t>
            </a:r>
            <a:r>
              <a:rPr lang="en-US" sz="2200" dirty="0"/>
              <a:t> A large portion of Exodus, </a:t>
            </a:r>
            <a:r>
              <a:rPr lang="en-US" sz="2200" b="1" dirty="0"/>
              <a:t>all of Leviticus</a:t>
            </a:r>
            <a:r>
              <a:rPr lang="en-US" sz="2200" dirty="0"/>
              <a:t>, and the opening chapters of Numbers occur at </a:t>
            </a:r>
            <a:r>
              <a:rPr lang="en-US" sz="2200" b="1" dirty="0"/>
              <a:t>Mount Sinai</a:t>
            </a:r>
            <a:r>
              <a:rPr lang="en-US" sz="2200" dirty="0"/>
              <a:t>.</a:t>
            </a:r>
          </a:p>
          <a:p>
            <a:pPr lvl="0"/>
            <a:r>
              <a:rPr lang="en-US" sz="2200" b="1" dirty="0"/>
              <a:t>Exodus ends with the Tabernacle completed; Leviticus explains how Israel is to approach and worship God there.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2258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2C43E-8A30-B733-0D6D-F9EA711D8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803FC-53B5-19BE-9E5E-C46F6B07B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39" y="256268"/>
            <a:ext cx="8079921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A Sweet Aroma to the Lord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E535B-0FB5-C0BB-B899-7896D46903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39" y="1771195"/>
            <a:ext cx="8079921" cy="466724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en-US" sz="2150" b="1" dirty="0"/>
              <a:t>Burnt Offering — Leviticus 1:</a:t>
            </a:r>
            <a:r>
              <a:rPr lang="en-US" sz="2150" dirty="0"/>
              <a:t> Consecration &amp; approach to God</a:t>
            </a:r>
          </a:p>
          <a:p>
            <a:pPr lvl="0"/>
            <a:r>
              <a:rPr lang="en-US" sz="2150" b="1" dirty="0"/>
              <a:t>Grain Offering — Leviticus 2:</a:t>
            </a:r>
            <a:r>
              <a:rPr lang="en-US" sz="2150" dirty="0"/>
              <a:t> Dedication to God</a:t>
            </a:r>
          </a:p>
          <a:p>
            <a:pPr lvl="0"/>
            <a:r>
              <a:rPr lang="en-US" sz="2150" b="1" dirty="0"/>
              <a:t>Peace Offering — Leviticus 3:</a:t>
            </a:r>
            <a:r>
              <a:rPr lang="en-US" sz="2150" dirty="0"/>
              <a:t> Communion &amp; fellowship with God</a:t>
            </a:r>
          </a:p>
          <a:p>
            <a:pPr lvl="0"/>
            <a:r>
              <a:rPr lang="en-US" sz="2150" b="1" dirty="0"/>
              <a:t>Sin &amp; Trespass Offerings — Leviticus 4–5:</a:t>
            </a:r>
            <a:r>
              <a:rPr lang="en-US" sz="2150" dirty="0"/>
              <a:t> Atonement, restitution, &amp; restoration</a:t>
            </a:r>
          </a:p>
          <a:p>
            <a:pPr lvl="0"/>
            <a:r>
              <a:rPr lang="en-US" sz="2150" dirty="0"/>
              <a:t>A repeated description of these sacrifices is </a:t>
            </a:r>
            <a:r>
              <a:rPr lang="en-US" sz="2150" b="1" dirty="0"/>
              <a:t>“a sweet aroma to the LORD”</a:t>
            </a:r>
            <a:r>
              <a:rPr lang="en-US" sz="2150" dirty="0"/>
              <a:t> (Lev. 1:9, 13, 17; 2:2, 9; 3:5, 16; 4:31; 6:15, 21).</a:t>
            </a:r>
          </a:p>
          <a:p>
            <a:pPr lvl="0"/>
            <a:r>
              <a:rPr lang="en-US" sz="2150" dirty="0"/>
              <a:t>The imagery communicates something important: </a:t>
            </a:r>
            <a:r>
              <a:rPr lang="en-US" sz="2150" b="1" dirty="0"/>
              <a:t>when offered according to God’s will, these sacrifices were pleasing &amp; acceptable to Him.</a:t>
            </a:r>
            <a:endParaRPr lang="en-US" sz="2150" dirty="0"/>
          </a:p>
          <a:p>
            <a:pPr marL="0" lvl="0" indent="0">
              <a:buNone/>
            </a:pPr>
            <a:r>
              <a:rPr lang="en-US" sz="2150" b="1" dirty="0"/>
              <a:t>The repetition emphasizes the point: God cares about worship that pleases Him.</a:t>
            </a:r>
            <a:endParaRPr lang="en-US" sz="2150" dirty="0"/>
          </a:p>
        </p:txBody>
      </p:sp>
    </p:spTree>
    <p:extLst>
      <p:ext uri="{BB962C8B-B14F-4D97-AF65-F5344CB8AC3E}">
        <p14:creationId xmlns:p14="http://schemas.microsoft.com/office/powerpoint/2010/main" val="197948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54C96-7FF8-0E21-A137-F1DE549FB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676FA-77E8-BFB2-0B21-ABA19B4CC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39" y="256268"/>
            <a:ext cx="8079921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</a:rPr>
              <a:t>Sacrifices That Please God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773B9-7EF9-7677-EF7D-644DDA3C4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39" y="1771195"/>
            <a:ext cx="8079921" cy="466724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2300" dirty="0"/>
              <a:t>The language of Leviticus continues into the New Testament:</a:t>
            </a:r>
          </a:p>
          <a:p>
            <a:pPr lvl="0"/>
            <a:r>
              <a:rPr lang="en-US" sz="2300" b="1" dirty="0"/>
              <a:t>Christ Himself</a:t>
            </a:r>
            <a:r>
              <a:rPr lang="en-US" sz="2300" dirty="0"/>
              <a:t> — “an offering and a sacrifice to God for a sweet-smelling aroma” (</a:t>
            </a:r>
            <a:r>
              <a:rPr lang="en-US" sz="2300" b="1" dirty="0"/>
              <a:t>Eph. 5:2</a:t>
            </a:r>
            <a:r>
              <a:rPr lang="en-US" sz="2300" dirty="0"/>
              <a:t>)</a:t>
            </a:r>
          </a:p>
          <a:p>
            <a:pPr lvl="0"/>
            <a:r>
              <a:rPr lang="en-US" sz="2300" b="1" dirty="0"/>
              <a:t>Our Giving</a:t>
            </a:r>
            <a:r>
              <a:rPr lang="en-US" sz="2300" dirty="0"/>
              <a:t> — “a sweet-smelling aroma, an acceptable sacrifice, well pleasing to God” (</a:t>
            </a:r>
            <a:r>
              <a:rPr lang="en-US" sz="2300" b="1" dirty="0"/>
              <a:t>Phil. 4:18</a:t>
            </a:r>
            <a:r>
              <a:rPr lang="en-US" sz="2300" dirty="0"/>
              <a:t>)</a:t>
            </a:r>
          </a:p>
          <a:p>
            <a:pPr lvl="0"/>
            <a:r>
              <a:rPr lang="en-US" sz="2300" b="1" dirty="0"/>
              <a:t>Our Praise</a:t>
            </a:r>
            <a:r>
              <a:rPr lang="en-US" sz="2300" dirty="0"/>
              <a:t> — “continually offer the sacrifice of praise to God” (</a:t>
            </a:r>
            <a:r>
              <a:rPr lang="en-US" sz="2300" b="1" dirty="0"/>
              <a:t>Heb. 13:15</a:t>
            </a:r>
            <a:r>
              <a:rPr lang="en-US" sz="2300" dirty="0"/>
              <a:t>)</a:t>
            </a:r>
          </a:p>
          <a:p>
            <a:pPr lvl="0"/>
            <a:r>
              <a:rPr lang="en-US" sz="2300" b="1" dirty="0"/>
              <a:t>Our Lives</a:t>
            </a:r>
            <a:r>
              <a:rPr lang="en-US" sz="2300" dirty="0"/>
              <a:t> — “present your bodies a living sacrifice, holy, acceptable to God” (</a:t>
            </a:r>
            <a:r>
              <a:rPr lang="en-US" sz="2300" b="1" dirty="0"/>
              <a:t>Rom. 12:1</a:t>
            </a:r>
            <a:r>
              <a:rPr lang="en-US" sz="2300" dirty="0"/>
              <a:t>)</a:t>
            </a:r>
          </a:p>
          <a:p>
            <a:pPr marL="0" indent="0">
              <a:buNone/>
            </a:pPr>
            <a:r>
              <a:rPr lang="en-US" sz="2300" b="1" dirty="0"/>
              <a:t>The principle remains: our worship and our lives are sacrifices offered to God—and they should be pleasing to Him.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122320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BA962-7936-08DF-89EC-31826A53A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45AB3-1C3C-CDA7-7FF0-ECE533B4F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39" y="256268"/>
            <a:ext cx="8079921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Sacrifices Outlined in Leviticus </a:t>
            </a:r>
            <a:endParaRPr lang="en-US" sz="40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2766B-85DC-A736-577F-025015CA0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39" y="1771195"/>
            <a:ext cx="8079921" cy="466724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en-US" sz="2300" b="1" dirty="0"/>
              <a:t>Burnt Offering:</a:t>
            </a:r>
            <a:r>
              <a:rPr lang="en-US" sz="2300" dirty="0"/>
              <a:t> Accepted by the Lord as a symbol of commitment, made possible through substitutionary atonement, requiring the shedding of blood. </a:t>
            </a:r>
          </a:p>
          <a:p>
            <a:pPr lvl="0"/>
            <a:r>
              <a:rPr lang="en-US" sz="2300" b="1" dirty="0"/>
              <a:t>Meal Offering: </a:t>
            </a:r>
            <a:r>
              <a:rPr lang="en-US" sz="2300" dirty="0"/>
              <a:t>Given by those loyally dedicated to the covenant, offering their best to the Lord. </a:t>
            </a:r>
          </a:p>
          <a:p>
            <a:pPr lvl="0"/>
            <a:r>
              <a:rPr lang="en-US" sz="2300" b="1" dirty="0"/>
              <a:t>Peace Offering:</a:t>
            </a:r>
            <a:r>
              <a:rPr lang="en-US" sz="2300" dirty="0"/>
              <a:t> For those who surrender their hearts to God, celebrating peace with Him through a communal meal based on the shed blood of the sacrifice. </a:t>
            </a:r>
          </a:p>
          <a:p>
            <a:pPr lvl="0"/>
            <a:r>
              <a:rPr lang="en-US" sz="2300" b="1" dirty="0"/>
              <a:t>Sin Offering:</a:t>
            </a:r>
            <a:r>
              <a:rPr lang="en-US" sz="2300" dirty="0"/>
              <a:t> God promises to restore the sinner who seeks forgiveness based on the purifying blood of the sacrifice. </a:t>
            </a:r>
          </a:p>
          <a:p>
            <a:pPr lvl="0"/>
            <a:r>
              <a:rPr lang="en-US" sz="2300" b="1" dirty="0"/>
              <a:t>Trespass Offering:</a:t>
            </a:r>
            <a:r>
              <a:rPr lang="en-US" sz="2300" dirty="0"/>
              <a:t> For individuals aware of obligations left undone or impurities, addressing these through God's provision of atonement. </a:t>
            </a:r>
          </a:p>
        </p:txBody>
      </p:sp>
    </p:spTree>
    <p:extLst>
      <p:ext uri="{BB962C8B-B14F-4D97-AF65-F5344CB8AC3E}">
        <p14:creationId xmlns:p14="http://schemas.microsoft.com/office/powerpoint/2010/main" val="411518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98A12-535A-69D2-2614-126F83A9A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36082-3463-D3E8-0354-4084F2C90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39" y="256268"/>
            <a:ext cx="8079921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</a:rPr>
              <a:t>Sacrifices That Please God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F67B0-FAFB-6F22-3B9A-1C7547416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39" y="1771195"/>
            <a:ext cx="8079921" cy="466724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2300" dirty="0"/>
              <a:t>The sacrifices of Leviticus emphasized:</a:t>
            </a:r>
          </a:p>
          <a:p>
            <a:pPr lvl="0"/>
            <a:r>
              <a:rPr lang="en-US" sz="2300" b="1" dirty="0"/>
              <a:t>Dedication</a:t>
            </a:r>
            <a:r>
              <a:rPr lang="en-US" sz="2300" dirty="0"/>
              <a:t> — coming into God’s presence committed to Him</a:t>
            </a:r>
          </a:p>
          <a:p>
            <a:pPr lvl="0"/>
            <a:r>
              <a:rPr lang="en-US" sz="2300" b="1" dirty="0"/>
              <a:t>Fellowship</a:t>
            </a:r>
            <a:r>
              <a:rPr lang="en-US" sz="2300" dirty="0"/>
              <a:t> — celebrating peace and communion with God</a:t>
            </a:r>
          </a:p>
          <a:p>
            <a:pPr lvl="0"/>
            <a:r>
              <a:rPr lang="en-US" sz="2300" b="1" dirty="0"/>
              <a:t>Forgiveness</a:t>
            </a:r>
            <a:r>
              <a:rPr lang="en-US" sz="2300" dirty="0"/>
              <a:t> — appealing to God for cleansing from sin</a:t>
            </a:r>
          </a:p>
          <a:p>
            <a:pPr lvl="0"/>
            <a:r>
              <a:rPr lang="en-US" sz="2300" b="1" dirty="0"/>
              <a:t>Confession &amp; Restoration</a:t>
            </a:r>
            <a:r>
              <a:rPr lang="en-US" sz="2300" dirty="0"/>
              <a:t> — addressing sin and making things right</a:t>
            </a:r>
          </a:p>
          <a:p>
            <a:pPr lvl="0"/>
            <a:r>
              <a:rPr lang="en-US" sz="2300" b="1" dirty="0"/>
              <a:t>Giving God Our Best</a:t>
            </a:r>
            <a:r>
              <a:rPr lang="en-US" sz="2300" dirty="0"/>
              <a:t> — worship offered according to His will</a:t>
            </a:r>
          </a:p>
          <a:p>
            <a:pPr marL="0" indent="0">
              <a:buNone/>
            </a:pPr>
            <a:r>
              <a:rPr lang="en-US" sz="2300" b="1" dirty="0"/>
              <a:t>We no longer offer the sacrifices of Leviticus, but we still seek the same goal: to approach God with worship and lives that are acceptable and pleasing to Him.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79870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31761-0000-DFBD-E21E-4BC60CC5E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294DB-8DD5-969B-BED3-38590A4A7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39" y="256268"/>
            <a:ext cx="8079921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Blood of the Sacrifice</a:t>
            </a:r>
            <a:endParaRPr lang="en-US" sz="40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540C2-7DF3-B8F0-BBFA-4EB6F54C0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39" y="1771195"/>
            <a:ext cx="8079921" cy="466724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en-US" sz="2000" dirty="0"/>
              <a:t>The worshiper placed his hand upon the sacrifice and </a:t>
            </a:r>
            <a:r>
              <a:rPr lang="en-US" sz="2000" b="1" dirty="0"/>
              <a:t>personally participated in its death</a:t>
            </a:r>
            <a:r>
              <a:rPr lang="en-US" sz="2000" dirty="0"/>
              <a:t> — “it will be accepted on his behalf to make atonement for him” (</a:t>
            </a:r>
            <a:r>
              <a:rPr lang="en-US" sz="2000" b="1" dirty="0"/>
              <a:t>Lev. 1:4–5</a:t>
            </a:r>
            <a:r>
              <a:rPr lang="en-US" sz="2000" dirty="0"/>
              <a:t>).</a:t>
            </a:r>
          </a:p>
          <a:p>
            <a:pPr lvl="0"/>
            <a:r>
              <a:rPr lang="en-US" sz="2000" dirty="0"/>
              <a:t>The blood made the seriousness of sin unmistakable: </a:t>
            </a:r>
            <a:r>
              <a:rPr lang="en-US" sz="2000" b="1" dirty="0"/>
              <a:t>an innocent life was given so the sinner could approach God.</a:t>
            </a:r>
            <a:endParaRPr lang="en-US" sz="2000" dirty="0"/>
          </a:p>
          <a:p>
            <a:pPr lvl="0"/>
            <a:r>
              <a:rPr lang="en-US" sz="2000" dirty="0"/>
              <a:t>The sacrifices point us toward Christ: </a:t>
            </a:r>
            <a:r>
              <a:rPr lang="en-US" sz="2000" b="1" dirty="0"/>
              <a:t>Jesus shed His blood and gave Himself on our behalf</a:t>
            </a:r>
            <a:r>
              <a:rPr lang="en-US" sz="2000" dirty="0"/>
              <a:t> (cf. </a:t>
            </a:r>
            <a:r>
              <a:rPr lang="en-US" sz="2000" b="1" dirty="0"/>
              <a:t>Eph. 5:2; Heb. 10:19–22</a:t>
            </a:r>
            <a:r>
              <a:rPr lang="en-US" sz="2000" dirty="0"/>
              <a:t>).</a:t>
            </a:r>
          </a:p>
          <a:p>
            <a:pPr lvl="0"/>
            <a:r>
              <a:rPr lang="en-US" sz="2000" dirty="0"/>
              <a:t>Leviticus repeatedly provides sacrifice and forgiveness for those who </a:t>
            </a:r>
            <a:r>
              <a:rPr lang="en-US" sz="2000" b="1" dirty="0"/>
              <a:t>“sin unintentionally”</a:t>
            </a:r>
            <a:r>
              <a:rPr lang="en-US" sz="2000" dirty="0"/>
              <a:t> (</a:t>
            </a:r>
            <a:r>
              <a:rPr lang="en-US" sz="2000" b="1" dirty="0"/>
              <a:t>Lev. 4:13, 22, 27</a:t>
            </a:r>
            <a:r>
              <a:rPr lang="en-US" sz="2000" dirty="0"/>
              <a:t>).</a:t>
            </a:r>
          </a:p>
          <a:p>
            <a:pPr lvl="0"/>
            <a:r>
              <a:rPr lang="en-US" sz="2000" b="1" dirty="0"/>
              <a:t>Hebrews 10:26–29</a:t>
            </a:r>
            <a:r>
              <a:rPr lang="en-US" sz="2000" dirty="0"/>
              <a:t> warns against the opposite attitude—willful rebellion that </a:t>
            </a:r>
            <a:r>
              <a:rPr lang="en-US" sz="2000" b="1" dirty="0"/>
              <a:t>tramples the Son of God underfoot </a:t>
            </a:r>
            <a:r>
              <a:rPr lang="en-US" sz="2000" dirty="0"/>
              <a:t>and treats </a:t>
            </a:r>
            <a:r>
              <a:rPr lang="en-US" sz="2000" b="1" dirty="0"/>
              <a:t>“the blood of the covenant”</a:t>
            </a:r>
            <a:r>
              <a:rPr lang="en-US" sz="2000" dirty="0"/>
              <a:t> as common.</a:t>
            </a:r>
          </a:p>
          <a:p>
            <a:pPr marL="0" indent="0">
              <a:buNone/>
            </a:pPr>
            <a:r>
              <a:rPr lang="en-US" sz="2000" b="1" dirty="0"/>
              <a:t>The blood of the sacrifice reminds us: sin is serious, forgiveness is costly, and approaching God must never be treated casually.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8309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5A187-143D-27D8-63CD-6D45F248E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567B-3213-5731-A6B5-7FBA3FD35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39" y="256268"/>
            <a:ext cx="8079921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Redeemed by the Precious Blood of Christ</a:t>
            </a:r>
            <a:endParaRPr lang="en-US" sz="40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A677B-6322-07FD-B735-1A6F3E7A3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39" y="1771195"/>
            <a:ext cx="8079921" cy="466724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en-US" sz="2100" b="1" dirty="0"/>
              <a:t>“Be holy, for I am holy”</a:t>
            </a:r>
            <a:r>
              <a:rPr lang="en-US" sz="2100" dirty="0"/>
              <a:t> — our redemption calls us to a life of holiness (</a:t>
            </a:r>
            <a:r>
              <a:rPr lang="en-US" sz="2100" b="1" dirty="0"/>
              <a:t>1 Pet. 1:15–17</a:t>
            </a:r>
            <a:r>
              <a:rPr lang="en-US" sz="2100" dirty="0"/>
              <a:t>).</a:t>
            </a:r>
          </a:p>
          <a:p>
            <a:pPr lvl="0"/>
            <a:r>
              <a:rPr lang="en-US" sz="2100" dirty="0"/>
              <a:t>Israel’s sacrifices were to be </a:t>
            </a:r>
            <a:r>
              <a:rPr lang="en-US" sz="2100" b="1" dirty="0"/>
              <a:t>“without blemish”</a:t>
            </a:r>
            <a:r>
              <a:rPr lang="en-US" sz="2100" dirty="0"/>
              <a:t>; Christ is the perfect </a:t>
            </a:r>
            <a:r>
              <a:rPr lang="en-US" sz="2100" b="1" dirty="0"/>
              <a:t>“lamb without blemish and without spot”</a:t>
            </a:r>
            <a:r>
              <a:rPr lang="en-US" sz="2100" dirty="0"/>
              <a:t>(</a:t>
            </a:r>
            <a:r>
              <a:rPr lang="en-US" sz="2100" b="1" dirty="0"/>
              <a:t>1 Pet. 1:19</a:t>
            </a:r>
            <a:r>
              <a:rPr lang="en-US" sz="2100" dirty="0"/>
              <a:t>).</a:t>
            </a:r>
          </a:p>
          <a:p>
            <a:pPr lvl="0"/>
            <a:r>
              <a:rPr lang="en-US" sz="2100" dirty="0"/>
              <a:t>At Sinai, Israel’s redemption money was </a:t>
            </a:r>
            <a:r>
              <a:rPr lang="en-US" sz="2100" b="1" dirty="0"/>
              <a:t>silver</a:t>
            </a:r>
            <a:r>
              <a:rPr lang="en-US" sz="2100" dirty="0"/>
              <a:t> and was used in the construction of the Tabernacle (</a:t>
            </a:r>
            <a:r>
              <a:rPr lang="en-US" sz="2100" b="1" dirty="0"/>
              <a:t>Ex. 30:11–16; 38:25–28</a:t>
            </a:r>
            <a:r>
              <a:rPr lang="en-US" sz="2100" dirty="0"/>
              <a:t>).</a:t>
            </a:r>
          </a:p>
          <a:p>
            <a:pPr lvl="0"/>
            <a:r>
              <a:rPr lang="en-US" sz="2100" dirty="0"/>
              <a:t>But our redemption required something infinitely more valuable: </a:t>
            </a:r>
            <a:r>
              <a:rPr lang="en-US" sz="2100" b="1" dirty="0"/>
              <a:t>“the precious blood of Christ”</a:t>
            </a:r>
            <a:r>
              <a:rPr lang="en-US" sz="2100" dirty="0"/>
              <a:t> (</a:t>
            </a:r>
            <a:r>
              <a:rPr lang="en-US" sz="2100" b="1" dirty="0"/>
              <a:t>1 Pet. 1:18–19</a:t>
            </a:r>
            <a:r>
              <a:rPr lang="en-US" sz="2100" dirty="0"/>
              <a:t>).</a:t>
            </a:r>
          </a:p>
          <a:p>
            <a:pPr lvl="0"/>
            <a:r>
              <a:rPr lang="en-US" sz="2100" b="1" dirty="0"/>
              <a:t>The foundation of our redemption is not silver or gold, but the blood of Jesus Christ poured out for us.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/>
              <a:t>Such a costly redemption should never be treated casually—it should move us to holiness, gratitude, and complete dedication to God.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162864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63FE30-B1B3-83D6-4613-16417270F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A0164-39A5-11FB-5397-2363B18FB0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BABF4B-9D78-773C-DFE9-C514B73022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Leviticus Images – Browse 976 Stock Photos, Vectors, and Video | Adobe Stock">
            <a:extLst>
              <a:ext uri="{FF2B5EF4-FFF2-40B4-BE49-F238E27FC236}">
                <a16:creationId xmlns:a16="http://schemas.microsoft.com/office/drawing/2014/main" id="{8F946B4F-A74D-30A0-A2B8-3836C5B7C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60" y="875805"/>
            <a:ext cx="9152860" cy="511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78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0F383-AFC2-E15A-64A7-3D4866FFFC19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n-lt"/>
              </a:rPr>
              <a:t>God WILL Be Glorified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BFD7F-5676-E199-A01F-981982468F0B}"/>
              </a:ext>
            </a:extLst>
          </p:cNvPr>
          <p:cNvSpPr>
            <a:spLocks noGrp="1"/>
          </p:cNvSpPr>
          <p:nvPr>
            <p:ph idx="1"/>
          </p:nvPr>
        </p:nvSpPr>
        <p:spPr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100" b="1" dirty="0"/>
              <a:t>Continuing Our Study of Leviticus</a:t>
            </a:r>
            <a:endParaRPr lang="en-US" sz="3100" dirty="0"/>
          </a:p>
          <a:p>
            <a:pPr lvl="0"/>
            <a:r>
              <a:rPr lang="en-US" sz="3000" dirty="0"/>
              <a:t>Leviticus is not </a:t>
            </a:r>
            <a:r>
              <a:rPr lang="en-US" sz="3000" b="1" dirty="0"/>
              <a:t>dull, boring, or irrelevant</a:t>
            </a:r>
            <a:r>
              <a:rPr lang="en-US" sz="3000" dirty="0"/>
              <a:t>—it is the inspired Word of God.</a:t>
            </a:r>
          </a:p>
          <a:p>
            <a:pPr lvl="0"/>
            <a:r>
              <a:rPr lang="en-US" sz="3000" dirty="0"/>
              <a:t>Even difficult passages reveal important truths about </a:t>
            </a:r>
            <a:r>
              <a:rPr lang="en-US" sz="3000" b="1" dirty="0"/>
              <a:t>God’s character, holiness, and expectations</a:t>
            </a:r>
            <a:r>
              <a:rPr lang="en-US" sz="3000" dirty="0"/>
              <a:t>.</a:t>
            </a:r>
          </a:p>
          <a:p>
            <a:pPr lvl="0"/>
            <a:r>
              <a:rPr lang="en-US" sz="3000" dirty="0"/>
              <a:t>Our goal is not simply to understand Leviticus better, but to </a:t>
            </a:r>
            <a:r>
              <a:rPr lang="en-US" sz="3000" b="1" dirty="0"/>
              <a:t>know God better</a:t>
            </a:r>
            <a:r>
              <a:rPr lang="en-US" sz="3000" dirty="0"/>
              <a:t> through what He has revealed.</a:t>
            </a:r>
          </a:p>
          <a:p>
            <a:pPr lvl="0"/>
            <a:r>
              <a:rPr lang="en-US" sz="3000" dirty="0"/>
              <a:t>When we approach Scripture with patience and a desire to learn, even challenging texts become spiritually valuable.</a:t>
            </a:r>
          </a:p>
          <a:p>
            <a:pPr lvl="0"/>
            <a:r>
              <a:rPr lang="en-US" sz="3000" b="1" dirty="0"/>
              <a:t>The deeper we look into God’s Word, the more clearly we see the God who gave it.</a:t>
            </a:r>
            <a:endParaRPr lang="en-US" sz="3000" dirty="0"/>
          </a:p>
          <a:p>
            <a:pPr marL="0" indent="0">
              <a:buNone/>
            </a:pPr>
            <a:r>
              <a:rPr lang="en-US" sz="3100" b="1" dirty="0">
                <a:solidFill>
                  <a:schemeClr val="accent1"/>
                </a:solidFill>
              </a:rPr>
              <a:t>“Open my eyes, that I may see wondrous things from Your law.” — Psalm 119:18 (NKJV)</a:t>
            </a:r>
            <a:endParaRPr lang="en-US" sz="3100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90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7FC4C-08D8-0782-DC75-EA543FBEE631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A Kingdom of Priests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F753B-32A2-D1B7-C6B5-60322B2CECAC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100" b="1" dirty="0"/>
              <a:t>God’s People Are Called to Holy Service</a:t>
            </a:r>
            <a:endParaRPr lang="en-US" sz="3100" dirty="0"/>
          </a:p>
          <a:p>
            <a:pPr lvl="0"/>
            <a:r>
              <a:rPr lang="en-US" dirty="0"/>
              <a:t>God has made His people a </a:t>
            </a:r>
            <a:r>
              <a:rPr lang="en-US" b="1" dirty="0"/>
              <a:t>“kingdom” and “priests”</a:t>
            </a:r>
            <a:r>
              <a:rPr lang="en-US" dirty="0"/>
              <a:t> to Him — </a:t>
            </a:r>
            <a:r>
              <a:rPr lang="en-US" b="1" dirty="0"/>
              <a:t>Revelation 1:6; 5:10</a:t>
            </a:r>
            <a:endParaRPr lang="en-US" dirty="0"/>
          </a:p>
          <a:p>
            <a:pPr lvl="0"/>
            <a:r>
              <a:rPr lang="en-US" dirty="0"/>
              <a:t>Peter connects our calling directly to the language of the Law:</a:t>
            </a:r>
          </a:p>
          <a:p>
            <a:pPr lvl="1"/>
            <a:r>
              <a:rPr lang="en-US" b="1" dirty="0"/>
              <a:t>“Be holy, for I am holy”</a:t>
            </a:r>
            <a:r>
              <a:rPr lang="en-US" dirty="0"/>
              <a:t> — 1 Peter 1:15–16</a:t>
            </a:r>
          </a:p>
          <a:p>
            <a:pPr lvl="1"/>
            <a:r>
              <a:rPr lang="en-US" b="1" dirty="0"/>
              <a:t>Redeemed by Christ’s precious blood</a:t>
            </a:r>
            <a:r>
              <a:rPr lang="en-US" dirty="0"/>
              <a:t> — 1 Peter 1:18–19</a:t>
            </a:r>
          </a:p>
          <a:p>
            <a:pPr lvl="1"/>
            <a:r>
              <a:rPr lang="en-US" b="1" dirty="0"/>
              <a:t>“A royal priesthood, a holy nation”</a:t>
            </a:r>
            <a:r>
              <a:rPr lang="en-US" dirty="0"/>
              <a:t> — 1 Peter 2:9</a:t>
            </a:r>
          </a:p>
          <a:p>
            <a:pPr lvl="0"/>
            <a:r>
              <a:rPr lang="en-US" dirty="0"/>
              <a:t>These themes reach back to God’s covenant with Israel — </a:t>
            </a:r>
            <a:r>
              <a:rPr lang="en-US" b="1" dirty="0"/>
              <a:t>Exodus 19:5–6; Leviticus 11:44–45</a:t>
            </a:r>
            <a:endParaRPr lang="en-US" dirty="0"/>
          </a:p>
          <a:p>
            <a:pPr lvl="0"/>
            <a:r>
              <a:rPr lang="en-US" dirty="0"/>
              <a:t>Because Christians are called </a:t>
            </a:r>
            <a:r>
              <a:rPr lang="en-US" b="1" dirty="0"/>
              <a:t>priests of God</a:t>
            </a:r>
            <a:r>
              <a:rPr lang="en-US" dirty="0"/>
              <a:t>, the principles God taught His priests about </a:t>
            </a:r>
            <a:r>
              <a:rPr lang="en-US" b="1" dirty="0"/>
              <a:t>holiness, worship, and honoring His name</a:t>
            </a:r>
            <a:r>
              <a:rPr lang="en-US" dirty="0"/>
              <a:t> still demand our attention.</a:t>
            </a:r>
          </a:p>
          <a:p>
            <a:pPr marL="0" indent="0">
              <a:buNone/>
            </a:pPr>
            <a:r>
              <a:rPr lang="en-US" sz="3100" b="1" dirty="0">
                <a:solidFill>
                  <a:schemeClr val="accent1"/>
                </a:solidFill>
              </a:rPr>
              <a:t>Leviticus 8–10 shows us a fundamental truth about priestly service: God WILL be glorified.</a:t>
            </a:r>
            <a:endParaRPr lang="en-US" sz="31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36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63929-02A1-F845-B18B-FD2502810A65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</a:rPr>
              <a:t>A Godly Heritage Is Not Enough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5028C-5924-E9C2-E30E-D38FC1FDDC01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400" b="1" dirty="0"/>
              <a:t>Faith Must Become Our Own</a:t>
            </a:r>
            <a:endParaRPr lang="en-US" sz="3400" dirty="0"/>
          </a:p>
          <a:p>
            <a:pPr lvl="0"/>
            <a:r>
              <a:rPr lang="en-US" sz="2900" dirty="0"/>
              <a:t>Nadab and Abihu had an extraordinary spiritual heritage:</a:t>
            </a:r>
          </a:p>
          <a:p>
            <a:pPr lvl="1"/>
            <a:r>
              <a:rPr lang="en-US" sz="2700" b="1" dirty="0"/>
              <a:t>Grandparents:</a:t>
            </a:r>
            <a:r>
              <a:rPr lang="en-US" sz="2700" dirty="0"/>
              <a:t> Amram &amp; Jochebed — people of faith (</a:t>
            </a:r>
            <a:r>
              <a:rPr lang="en-US" sz="2700" b="1" dirty="0"/>
              <a:t>Heb. 11:23</a:t>
            </a:r>
            <a:r>
              <a:rPr lang="en-US" sz="2700" dirty="0"/>
              <a:t>)</a:t>
            </a:r>
          </a:p>
          <a:p>
            <a:pPr lvl="1"/>
            <a:r>
              <a:rPr lang="en-US" sz="2700" b="1" dirty="0"/>
              <a:t>Father:</a:t>
            </a:r>
            <a:r>
              <a:rPr lang="en-US" sz="2700" dirty="0"/>
              <a:t> Aaron — Israel’s high priest</a:t>
            </a:r>
          </a:p>
          <a:p>
            <a:pPr lvl="1"/>
            <a:r>
              <a:rPr lang="en-US" sz="2700" b="1" dirty="0"/>
              <a:t>Uncle:</a:t>
            </a:r>
            <a:r>
              <a:rPr lang="en-US" sz="2700" dirty="0"/>
              <a:t> Moses — servant of God</a:t>
            </a:r>
          </a:p>
          <a:p>
            <a:pPr lvl="1"/>
            <a:r>
              <a:rPr lang="en-US" sz="2700" b="1" dirty="0"/>
              <a:t>Aunt:</a:t>
            </a:r>
            <a:r>
              <a:rPr lang="en-US" sz="2700" dirty="0"/>
              <a:t> Miriam — prophetess</a:t>
            </a:r>
          </a:p>
          <a:p>
            <a:pPr lvl="0"/>
            <a:r>
              <a:rPr lang="en-US" sz="2900" dirty="0"/>
              <a:t>Yet their family’s faithfulness could not replace </a:t>
            </a:r>
            <a:r>
              <a:rPr lang="en-US" sz="2900" b="1" dirty="0"/>
              <a:t>their own obedience</a:t>
            </a:r>
            <a:r>
              <a:rPr lang="en-US" sz="2900" dirty="0"/>
              <a:t>.</a:t>
            </a:r>
          </a:p>
          <a:p>
            <a:pPr lvl="0"/>
            <a:r>
              <a:rPr lang="en-US" sz="2900" dirty="0"/>
              <a:t>They offered what God </a:t>
            </a:r>
            <a:r>
              <a:rPr lang="en-US" sz="2900" b="1" dirty="0"/>
              <a:t>“had not commanded them”</a:t>
            </a:r>
            <a:r>
              <a:rPr lang="en-US" sz="2900" dirty="0"/>
              <a:t> — </a:t>
            </a:r>
            <a:r>
              <a:rPr lang="en-US" sz="2900" b="1" dirty="0"/>
              <a:t>Leviticus 10:1–2</a:t>
            </a:r>
            <a:r>
              <a:rPr lang="en-US" sz="2900" dirty="0"/>
              <a:t>.</a:t>
            </a:r>
          </a:p>
          <a:p>
            <a:pPr lvl="0"/>
            <a:r>
              <a:rPr lang="en-US" sz="2900" dirty="0"/>
              <a:t>A godly heritage is a tremendous blessing, but </a:t>
            </a:r>
            <a:r>
              <a:rPr lang="en-US" sz="2900" b="1" dirty="0"/>
              <a:t>faith must become our own</a:t>
            </a:r>
            <a:r>
              <a:rPr lang="en-US" sz="2900" dirty="0"/>
              <a:t>.</a:t>
            </a:r>
          </a:p>
          <a:p>
            <a:pPr marL="0" indent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We can inherit a godly heritage, but we cannot inherit someone else’s faithfulness.</a:t>
            </a:r>
            <a:endParaRPr lang="en-US" sz="3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54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5E34F-B64C-04D0-2E53-A68275D60AA4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Consecrated to Serve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9FD58-F91F-CB0A-84C8-394B0A96E559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Aaron and his sons—</a:t>
            </a:r>
            <a:r>
              <a:rPr lang="en-US" b="1" dirty="0"/>
              <a:t>Nadab, Abihu, Eleazar, and Ithamar</a:t>
            </a:r>
            <a:r>
              <a:rPr lang="en-US" dirty="0"/>
              <a:t>—were chosen and consecrated as priests (</a:t>
            </a:r>
            <a:r>
              <a:rPr lang="en-US" b="1" dirty="0"/>
              <a:t>Leviticus 8–9</a:t>
            </a:r>
            <a:r>
              <a:rPr lang="en-US" dirty="0"/>
              <a:t>).</a:t>
            </a:r>
          </a:p>
          <a:p>
            <a:pPr lvl="0"/>
            <a:r>
              <a:rPr lang="en-US" dirty="0"/>
              <a:t>Their consecration included:</a:t>
            </a:r>
          </a:p>
          <a:p>
            <a:pPr lvl="1"/>
            <a:r>
              <a:rPr lang="en-US" b="1" dirty="0"/>
              <a:t>Washing</a:t>
            </a:r>
            <a:r>
              <a:rPr lang="en-US" dirty="0"/>
              <a:t> with water (8:6)</a:t>
            </a:r>
          </a:p>
          <a:p>
            <a:pPr lvl="1"/>
            <a:r>
              <a:rPr lang="en-US" b="1" dirty="0"/>
              <a:t>Sacrifices</a:t>
            </a:r>
            <a:r>
              <a:rPr lang="en-US" dirty="0"/>
              <a:t> and laying on of hands (8:14, 18, 22)</a:t>
            </a:r>
          </a:p>
          <a:p>
            <a:pPr lvl="1"/>
            <a:r>
              <a:rPr lang="en-US" b="1" dirty="0"/>
              <a:t>Blood</a:t>
            </a:r>
            <a:r>
              <a:rPr lang="en-US" dirty="0"/>
              <a:t> placed on the ear, thumb, and toe (8:24)</a:t>
            </a:r>
          </a:p>
          <a:p>
            <a:pPr lvl="1"/>
            <a:r>
              <a:rPr lang="en-US" b="1" dirty="0"/>
              <a:t>Offerings</a:t>
            </a:r>
            <a:r>
              <a:rPr lang="en-US" dirty="0"/>
              <a:t> presented before the Lord (8:27)</a:t>
            </a:r>
          </a:p>
          <a:p>
            <a:pPr lvl="0"/>
            <a:r>
              <a:rPr lang="en-US" dirty="0"/>
              <a:t>They initially </a:t>
            </a:r>
            <a:r>
              <a:rPr lang="en-US" b="1" dirty="0"/>
              <a:t>“did all the things that the LORD had commanded”</a:t>
            </a:r>
            <a:r>
              <a:rPr lang="en-US" dirty="0"/>
              <a:t> (8:36).</a:t>
            </a:r>
          </a:p>
          <a:p>
            <a:pPr lvl="0"/>
            <a:r>
              <a:rPr lang="en-US" dirty="0"/>
              <a:t>Nadab and Abihu had even gone up Mount Sinai and </a:t>
            </a:r>
            <a:r>
              <a:rPr lang="en-US" b="1" dirty="0"/>
              <a:t>“saw the God of Israel”</a:t>
            </a:r>
            <a:r>
              <a:rPr lang="en-US" dirty="0"/>
              <a:t> (</a:t>
            </a:r>
            <a:r>
              <a:rPr lang="en-US" b="1" dirty="0"/>
              <a:t>Exodus 24:9–10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They were chosen, consecrated, and privileged—yet they were still responsible for honoring God.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78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B197E-A2F9-C368-0FD3-AD42C87D369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When They Departed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From What God Commanded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A45AB-1F10-B906-508D-2E0A123557C7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/>
            <a:r>
              <a:rPr lang="en-US" dirty="0"/>
              <a:t>Throughout </a:t>
            </a:r>
            <a:r>
              <a:rPr lang="en-US" b="1" dirty="0"/>
              <a:t>Leviticus 8–9</a:t>
            </a:r>
            <a:r>
              <a:rPr lang="en-US" dirty="0"/>
              <a:t>, one phrase appears repeatedly: </a:t>
            </a:r>
            <a:r>
              <a:rPr lang="en-US" b="1" dirty="0"/>
              <a:t>“as the LORD commanded.”</a:t>
            </a:r>
            <a:endParaRPr lang="en-US" dirty="0"/>
          </a:p>
          <a:p>
            <a:pPr lvl="0"/>
            <a:r>
              <a:rPr lang="en-US" dirty="0"/>
              <a:t>Aaron and his sons spent </a:t>
            </a:r>
            <a:r>
              <a:rPr lang="en-US" b="1" dirty="0"/>
              <a:t>seven days being consecrated</a:t>
            </a:r>
            <a:r>
              <a:rPr lang="en-US" dirty="0"/>
              <a:t> to God (8:33–36).</a:t>
            </a:r>
          </a:p>
          <a:p>
            <a:pPr lvl="0"/>
            <a:r>
              <a:rPr lang="en-US" dirty="0"/>
              <a:t>On the </a:t>
            </a:r>
            <a:r>
              <a:rPr lang="en-US" b="1" dirty="0"/>
              <a:t>eighth day</a:t>
            </a:r>
            <a:r>
              <a:rPr lang="en-US" dirty="0"/>
              <a:t>, they continued their service according to God’s command (9:1–7).</a:t>
            </a:r>
          </a:p>
          <a:p>
            <a:pPr lvl="0"/>
            <a:r>
              <a:rPr lang="en-US" dirty="0"/>
              <a:t>God responded to their obedience by revealing </a:t>
            </a:r>
            <a:r>
              <a:rPr lang="en-US" b="1" dirty="0"/>
              <a:t>His glory</a:t>
            </a:r>
            <a:r>
              <a:rPr lang="en-US" dirty="0"/>
              <a:t> and sending </a:t>
            </a:r>
            <a:r>
              <a:rPr lang="en-US" b="1" dirty="0"/>
              <a:t>fire from before the LORD</a:t>
            </a:r>
            <a:r>
              <a:rPr lang="en-US" dirty="0"/>
              <a:t> (9:23–24).</a:t>
            </a:r>
          </a:p>
          <a:p>
            <a:pPr lvl="0"/>
            <a:r>
              <a:rPr lang="en-US" dirty="0"/>
              <a:t>Then Nadab and Abihu offered </a:t>
            </a:r>
            <a:r>
              <a:rPr lang="en-US" b="1" dirty="0"/>
              <a:t>“profane fire…which He had not commanded them”</a:t>
            </a:r>
            <a:r>
              <a:rPr lang="en-US" dirty="0"/>
              <a:t> (10:1).</a:t>
            </a:r>
          </a:p>
          <a:p>
            <a:pPr lvl="0"/>
            <a:r>
              <a:rPr lang="en-US" dirty="0"/>
              <a:t>The contrast is striking: </a:t>
            </a:r>
            <a:r>
              <a:rPr lang="en-US" b="1" dirty="0"/>
              <a:t>God’s command → obedience → His glory; departure from His command → judgment.</a:t>
            </a:r>
            <a:endParaRPr lang="en-US" dirty="0"/>
          </a:p>
          <a:p>
            <a:pPr marL="0" indent="0">
              <a:buNone/>
            </a:pPr>
            <a:r>
              <a:rPr lang="en-US" sz="3100" b="1" dirty="0"/>
              <a:t>Their failure began when they departed from what God had commanded.</a:t>
            </a: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215591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B21C3-D481-1BE9-44ED-53D28249063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God WILL Be Glorified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92B0E-1E38-FC34-81A1-DE4803A32B2B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lvl="0"/>
            <a:r>
              <a:rPr lang="en-US" sz="3400" dirty="0"/>
              <a:t>God’s glory appeared and </a:t>
            </a:r>
            <a:r>
              <a:rPr lang="en-US" sz="3400" b="1" dirty="0"/>
              <a:t>fire consumed the sacrifice</a:t>
            </a:r>
            <a:r>
              <a:rPr lang="en-US" sz="3400" dirty="0"/>
              <a:t>; the people fell on their faces (</a:t>
            </a:r>
            <a:r>
              <a:rPr lang="en-US" sz="3400" b="1" dirty="0"/>
              <a:t>Lev. 9:23–24</a:t>
            </a:r>
            <a:r>
              <a:rPr lang="en-US" sz="3400" dirty="0"/>
              <a:t>).</a:t>
            </a:r>
          </a:p>
          <a:p>
            <a:pPr lvl="0"/>
            <a:r>
              <a:rPr lang="en-US" sz="3400" dirty="0"/>
              <a:t>Nadab and Abihu offered fire </a:t>
            </a:r>
            <a:r>
              <a:rPr lang="en-US" sz="3400" b="1" dirty="0"/>
              <a:t>“which He had not commanded”</a:t>
            </a:r>
            <a:r>
              <a:rPr lang="en-US" sz="3400" dirty="0"/>
              <a:t>; fire then consumed them (</a:t>
            </a:r>
            <a:r>
              <a:rPr lang="en-US" sz="3400" b="1" dirty="0"/>
              <a:t>Lev. 10:1–2</a:t>
            </a:r>
            <a:r>
              <a:rPr lang="en-US" sz="3400" dirty="0"/>
              <a:t>).</a:t>
            </a:r>
          </a:p>
          <a:p>
            <a:pPr lvl="0"/>
            <a:r>
              <a:rPr lang="en-US" sz="3400" b="1" dirty="0"/>
              <a:t>Leviticus 16:1–2, 12–13</a:t>
            </a:r>
            <a:r>
              <a:rPr lang="en-US" sz="3400" dirty="0"/>
              <a:t> reinforces the lesson: God determines </a:t>
            </a:r>
            <a:r>
              <a:rPr lang="en-US" sz="3400" b="1" dirty="0"/>
              <a:t>how He is to be approached</a:t>
            </a:r>
            <a:r>
              <a:rPr lang="en-US" sz="3400" dirty="0"/>
              <a:t>.</a:t>
            </a:r>
          </a:p>
          <a:p>
            <a:pPr lvl="0"/>
            <a:r>
              <a:rPr lang="en-US" sz="3400" dirty="0"/>
              <a:t>Sincerity &amp; good intentions do not replace </a:t>
            </a:r>
            <a:r>
              <a:rPr lang="en-US" sz="3400" b="1" dirty="0"/>
              <a:t>reverence &amp; obedience</a:t>
            </a:r>
            <a:r>
              <a:rPr lang="en-US" sz="3400" dirty="0"/>
              <a:t>.</a:t>
            </a:r>
          </a:p>
          <a:p>
            <a:pPr lvl="0"/>
            <a:r>
              <a:rPr lang="en-US" sz="3400" dirty="0"/>
              <a:t>As God’s priests today, we must approach Him </a:t>
            </a:r>
            <a:r>
              <a:rPr lang="en-US" sz="3400" b="1" dirty="0"/>
              <a:t>boldly, yet humbly</a:t>
            </a:r>
            <a:r>
              <a:rPr lang="en-US" sz="3400" dirty="0"/>
              <a:t>, through Christ (</a:t>
            </a:r>
            <a:r>
              <a:rPr lang="en-US" sz="3400" b="1" dirty="0"/>
              <a:t>Heb. 4:16</a:t>
            </a:r>
            <a:r>
              <a:rPr lang="en-US" sz="3400" dirty="0"/>
              <a:t>).</a:t>
            </a:r>
          </a:p>
          <a:p>
            <a:r>
              <a:rPr lang="en-US" sz="3400" b="1" dirty="0"/>
              <a:t>“By those who come near Me I must be regarded as holy; and before all the people I must be glorified.” — Leviticus 10:3</a:t>
            </a:r>
            <a:endParaRPr lang="en-US" sz="3400" dirty="0"/>
          </a:p>
          <a:p>
            <a:pPr marL="0" indent="0">
              <a:buNone/>
            </a:pPr>
            <a:r>
              <a:rPr lang="en-US" sz="3800" b="1" dirty="0"/>
              <a:t>God WILL be glorified—especially by those who draw near to Him.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244325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79893-5194-3AF8-E149-184EEBC962F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Will You Glorify God?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62D9B-B349-E03E-0BE1-0BB353C1AAD8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/>
            <a:r>
              <a:rPr lang="en-US" dirty="0"/>
              <a:t>Nadab and Abihu had </a:t>
            </a:r>
            <a:r>
              <a:rPr lang="en-US" b="1" dirty="0"/>
              <a:t>served, worshiped, and honored God</a:t>
            </a:r>
            <a:r>
              <a:rPr lang="en-US" dirty="0"/>
              <a:t>—but past faithfulness did not excuse later disobedience.</a:t>
            </a:r>
          </a:p>
          <a:p>
            <a:pPr lvl="0"/>
            <a:r>
              <a:rPr lang="en-US" dirty="0"/>
              <a:t>God still calls us to be His </a:t>
            </a:r>
            <a:r>
              <a:rPr lang="en-US" b="1" dirty="0"/>
              <a:t>“royal priesthood”</a:t>
            </a:r>
            <a:r>
              <a:rPr lang="en-US" dirty="0"/>
              <a:t> and </a:t>
            </a:r>
            <a:r>
              <a:rPr lang="en-US" b="1" dirty="0"/>
              <a:t>“holy nation”</a:t>
            </a:r>
            <a:r>
              <a:rPr lang="en-US" dirty="0"/>
              <a:t> (</a:t>
            </a:r>
            <a:r>
              <a:rPr lang="en-US" b="1" dirty="0"/>
              <a:t>1 Peter 2:9</a:t>
            </a:r>
            <a:r>
              <a:rPr lang="en-US" dirty="0"/>
              <a:t>).</a:t>
            </a:r>
          </a:p>
          <a:p>
            <a:pPr lvl="0"/>
            <a:r>
              <a:rPr lang="en-US" dirty="0"/>
              <a:t>Through the blood of Christ, we have the privilege of </a:t>
            </a:r>
            <a:r>
              <a:rPr lang="en-US" b="1" dirty="0"/>
              <a:t>drawing near to God</a:t>
            </a:r>
            <a:r>
              <a:rPr lang="en-US" dirty="0"/>
              <a:t> (</a:t>
            </a:r>
            <a:r>
              <a:rPr lang="en-US" b="1" dirty="0"/>
              <a:t>Hebrews 10:19–22</a:t>
            </a:r>
            <a:r>
              <a:rPr lang="en-US" dirty="0"/>
              <a:t>).</a:t>
            </a:r>
          </a:p>
          <a:p>
            <a:pPr lvl="0"/>
            <a:r>
              <a:rPr lang="en-US" dirty="0"/>
              <a:t>Glorifying God is more than what we </a:t>
            </a:r>
            <a:r>
              <a:rPr lang="en-US" b="1" dirty="0"/>
              <a:t>sing</a:t>
            </a:r>
            <a:r>
              <a:rPr lang="en-US" dirty="0"/>
              <a:t>—it must characterize how we </a:t>
            </a:r>
            <a:r>
              <a:rPr lang="en-US" b="1" dirty="0"/>
              <a:t>live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Do not wait until judgment to discover that you have not taken God seriously.</a:t>
            </a:r>
          </a:p>
          <a:p>
            <a:pPr marL="0" indent="0">
              <a:buNone/>
            </a:pPr>
            <a:r>
              <a:rPr lang="en-US" b="1" dirty="0"/>
              <a:t>The question is not whether God WILL be glorified—but whether He will be glorified through YOU.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0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91407A-940C-1956-B77A-679671D14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76CCE-2397-B73D-A8B8-B385F4F83A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AA633C-522A-05CF-A45A-39F18AF79E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Leviticus Images – Browse 976 Stock Photos, Vectors, and Video | Adobe Stock">
            <a:extLst>
              <a:ext uri="{FF2B5EF4-FFF2-40B4-BE49-F238E27FC236}">
                <a16:creationId xmlns:a16="http://schemas.microsoft.com/office/drawing/2014/main" id="{87995E8F-9A23-8FD0-C05B-C802A151C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60" y="875805"/>
            <a:ext cx="9152860" cy="511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72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9E32C-5226-7C0D-0CE1-311029E01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CD235-3C88-91D0-416F-61678C1B134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Why Study Leviticus?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F445C-AFA1-E7CB-DC31-F6940C905783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/>
            <a:r>
              <a:rPr lang="en-US" b="1" dirty="0"/>
              <a:t>God is holy</a:t>
            </a:r>
            <a:r>
              <a:rPr lang="en-US" dirty="0"/>
              <a:t> — and Leviticus teaches us how to approach Him.</a:t>
            </a:r>
          </a:p>
          <a:p>
            <a:pPr lvl="0"/>
            <a:r>
              <a:rPr lang="en-US" b="1" dirty="0"/>
              <a:t>We are a kingdom of priests</a:t>
            </a:r>
            <a:r>
              <a:rPr lang="en-US" dirty="0"/>
              <a:t> — so the Levitical priesthood still has lessons for us.</a:t>
            </a:r>
          </a:p>
          <a:p>
            <a:pPr lvl="0"/>
            <a:r>
              <a:rPr lang="en-US" b="1" dirty="0"/>
              <a:t>Leviticus teaches the basics</a:t>
            </a:r>
            <a:r>
              <a:rPr lang="en-US" dirty="0"/>
              <a:t> of holiness, worship, sacrifice, and obedience.</a:t>
            </a:r>
          </a:p>
          <a:p>
            <a:pPr lvl="0"/>
            <a:r>
              <a:rPr lang="en-US" dirty="0"/>
              <a:t>Like learning the </a:t>
            </a:r>
            <a:r>
              <a:rPr lang="en-US" b="1" dirty="0"/>
              <a:t>alphabet before writing</a:t>
            </a:r>
            <a:r>
              <a:rPr lang="en-US" dirty="0"/>
              <a:t> or </a:t>
            </a:r>
            <a:r>
              <a:rPr lang="en-US" b="1" dirty="0"/>
              <a:t>arithmetic before algebra</a:t>
            </a:r>
            <a:r>
              <a:rPr lang="en-US" dirty="0"/>
              <a:t>, these truths provide a foundation for understanding the rest of Scripture.</a:t>
            </a:r>
          </a:p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Leviticus teaches us how a holy God expects His people to live.</a:t>
            </a:r>
            <a:endParaRPr lang="en-US" sz="3000" dirty="0">
              <a:solidFill>
                <a:schemeClr val="accent1"/>
              </a:solidFill>
            </a:endParaRP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44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77889-A2FC-04DB-508E-E39669203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90F5-338A-B3EE-1A78-4BAC172D48F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Leviticus: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The Basics We Need to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76113-4175-FDBF-14C4-42B26B52EA9C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/>
            <a:r>
              <a:rPr lang="en-US" b="1" dirty="0"/>
              <a:t>Leviticus teaches the fundamentals</a:t>
            </a:r>
            <a:r>
              <a:rPr lang="en-US" dirty="0"/>
              <a:t> — God is holy, and those who approach Him must do so with reverence (</a:t>
            </a:r>
            <a:r>
              <a:rPr lang="en-US" b="1" dirty="0"/>
              <a:t>Lev. 10:3</a:t>
            </a:r>
            <a:r>
              <a:rPr lang="en-US" dirty="0"/>
              <a:t>).</a:t>
            </a:r>
          </a:p>
          <a:p>
            <a:pPr lvl="0"/>
            <a:r>
              <a:rPr lang="en-US" b="1" dirty="0"/>
              <a:t>Leviticus 17:</a:t>
            </a:r>
            <a:r>
              <a:rPr lang="en-US" dirty="0"/>
              <a:t> Sacrifice belonged to God; Israel was forbidden to sacrifice to idols or consume blood.</a:t>
            </a:r>
          </a:p>
          <a:p>
            <a:pPr lvl="0"/>
            <a:r>
              <a:rPr lang="en-US" b="1" dirty="0"/>
              <a:t>Why blood?</a:t>
            </a:r>
            <a:r>
              <a:rPr lang="en-US" dirty="0"/>
              <a:t> “The life of the flesh is in the blood” (</a:t>
            </a:r>
            <a:r>
              <a:rPr lang="en-US" b="1" dirty="0"/>
              <a:t>Lev. 17:11</a:t>
            </a:r>
            <a:r>
              <a:rPr lang="en-US" dirty="0"/>
              <a:t>).</a:t>
            </a:r>
          </a:p>
          <a:p>
            <a:pPr lvl="0"/>
            <a:r>
              <a:rPr lang="en-US" dirty="0"/>
              <a:t>This background helps explain the difficulty of Jesus’ words: </a:t>
            </a:r>
            <a:r>
              <a:rPr lang="en-US" b="1" dirty="0"/>
              <a:t>“eat My flesh and drink My blood”</a:t>
            </a:r>
            <a:r>
              <a:rPr lang="en-US" dirty="0"/>
              <a:t> (</a:t>
            </a:r>
            <a:r>
              <a:rPr lang="en-US" b="1" dirty="0"/>
              <a:t>John 6:53</a:t>
            </a:r>
            <a:r>
              <a:rPr lang="en-US" dirty="0"/>
              <a:t>).</a:t>
            </a:r>
          </a:p>
          <a:p>
            <a:pPr lvl="0"/>
            <a:r>
              <a:rPr lang="en-US" dirty="0"/>
              <a:t>When others walked away, Peter remained: </a:t>
            </a:r>
            <a:r>
              <a:rPr lang="en-US" b="1" dirty="0"/>
              <a:t>“Lord, to whom shall we go? You have the words of eternal life”</a:t>
            </a:r>
            <a:r>
              <a:rPr lang="en-US" dirty="0"/>
              <a:t>(</a:t>
            </a:r>
            <a:r>
              <a:rPr lang="en-US" b="1" dirty="0"/>
              <a:t>John 6:68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When we do not understand everything God has said, we can still trust the One who said it.</a:t>
            </a:r>
            <a:endParaRPr lang="en-US" dirty="0">
              <a:solidFill>
                <a:schemeClr val="accent1"/>
              </a:solidFill>
            </a:endParaRP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15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B52DF-559F-07C9-3200-331BDFA50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AFD7C-1F41-BB64-32B8-56552D1B33D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Life is in the Blood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D0384-B10D-9876-7852-C3E040BCBBF8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/>
            <a:r>
              <a:rPr lang="en-US" b="1" dirty="0"/>
              <a:t>“The life of the flesh is in the blood”</a:t>
            </a:r>
            <a:r>
              <a:rPr lang="en-US" dirty="0"/>
              <a:t> (</a:t>
            </a:r>
            <a:r>
              <a:rPr lang="en-US" b="1" dirty="0"/>
              <a:t>Lev. 17:11</a:t>
            </a:r>
            <a:r>
              <a:rPr lang="en-US" dirty="0"/>
              <a:t>).</a:t>
            </a:r>
          </a:p>
          <a:p>
            <a:pPr lvl="0"/>
            <a:r>
              <a:rPr lang="en-US" dirty="0"/>
              <a:t>God gave the blood upon the altar </a:t>
            </a:r>
            <a:r>
              <a:rPr lang="en-US" b="1" dirty="0"/>
              <a:t>“to make atonement for your souls.”</a:t>
            </a:r>
            <a:endParaRPr lang="en-US" dirty="0"/>
          </a:p>
          <a:p>
            <a:pPr lvl="0"/>
            <a:r>
              <a:rPr lang="en-US" dirty="0"/>
              <a:t>Under the Law, blood was necessary for forgiveness — </a:t>
            </a:r>
            <a:r>
              <a:rPr lang="en-US" b="1" dirty="0"/>
              <a:t>“without shedding of blood there is no remission”</a:t>
            </a:r>
            <a:r>
              <a:rPr lang="en-US" dirty="0"/>
              <a:t> (</a:t>
            </a:r>
            <a:r>
              <a:rPr lang="en-US" b="1" dirty="0"/>
              <a:t>Heb. 9:22</a:t>
            </a:r>
            <a:r>
              <a:rPr lang="en-US" dirty="0"/>
              <a:t>).</a:t>
            </a:r>
          </a:p>
          <a:p>
            <a:pPr lvl="0"/>
            <a:r>
              <a:rPr lang="en-US" dirty="0"/>
              <a:t>Yet animal blood could not ultimately remove sin (</a:t>
            </a:r>
            <a:r>
              <a:rPr lang="en-US" b="1" dirty="0"/>
              <a:t>Heb. 10:4</a:t>
            </a:r>
            <a:r>
              <a:rPr lang="en-US" dirty="0"/>
              <a:t>).</a:t>
            </a:r>
          </a:p>
          <a:p>
            <a:pPr lvl="0"/>
            <a:r>
              <a:rPr lang="en-US" b="1" dirty="0"/>
              <a:t>Christ gave His blood—His life—for us</a:t>
            </a:r>
            <a:r>
              <a:rPr lang="en-US" dirty="0"/>
              <a:t>, providing the atonement those sacrifices pointed toward (</a:t>
            </a:r>
            <a:r>
              <a:rPr lang="en-US" b="1" dirty="0"/>
              <a:t>Heb. 9:14; Rom. 5:9–10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sz="3100" b="1" dirty="0">
                <a:solidFill>
                  <a:schemeClr val="accent1"/>
                </a:solidFill>
              </a:rPr>
              <a:t>His blood was shed. His life was given. Through His sacrifice, we are given life.</a:t>
            </a:r>
            <a:endParaRPr lang="en-US" sz="31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41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D0F5B-FBE3-8C1E-917D-89CD08651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A1B2F-B2DA-760E-1916-C9E0CDEC5F88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God Defines Sexual Purity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A40FA-B866-1213-A0E0-0D119922DA88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/>
            <a:r>
              <a:rPr lang="en-US" b="1" dirty="0"/>
              <a:t>God, not culture, defines sexual morality</a:t>
            </a:r>
            <a:r>
              <a:rPr lang="en-US" dirty="0"/>
              <a:t> (</a:t>
            </a:r>
            <a:r>
              <a:rPr lang="en-US" b="1" dirty="0"/>
              <a:t>Lev. 18:22</a:t>
            </a:r>
            <a:r>
              <a:rPr lang="en-US" dirty="0"/>
              <a:t>).</a:t>
            </a:r>
          </a:p>
          <a:p>
            <a:pPr lvl="0"/>
            <a:r>
              <a:rPr lang="en-US" dirty="0"/>
              <a:t>The New Testament continues to condemn homosexual behavior (</a:t>
            </a:r>
            <a:r>
              <a:rPr lang="en-US" b="1" dirty="0"/>
              <a:t>Rom. 1:26–27; 1 Cor. 6:9–11</a:t>
            </a:r>
            <a:r>
              <a:rPr lang="en-US" dirty="0"/>
              <a:t>).</a:t>
            </a:r>
          </a:p>
          <a:p>
            <a:pPr lvl="0"/>
            <a:r>
              <a:rPr lang="en-US" b="1" dirty="0"/>
              <a:t>God’s Word must be our standard</a:t>
            </a:r>
            <a:r>
              <a:rPr lang="en-US" dirty="0"/>
              <a:t> — not public opinion or changing cultural values.</a:t>
            </a:r>
          </a:p>
          <a:p>
            <a:pPr lvl="0"/>
            <a:r>
              <a:rPr lang="en-US" dirty="0"/>
              <a:t>We must stand for truth </a:t>
            </a:r>
            <a:r>
              <a:rPr lang="en-US" b="1" dirty="0"/>
              <a:t>without treating lost people as enemies</a:t>
            </a:r>
            <a:r>
              <a:rPr lang="en-US" dirty="0"/>
              <a:t>; they are souls who need the gospel.</a:t>
            </a:r>
          </a:p>
          <a:p>
            <a:pPr lvl="0"/>
            <a:r>
              <a:rPr lang="en-US" dirty="0"/>
              <a:t>We must also examine ourselves — Scripture calls other sins “abominations,” including </a:t>
            </a:r>
            <a:r>
              <a:rPr lang="en-US" b="1" dirty="0"/>
              <a:t>pride and lying</a:t>
            </a:r>
            <a:r>
              <a:rPr lang="en-US" dirty="0"/>
              <a:t> (</a:t>
            </a:r>
            <a:r>
              <a:rPr lang="en-US" b="1" dirty="0"/>
              <a:t>Prov. 6:16–19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Hold firmly to God’s standard, but respond to sinners with the same concern for their souls that we would want shown to us.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20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73BDC-4E2C-68EA-A0E2-5D46BA72B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01EE4-CE61-85E4-8989-C37FD4B0CEF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Leviticus &amp; the Early Church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592AC-7878-1516-00DF-34A1788D6E7C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/>
            <a:r>
              <a:rPr lang="en-US" b="1" dirty="0"/>
              <a:t>Leviticus 17–18</a:t>
            </a:r>
            <a:r>
              <a:rPr lang="en-US" dirty="0"/>
              <a:t> addresses four major concerns: </a:t>
            </a:r>
            <a:r>
              <a:rPr lang="en-US" b="1" dirty="0"/>
              <a:t>idolatry, blood, things strangled, and sexual immorality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Those same concerns appear in the apostles’ instructions to Gentile Christians (</a:t>
            </a:r>
            <a:r>
              <a:rPr lang="en-US" b="1" dirty="0"/>
              <a:t>Acts 15:20, 28–29; 21:25</a:t>
            </a:r>
            <a:r>
              <a:rPr lang="en-US" dirty="0"/>
              <a:t>).</a:t>
            </a:r>
          </a:p>
          <a:p>
            <a:pPr lvl="0"/>
            <a:r>
              <a:rPr lang="en-US" dirty="0"/>
              <a:t>Gentiles were </a:t>
            </a:r>
            <a:r>
              <a:rPr lang="en-US" b="1" dirty="0"/>
              <a:t>not required to keep the Law of Moses</a:t>
            </a:r>
            <a:r>
              <a:rPr lang="en-US" dirty="0"/>
              <a:t> in order to follow Christ (</a:t>
            </a:r>
            <a:r>
              <a:rPr lang="en-US" b="1" dirty="0"/>
              <a:t>Acts 15:10–11</a:t>
            </a:r>
            <a:r>
              <a:rPr lang="en-US" dirty="0"/>
              <a:t>).</a:t>
            </a:r>
          </a:p>
          <a:p>
            <a:pPr lvl="0"/>
            <a:r>
              <a:rPr lang="en-US" dirty="0"/>
              <a:t>Yet truths taught in Leviticus still helped the early church understand </a:t>
            </a:r>
            <a:r>
              <a:rPr lang="en-US" b="1" dirty="0"/>
              <a:t>worship, holiness, and moral purity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The connection reminds us: </a:t>
            </a:r>
            <a:r>
              <a:rPr lang="en-US" b="1" dirty="0"/>
              <a:t>Leviticus mattered to the early church—and it still helps us understand God’s standard today.</a:t>
            </a:r>
            <a:endParaRPr lang="en-US" dirty="0"/>
          </a:p>
          <a:p>
            <a:pPr marL="0" lvl="0" indent="0">
              <a:buNone/>
            </a:pPr>
            <a:r>
              <a:rPr lang="en-US" sz="3100" b="1" dirty="0">
                <a:solidFill>
                  <a:schemeClr val="accent1"/>
                </a:solidFill>
              </a:rPr>
              <a:t>We are not under the Law of Moses, but Leviticus still helps us understand God’s holiness and the moral truths affirmed under the New Covenant.</a:t>
            </a:r>
          </a:p>
        </p:txBody>
      </p:sp>
    </p:spTree>
    <p:extLst>
      <p:ext uri="{BB962C8B-B14F-4D97-AF65-F5344CB8AC3E}">
        <p14:creationId xmlns:p14="http://schemas.microsoft.com/office/powerpoint/2010/main" val="342539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2322B-95E7-6B00-22BF-52F5160D8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C365D-C3A9-5AAA-BD30-FE82D898C89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God Holds Nations Accountable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B5630-62DD-9D6F-21F7-E793989D368C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Israel was warned: </a:t>
            </a:r>
            <a:r>
              <a:rPr lang="en-US" b="1" dirty="0"/>
              <a:t>Do not follow the practices of Egypt or Canaan</a:t>
            </a:r>
            <a:r>
              <a:rPr lang="en-US" dirty="0"/>
              <a:t> (</a:t>
            </a:r>
            <a:r>
              <a:rPr lang="en-US" b="1" dirty="0"/>
              <a:t>Lev. 18:1–3</a:t>
            </a:r>
            <a:r>
              <a:rPr lang="en-US" dirty="0"/>
              <a:t>).</a:t>
            </a:r>
          </a:p>
          <a:p>
            <a:pPr lvl="0"/>
            <a:r>
              <a:rPr lang="en-US" dirty="0"/>
              <a:t>The Canaanite nations had </a:t>
            </a:r>
            <a:r>
              <a:rPr lang="en-US" b="1" dirty="0"/>
              <a:t>defiled themselves through sin and immorality</a:t>
            </a:r>
            <a:r>
              <a:rPr lang="en-US" dirty="0"/>
              <a:t> (</a:t>
            </a:r>
            <a:r>
              <a:rPr lang="en-US" b="1" dirty="0"/>
              <a:t>Lev. 18:24</a:t>
            </a:r>
            <a:r>
              <a:rPr lang="en-US" dirty="0"/>
              <a:t>).</a:t>
            </a:r>
          </a:p>
          <a:p>
            <a:pPr lvl="0"/>
            <a:r>
              <a:rPr lang="en-US" dirty="0"/>
              <a:t>God did not overlook their conduct — </a:t>
            </a:r>
            <a:r>
              <a:rPr lang="en-US" b="1" dirty="0"/>
              <a:t>He judged them for their iniquity</a:t>
            </a:r>
            <a:r>
              <a:rPr lang="en-US" dirty="0"/>
              <a:t> (</a:t>
            </a:r>
            <a:r>
              <a:rPr lang="en-US" b="1" dirty="0"/>
              <a:t>Lev. 18:25</a:t>
            </a:r>
            <a:r>
              <a:rPr lang="en-US" dirty="0"/>
              <a:t>).</a:t>
            </a:r>
          </a:p>
          <a:p>
            <a:pPr lvl="0"/>
            <a:r>
              <a:rPr lang="en-US" dirty="0"/>
              <a:t>God’s people must resist being shaped by the morality of the culture around them.</a:t>
            </a:r>
          </a:p>
          <a:p>
            <a:pPr lvl="0"/>
            <a:r>
              <a:rPr lang="en-US" dirty="0"/>
              <a:t>Our responsibility is to </a:t>
            </a:r>
            <a:r>
              <a:rPr lang="en-US" b="1" dirty="0"/>
              <a:t>pray, teach, live faithfully, and influence others toward what is right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A nation does not escape God’s concern simply because it refuses to recognize His standard.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82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BE8D0-962C-9378-8F3D-E64A7E4AD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A6370-8AD4-81EE-0C62-D39E4542010A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Blood of Christ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And a Holy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460B5-83F5-BFD5-FA06-9C1E6A312649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/>
            <a:r>
              <a:rPr lang="en-US" b="1" dirty="0"/>
              <a:t>Leviticus 17:</a:t>
            </a:r>
            <a:r>
              <a:rPr lang="en-US" dirty="0"/>
              <a:t> “The life of the flesh is in the blood” (</a:t>
            </a:r>
            <a:r>
              <a:rPr lang="en-US" b="1" dirty="0"/>
              <a:t>Lev. 17:11</a:t>
            </a:r>
            <a:r>
              <a:rPr lang="en-US" dirty="0"/>
              <a:t>).</a:t>
            </a:r>
          </a:p>
          <a:p>
            <a:pPr lvl="0"/>
            <a:r>
              <a:rPr lang="en-US" b="1" dirty="0"/>
              <a:t>Leviticus 18:</a:t>
            </a:r>
            <a:r>
              <a:rPr lang="en-US" dirty="0"/>
              <a:t> God calls His people to lives of </a:t>
            </a:r>
            <a:r>
              <a:rPr lang="en-US" b="1" dirty="0"/>
              <a:t>sexual purity and holiness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We must not condemn one form of immorality while </a:t>
            </a:r>
            <a:r>
              <a:rPr lang="en-US" b="1" dirty="0"/>
              <a:t>excusing others</a:t>
            </a:r>
            <a:r>
              <a:rPr lang="en-US" dirty="0"/>
              <a:t> — fornication, adultery, and unlawful relationships also matter to God.</a:t>
            </a:r>
          </a:p>
          <a:p>
            <a:pPr lvl="0"/>
            <a:r>
              <a:rPr lang="en-US" b="1" dirty="0"/>
              <a:t>Acts 15:28–29</a:t>
            </a:r>
            <a:r>
              <a:rPr lang="en-US" dirty="0"/>
              <a:t> shows that these concerns remained important for Gentile Christians.</a:t>
            </a:r>
          </a:p>
          <a:p>
            <a:pPr lvl="0"/>
            <a:r>
              <a:rPr lang="en-US" dirty="0"/>
              <a:t>There is a powerful contrast: </a:t>
            </a:r>
            <a:r>
              <a:rPr lang="en-US" b="1" dirty="0"/>
              <a:t>sin brings judgment, but the blood of Christ brings life.</a:t>
            </a:r>
            <a:endParaRPr lang="en-US" dirty="0"/>
          </a:p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Christ gave His life for us; let us give our lives to Him in holiness.</a:t>
            </a:r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86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C72256-D3F4-2C36-8E98-CFAD15823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05493-7229-A3E7-A205-D2957A1E36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3EC0EC-65DB-239C-BAB2-BC85369BED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Leviticus Images – Browse 976 Stock Photos, Vectors, and Video | Adobe Stock">
            <a:extLst>
              <a:ext uri="{FF2B5EF4-FFF2-40B4-BE49-F238E27FC236}">
                <a16:creationId xmlns:a16="http://schemas.microsoft.com/office/drawing/2014/main" id="{9A6228CF-8B3B-48BA-3BBD-02FDE433C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60" y="875805"/>
            <a:ext cx="9152860" cy="511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80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3D43B-3E40-011F-3637-E165646B4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CA954-6DA0-8523-4C12-E8666D22828A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600" b="1" dirty="0">
                <a:solidFill>
                  <a:schemeClr val="accent1"/>
                </a:solidFill>
              </a:rPr>
              <a:t>Seeing Jesus </a:t>
            </a:r>
            <a:br>
              <a:rPr lang="en-US" sz="4600" b="1" dirty="0">
                <a:solidFill>
                  <a:schemeClr val="accent1"/>
                </a:solidFill>
              </a:rPr>
            </a:br>
            <a:r>
              <a:rPr lang="en-US" sz="4600" b="1" dirty="0">
                <a:solidFill>
                  <a:schemeClr val="accent1"/>
                </a:solidFill>
              </a:rPr>
              <a:t>Through Leviticus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0DC95-328A-0B43-D1FA-EB623E2DB6F6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What We Have Learned</a:t>
            </a:r>
            <a:endParaRPr lang="en-US" sz="3200" dirty="0">
              <a:solidFill>
                <a:schemeClr val="accent1"/>
              </a:solidFill>
            </a:endParaRPr>
          </a:p>
          <a:p>
            <a:pPr lvl="0"/>
            <a:r>
              <a:rPr lang="en-US" dirty="0"/>
              <a:t>Leviticus is </a:t>
            </a:r>
            <a:r>
              <a:rPr lang="en-US" b="1" dirty="0"/>
              <a:t>God’s Word</a:t>
            </a:r>
            <a:r>
              <a:rPr lang="en-US" dirty="0"/>
              <a:t> and deserves our careful attention.</a:t>
            </a:r>
          </a:p>
          <a:p>
            <a:pPr lvl="0"/>
            <a:r>
              <a:rPr lang="en-US" dirty="0"/>
              <a:t>It teaches us about </a:t>
            </a:r>
            <a:r>
              <a:rPr lang="en-US" b="1" dirty="0"/>
              <a:t>holiness, sacrifice, priesthood, and atonement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These are not isolated Old Testament ideas—they form a </a:t>
            </a:r>
            <a:r>
              <a:rPr lang="en-US" b="1" dirty="0"/>
              <a:t>foundation for the rest of Scripture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Where Do We See Jesus?</a:t>
            </a:r>
          </a:p>
          <a:p>
            <a:pPr lvl="0"/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4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59D0F-95DD-6481-42AA-1BCBFD234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5E292-1CA6-C204-6A99-34A59A6C320A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Leviticus Helps Us See What We Might Otherwise Miss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AAC2F-86EC-5938-BDEB-F3782A38C466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/>
            <a:r>
              <a:rPr lang="en-US" dirty="0"/>
              <a:t>The more we understand its background, the more we recognize connections we might otherwise miss.</a:t>
            </a:r>
          </a:p>
          <a:p>
            <a:pPr lvl="0"/>
            <a:r>
              <a:rPr lang="en-US" b="1" dirty="0"/>
              <a:t>Leviticus 11</a:t>
            </a:r>
            <a:r>
              <a:rPr lang="en-US" dirty="0"/>
              <a:t> — Clean and unclean foods; God calls His people to be holy (</a:t>
            </a:r>
            <a:r>
              <a:rPr lang="en-US" b="1" dirty="0"/>
              <a:t>vv. 44–45, 47</a:t>
            </a:r>
            <a:r>
              <a:rPr lang="en-US" dirty="0"/>
              <a:t>).</a:t>
            </a:r>
          </a:p>
          <a:p>
            <a:pPr lvl="0"/>
            <a:r>
              <a:rPr lang="en-US" b="1" dirty="0"/>
              <a:t>Mark 7:19</a:t>
            </a:r>
            <a:r>
              <a:rPr lang="en-US" dirty="0"/>
              <a:t> — Jesus declares all foods clean.</a:t>
            </a:r>
          </a:p>
          <a:p>
            <a:pPr lvl="0"/>
            <a:r>
              <a:rPr lang="en-US" b="1" dirty="0"/>
              <a:t>Acts 10</a:t>
            </a:r>
            <a:r>
              <a:rPr lang="en-US" dirty="0"/>
              <a:t> — Peter’s vision uses this background to reveal something greater: </a:t>
            </a:r>
            <a:r>
              <a:rPr lang="en-US" b="1" dirty="0"/>
              <a:t>God’s acceptance of the Gentiles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Leviticus does not stand alone—it helps us see the rest of the Bible more clearly.</a:t>
            </a:r>
            <a:endParaRPr lang="en-US" sz="3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4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D371-D759-0137-FB75-C98C7048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D73A3-51D6-8806-A5E6-01408842D83B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Humble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Beginning of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5B923-71E7-4DC1-2885-153D9DBD827A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Leviticus 12:8 — </a:t>
            </a:r>
            <a:r>
              <a:rPr lang="en-US" dirty="0">
                <a:solidFill>
                  <a:schemeClr val="accent1"/>
                </a:solidFill>
              </a:rPr>
              <a:t>If a family could not afford a lamb, they could offer </a:t>
            </a:r>
            <a:r>
              <a:rPr lang="en-US" b="1" dirty="0">
                <a:solidFill>
                  <a:schemeClr val="accent1"/>
                </a:solidFill>
              </a:rPr>
              <a:t>two turtledoves or two young pigeons.</a:t>
            </a:r>
          </a:p>
          <a:p>
            <a:pPr marL="0" indent="0">
              <a:buNone/>
            </a:pPr>
            <a:r>
              <a:rPr lang="en-US" b="1" dirty="0"/>
              <a:t>Luke 2:22–24</a:t>
            </a:r>
            <a:r>
              <a:rPr lang="en-US" dirty="0"/>
              <a:t> — Joseph and Mary brought </a:t>
            </a:r>
            <a:r>
              <a:rPr lang="en-US" b="1" dirty="0"/>
              <a:t>the two birds</a:t>
            </a:r>
            <a:r>
              <a:rPr lang="en-US" dirty="0"/>
              <a:t> after Jesus’ birth.</a:t>
            </a:r>
          </a:p>
          <a:p>
            <a:pPr marL="0" indent="0">
              <a:buNone/>
            </a:pPr>
            <a:r>
              <a:rPr lang="en-US" b="1" dirty="0"/>
              <a:t>What Leviticus Helps Us See:</a:t>
            </a:r>
            <a:endParaRPr lang="en-US" dirty="0"/>
          </a:p>
          <a:p>
            <a:pPr lvl="0"/>
            <a:r>
              <a:rPr lang="en-US" dirty="0"/>
              <a:t>Jesus was born into a family of </a:t>
            </a:r>
            <a:r>
              <a:rPr lang="en-US" b="1" dirty="0"/>
              <a:t>modest means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The Messiah did not enter the world surrounded by </a:t>
            </a:r>
            <a:r>
              <a:rPr lang="en-US" b="1" dirty="0"/>
              <a:t>wealth or privilege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He truly shared in the ordinary circumstances of human life (</a:t>
            </a:r>
            <a:r>
              <a:rPr lang="en-US" b="1" dirty="0"/>
              <a:t>Heb. 4:15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sz="3300" b="1" dirty="0">
                <a:solidFill>
                  <a:schemeClr val="accent1"/>
                </a:solidFill>
              </a:rPr>
              <a:t>Luke tells us what they offered. Leviticus tells us what that offering meant.</a:t>
            </a:r>
            <a:endParaRPr lang="en-US" sz="3300" dirty="0">
              <a:solidFill>
                <a:schemeClr val="accent1"/>
              </a:solidFill>
            </a:endParaRPr>
          </a:p>
          <a:p>
            <a:pPr lvl="0"/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89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C5EFF-2BC6-681F-9EFA-36E8886A2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2650F-4222-A80D-D7C0-2C1BD18F8F4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When Jesus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Touches the Unclean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55698-8071-0CA0-4C4D-1DE054627385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Leviticus 13:45–46</a:t>
            </a:r>
            <a:r>
              <a:rPr lang="en-US" dirty="0">
                <a:solidFill>
                  <a:schemeClr val="accent1"/>
                </a:solidFill>
              </a:rPr>
              <a:t> — The leper lived </a:t>
            </a:r>
            <a:r>
              <a:rPr lang="en-US" b="1" dirty="0">
                <a:solidFill>
                  <a:schemeClr val="accent1"/>
                </a:solidFill>
              </a:rPr>
              <a:t>“unclean”</a:t>
            </a:r>
            <a:r>
              <a:rPr lang="en-US" dirty="0">
                <a:solidFill>
                  <a:schemeClr val="accent1"/>
                </a:solidFill>
              </a:rPr>
              <a:t> and separated from others.</a:t>
            </a:r>
          </a:p>
          <a:p>
            <a:pPr marL="0" indent="0">
              <a:buNone/>
            </a:pPr>
            <a:r>
              <a:rPr lang="en-US" b="1" dirty="0"/>
              <a:t>Mark 1:40–44</a:t>
            </a:r>
            <a:r>
              <a:rPr lang="en-US" dirty="0"/>
              <a:t> — A leper comes to Jesus:</a:t>
            </a:r>
            <a:br>
              <a:rPr lang="en-US" dirty="0"/>
            </a:br>
            <a:r>
              <a:rPr lang="en-US" b="1" dirty="0"/>
              <a:t>“If You are willing, You can make me clean.”</a:t>
            </a:r>
            <a:endParaRPr lang="en-US" dirty="0"/>
          </a:p>
          <a:p>
            <a:pPr lvl="0"/>
            <a:r>
              <a:rPr lang="en-US" dirty="0"/>
              <a:t>Jesus was </a:t>
            </a:r>
            <a:r>
              <a:rPr lang="en-US" b="1" dirty="0"/>
              <a:t>moved with compassion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He did the unthinkable: </a:t>
            </a:r>
            <a:r>
              <a:rPr lang="en-US" b="1" dirty="0"/>
              <a:t>He touched him. </a:t>
            </a:r>
            <a:r>
              <a:rPr lang="en-US" dirty="0"/>
              <a:t>Instead of Jesus becoming unclean, </a:t>
            </a:r>
            <a:r>
              <a:rPr lang="en-US" b="1" dirty="0"/>
              <a:t>the leper became clean!</a:t>
            </a:r>
            <a:endParaRPr lang="en-US" dirty="0"/>
          </a:p>
          <a:p>
            <a:pPr lvl="0"/>
            <a:r>
              <a:rPr lang="en-US" dirty="0"/>
              <a:t>Jesus then sent him to the priest as Moses commanded (</a:t>
            </a:r>
            <a:r>
              <a:rPr lang="en-US" b="1" dirty="0"/>
              <a:t>Lev. 14:1–8</a:t>
            </a:r>
            <a:r>
              <a:rPr lang="en-US" dirty="0"/>
              <a:t>).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Leviticus helps us appreciate the moment: Jesus touches the unclean—and makes him clean!</a:t>
            </a:r>
            <a:endParaRPr lang="en-US" dirty="0">
              <a:solidFill>
                <a:schemeClr val="accent1"/>
              </a:solidFill>
            </a:endParaRPr>
          </a:p>
          <a:p>
            <a:pPr lvl="0"/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72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9927D-52D3-5F9F-2D8F-94813DDC8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3304B-B456-C98E-753C-3A7F07A34C9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If He Could Not Keep Quiet, Why Should We?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3E3B9-4755-4CCF-57AE-146A3EB00BA1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The leper was healed physically—and </a:t>
            </a:r>
            <a:r>
              <a:rPr lang="en-US" b="1" dirty="0">
                <a:solidFill>
                  <a:schemeClr val="accent1"/>
                </a:solidFill>
              </a:rPr>
              <a:t>he could not keep quiet</a:t>
            </a:r>
            <a:r>
              <a:rPr lang="en-US" dirty="0">
                <a:solidFill>
                  <a:schemeClr val="accent1"/>
                </a:solidFill>
              </a:rPr>
              <a:t> (</a:t>
            </a:r>
            <a:r>
              <a:rPr lang="en-US" b="1" dirty="0">
                <a:solidFill>
                  <a:schemeClr val="accent1"/>
                </a:solidFill>
              </a:rPr>
              <a:t>Mark 1:45</a:t>
            </a:r>
            <a:r>
              <a:rPr lang="en-US" dirty="0">
                <a:solidFill>
                  <a:schemeClr val="accent1"/>
                </a:solidFill>
              </a:rPr>
              <a:t>).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What has Jesus done for us?</a:t>
            </a:r>
            <a:endParaRPr lang="en-US" dirty="0">
              <a:solidFill>
                <a:schemeClr val="accent1"/>
              </a:solidFill>
            </a:endParaRPr>
          </a:p>
          <a:p>
            <a:pPr lvl="0"/>
            <a:r>
              <a:rPr lang="en-US" dirty="0"/>
              <a:t>He has </a:t>
            </a:r>
            <a:r>
              <a:rPr lang="en-US" b="1" dirty="0"/>
              <a:t>taken away our sins</a:t>
            </a:r>
            <a:r>
              <a:rPr lang="en-US" dirty="0"/>
              <a:t> (</a:t>
            </a:r>
            <a:r>
              <a:rPr lang="en-US" b="1" dirty="0"/>
              <a:t>John 1:29; 1 John 3:5</a:t>
            </a:r>
            <a:r>
              <a:rPr lang="en-US" dirty="0"/>
              <a:t>).</a:t>
            </a:r>
          </a:p>
          <a:p>
            <a:pPr lvl="0"/>
            <a:r>
              <a:rPr lang="en-US" dirty="0"/>
              <a:t>He has given us something greater than physical healing—</a:t>
            </a:r>
            <a:r>
              <a:rPr lang="en-US" b="1" dirty="0"/>
              <a:t>eternal life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And unlike the leper, </a:t>
            </a:r>
            <a:r>
              <a:rPr lang="en-US" b="1" dirty="0"/>
              <a:t>we have been told to tell others!</a:t>
            </a:r>
            <a:r>
              <a:rPr lang="en-US" dirty="0"/>
              <a:t> (</a:t>
            </a:r>
            <a:r>
              <a:rPr lang="en-US" b="1" dirty="0"/>
              <a:t>Mark 16:15–16; Matt. 28:18–20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If he could not stay silent when Jesus said, “Tell no one,” why are we silent when Jesus says, “Go”?</a:t>
            </a:r>
          </a:p>
          <a:p>
            <a:pPr lvl="0"/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66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44681-7B0C-6442-AA85-F76DD53DB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DE6E7-0F60-716B-82D9-F5CD85F9EAF2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600" b="1" dirty="0">
                <a:solidFill>
                  <a:schemeClr val="accent1"/>
                </a:solidFill>
              </a:rPr>
              <a:t>If I Can Just Get to Jesus!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8A17F-C94D-CEEA-4DB6-2F1F1493BAD1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Leviticus 15:25–27</a:t>
            </a:r>
            <a:r>
              <a:rPr lang="en-US" dirty="0">
                <a:solidFill>
                  <a:schemeClr val="accent1"/>
                </a:solidFill>
              </a:rPr>
              <a:t> — Her flow of blood made her </a:t>
            </a:r>
            <a:r>
              <a:rPr lang="en-US" b="1" dirty="0">
                <a:solidFill>
                  <a:schemeClr val="accent1"/>
                </a:solidFill>
              </a:rPr>
              <a:t>unclean</a:t>
            </a:r>
            <a:r>
              <a:rPr lang="en-US" dirty="0">
                <a:solidFill>
                  <a:schemeClr val="accent1"/>
                </a:solidFill>
              </a:rPr>
              <a:t>; contact with others spread that uncleanness.</a:t>
            </a:r>
          </a:p>
          <a:p>
            <a:pPr marL="0" indent="0">
              <a:buNone/>
            </a:pPr>
            <a:r>
              <a:rPr lang="en-US" b="1" dirty="0"/>
              <a:t>Mark 5:25–34</a:t>
            </a:r>
            <a:r>
              <a:rPr lang="en-US" dirty="0"/>
              <a:t> — For </a:t>
            </a:r>
            <a:r>
              <a:rPr lang="en-US" b="1" dirty="0"/>
              <a:t>12 years</a:t>
            </a:r>
            <a:r>
              <a:rPr lang="en-US" dirty="0"/>
              <a:t> she suffered:</a:t>
            </a:r>
          </a:p>
          <a:p>
            <a:pPr lvl="0"/>
            <a:r>
              <a:rPr lang="en-US" dirty="0"/>
              <a:t>Her health was gone.</a:t>
            </a:r>
          </a:p>
          <a:p>
            <a:pPr lvl="0"/>
            <a:r>
              <a:rPr lang="en-US" dirty="0"/>
              <a:t>Her money was gone.</a:t>
            </a:r>
          </a:p>
          <a:p>
            <a:pPr lvl="0"/>
            <a:r>
              <a:rPr lang="en-US" dirty="0"/>
              <a:t>Her condition left her </a:t>
            </a:r>
            <a:r>
              <a:rPr lang="en-US" b="1" dirty="0"/>
              <a:t>unclean and isolated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Yet she pushed through the crowd believing: </a:t>
            </a:r>
            <a:r>
              <a:rPr lang="en-US" b="1" dirty="0"/>
              <a:t>“If only I may touch His clothes, I shall be made well.”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She touched Jesus—and instead of making </a:t>
            </a:r>
            <a:r>
              <a:rPr lang="en-US" b="1" dirty="0"/>
              <a:t>Him unclean, His power made her whole.</a:t>
            </a:r>
            <a:endParaRPr lang="en-US" dirty="0"/>
          </a:p>
          <a:p>
            <a:pPr marL="0" indent="0">
              <a:buNone/>
            </a:pPr>
            <a:r>
              <a:rPr lang="en-US" sz="3100" b="1" dirty="0">
                <a:solidFill>
                  <a:schemeClr val="accent1"/>
                </a:solidFill>
              </a:rPr>
              <a:t>Leviticus helps us see what it cost her to get to Jesus—and how badly she wanted to reach Him.</a:t>
            </a:r>
            <a:endParaRPr lang="en-US" sz="31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14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06382-C29B-7071-BA0E-C7A2475B5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1EA37-4D11-1D94-EFB3-251CF74704B7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Our Great High Priest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Has Finished the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FC3CC-9AA6-FF6A-3F3C-E6BC6FB693A8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Leviticus 16 — The Day of Atonement</a:t>
            </a:r>
            <a:endParaRPr lang="en-US" sz="3200" dirty="0">
              <a:solidFill>
                <a:schemeClr val="accent1"/>
              </a:solidFill>
            </a:endParaRPr>
          </a:p>
          <a:p>
            <a:pPr lvl="0"/>
            <a:r>
              <a:rPr lang="en-US" sz="3000" dirty="0"/>
              <a:t>The high priest entered the </a:t>
            </a:r>
            <a:r>
              <a:rPr lang="en-US" sz="3000" b="1" dirty="0"/>
              <a:t>Most Holy Place</a:t>
            </a:r>
            <a:r>
              <a:rPr lang="en-US" sz="3000" dirty="0"/>
              <a:t> with blood for atonement.</a:t>
            </a:r>
          </a:p>
          <a:p>
            <a:pPr lvl="0"/>
            <a:r>
              <a:rPr lang="en-US" sz="3000" dirty="0"/>
              <a:t>When the work was finished, he removed his </a:t>
            </a:r>
            <a:r>
              <a:rPr lang="en-US" sz="3000" b="1" dirty="0"/>
              <a:t>linen garments and left them there</a:t>
            </a:r>
            <a:r>
              <a:rPr lang="en-US" sz="3000" dirty="0"/>
              <a:t> (</a:t>
            </a:r>
            <a:r>
              <a:rPr lang="en-US" sz="3000" b="1" dirty="0"/>
              <a:t>Lev. 16:23</a:t>
            </a:r>
            <a:r>
              <a:rPr lang="en-US" sz="3000" dirty="0"/>
              <a:t>).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Jesus — Our Great High Priest</a:t>
            </a:r>
          </a:p>
          <a:p>
            <a:pPr lvl="0"/>
            <a:r>
              <a:rPr lang="en-US" sz="3000" dirty="0"/>
              <a:t>He entered the </a:t>
            </a:r>
            <a:r>
              <a:rPr lang="en-US" sz="3000" b="1" dirty="0"/>
              <a:t>true Most Holy Place</a:t>
            </a:r>
            <a:r>
              <a:rPr lang="en-US" sz="3000" dirty="0"/>
              <a:t> with His own blood (</a:t>
            </a:r>
            <a:r>
              <a:rPr lang="en-US" sz="3000" b="1" dirty="0"/>
              <a:t>Heb. 9:11–12, 24–28</a:t>
            </a:r>
            <a:r>
              <a:rPr lang="en-US" sz="3000" dirty="0"/>
              <a:t>).</a:t>
            </a:r>
          </a:p>
          <a:p>
            <a:pPr lvl="0"/>
            <a:r>
              <a:rPr lang="en-US" sz="3000" dirty="0"/>
              <a:t>He is both </a:t>
            </a:r>
            <a:r>
              <a:rPr lang="en-US" sz="3000" b="1" dirty="0"/>
              <a:t>the Sacrifice and the High Priest</a:t>
            </a:r>
            <a:r>
              <a:rPr lang="en-US" sz="3000" dirty="0"/>
              <a:t>.</a:t>
            </a:r>
          </a:p>
          <a:p>
            <a:pPr lvl="0"/>
            <a:r>
              <a:rPr lang="en-US" sz="3000" dirty="0"/>
              <a:t>At the empty tomb, His </a:t>
            </a:r>
            <a:r>
              <a:rPr lang="en-US" sz="3000" b="1" dirty="0"/>
              <a:t>linen clothes were left behind</a:t>
            </a:r>
            <a:r>
              <a:rPr lang="en-US" sz="3000" dirty="0"/>
              <a:t> (</a:t>
            </a:r>
            <a:r>
              <a:rPr lang="en-US" sz="3000" b="1" dirty="0"/>
              <a:t>John 20:5–7</a:t>
            </a:r>
            <a:r>
              <a:rPr lang="en-US" sz="3000" dirty="0"/>
              <a:t>).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The sacrifices continued year after year. Jesus offered Himself ONCE—and the work is finished!!</a:t>
            </a:r>
          </a:p>
        </p:txBody>
      </p:sp>
    </p:spTree>
    <p:extLst>
      <p:ext uri="{BB962C8B-B14F-4D97-AF65-F5344CB8AC3E}">
        <p14:creationId xmlns:p14="http://schemas.microsoft.com/office/powerpoint/2010/main" val="77171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658A-0218-4E7B-C57F-DD3ADEE4F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E9ECC-A9E2-217D-8D85-2DA0E815DDA8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What Will You Do With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What Jesus Has Done?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82071-E7E5-3F2A-BB92-0EA8229086C3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100" dirty="0"/>
              <a:t>We have seen Jesus as the One who </a:t>
            </a:r>
            <a:r>
              <a:rPr lang="en-US" sz="3100" b="1" dirty="0"/>
              <a:t>cleanses, heals, and atones for sin</a:t>
            </a:r>
            <a:r>
              <a:rPr lang="en-US" sz="3100" dirty="0"/>
              <a:t>.</a:t>
            </a:r>
          </a:p>
          <a:p>
            <a:pPr lvl="0"/>
            <a:r>
              <a:rPr lang="en-US" dirty="0"/>
              <a:t>Like the </a:t>
            </a:r>
            <a:r>
              <a:rPr lang="en-US" b="1" dirty="0"/>
              <a:t>leper</a:t>
            </a:r>
            <a:r>
              <a:rPr lang="en-US" dirty="0"/>
              <a:t> — will you come to Jesus to be cleansed?</a:t>
            </a:r>
          </a:p>
          <a:p>
            <a:pPr lvl="0"/>
            <a:r>
              <a:rPr lang="en-US" dirty="0"/>
              <a:t>Like the </a:t>
            </a:r>
            <a:r>
              <a:rPr lang="en-US" b="1" dirty="0"/>
              <a:t>woman</a:t>
            </a:r>
            <a:r>
              <a:rPr lang="en-US" dirty="0"/>
              <a:t> — do you have the faith to reach for Him?</a:t>
            </a:r>
          </a:p>
          <a:p>
            <a:pPr lvl="0"/>
            <a:r>
              <a:rPr lang="en-US" dirty="0"/>
              <a:t>At the </a:t>
            </a:r>
            <a:r>
              <a:rPr lang="en-US" b="1" dirty="0"/>
              <a:t>empty tomb</a:t>
            </a:r>
            <a:r>
              <a:rPr lang="en-US" dirty="0"/>
              <a:t> — do you see what your Great High Priest has accomplished?</a:t>
            </a:r>
          </a:p>
          <a:p>
            <a:pPr marL="0" indent="0">
              <a:buNone/>
            </a:pPr>
            <a:r>
              <a:rPr lang="en-US" sz="3100" b="1" dirty="0">
                <a:solidFill>
                  <a:schemeClr val="accent1"/>
                </a:solidFill>
              </a:rPr>
              <a:t>If you have wandered: return to Him. </a:t>
            </a:r>
          </a:p>
          <a:p>
            <a:pPr marL="0" indent="0">
              <a:buNone/>
            </a:pPr>
            <a:r>
              <a:rPr lang="en-US" sz="3100" b="1" dirty="0">
                <a:solidFill>
                  <a:schemeClr val="accent1"/>
                </a:solidFill>
              </a:rPr>
              <a:t>If you have never begun: believe, surrender, and be baptized into Christ.</a:t>
            </a:r>
          </a:p>
          <a:p>
            <a:pPr marL="0" indent="0">
              <a:buNone/>
            </a:pPr>
            <a:r>
              <a:rPr lang="en-US" sz="3100" b="1" dirty="0">
                <a:solidFill>
                  <a:schemeClr val="accent1"/>
                </a:solidFill>
              </a:rPr>
              <a:t>Jesus has finished His work. What will you do with what He has done?</a:t>
            </a:r>
          </a:p>
        </p:txBody>
      </p:sp>
    </p:spTree>
    <p:extLst>
      <p:ext uri="{BB962C8B-B14F-4D97-AF65-F5344CB8AC3E}">
        <p14:creationId xmlns:p14="http://schemas.microsoft.com/office/powerpoint/2010/main" val="130938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44AEF3-A3F0-1CA9-CF12-383D016C4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6674A-8FE3-29A4-02F4-581A4BCE64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29248-19D7-0757-5DD4-853DC1FA36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Leviticus Images – Browse 976 Stock Photos, Vectors, and Video | Adobe Stock">
            <a:extLst>
              <a:ext uri="{FF2B5EF4-FFF2-40B4-BE49-F238E27FC236}">
                <a16:creationId xmlns:a16="http://schemas.microsoft.com/office/drawing/2014/main" id="{75CBB174-BEEA-DF0F-A154-27178B8DD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60" y="875805"/>
            <a:ext cx="9152860" cy="511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57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9C8B2-8C11-B3F6-50ED-C2EEB7007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77877-C739-B277-1199-3E44897F9938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Discovering The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Treasures of Leviticus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7AE93-E7F7-1BEC-3F67-18E0F68ADEC0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b="1" dirty="0"/>
              <a:t>Lev. 1–7</a:t>
            </a:r>
            <a:r>
              <a:rPr lang="en-US" dirty="0"/>
              <a:t> — Sacrifices &amp; offerings </a:t>
            </a:r>
          </a:p>
          <a:p>
            <a:pPr lvl="0"/>
            <a:r>
              <a:rPr lang="en-US" b="1" dirty="0"/>
              <a:t>Lev. 8–10</a:t>
            </a:r>
            <a:r>
              <a:rPr lang="en-US" dirty="0"/>
              <a:t> — Priesthood &amp; acceptable worship </a:t>
            </a:r>
          </a:p>
          <a:p>
            <a:pPr lvl="0"/>
            <a:r>
              <a:rPr lang="en-US" b="1" dirty="0"/>
              <a:t>Lev. 11–15</a:t>
            </a:r>
            <a:r>
              <a:rPr lang="en-US" dirty="0"/>
              <a:t> — Clean &amp; unclean </a:t>
            </a:r>
          </a:p>
          <a:p>
            <a:pPr lvl="0"/>
            <a:r>
              <a:rPr lang="en-US" b="1" dirty="0"/>
              <a:t>Lev. 16</a:t>
            </a:r>
            <a:r>
              <a:rPr lang="en-US" dirty="0"/>
              <a:t> — Day of Atonement </a:t>
            </a:r>
          </a:p>
          <a:p>
            <a:pPr lvl="0"/>
            <a:r>
              <a:rPr lang="en-US" b="1" dirty="0"/>
              <a:t>Lev. 17–22</a:t>
            </a:r>
            <a:r>
              <a:rPr lang="en-US" dirty="0"/>
              <a:t> — Holiness in worship &amp; life </a:t>
            </a:r>
          </a:p>
          <a:p>
            <a:pPr lvl="0"/>
            <a:r>
              <a:rPr lang="en-US" b="1" dirty="0"/>
              <a:t>Lev. 23–27</a:t>
            </a:r>
            <a:r>
              <a:rPr lang="en-US" dirty="0"/>
              <a:t> — Feasts, Jubilee, blessings, curses &amp; vows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Theme:</a:t>
            </a:r>
            <a:r>
              <a:rPr lang="en-US" dirty="0">
                <a:solidFill>
                  <a:schemeClr val="accent1"/>
                </a:solidFill>
              </a:rPr>
              <a:t> </a:t>
            </a:r>
            <a:r>
              <a:rPr lang="en-US" i="1" dirty="0">
                <a:solidFill>
                  <a:schemeClr val="accent1"/>
                </a:solidFill>
              </a:rPr>
              <a:t>“You shall be holy, for I the LORD your God am holy.”</a:t>
            </a:r>
            <a:r>
              <a:rPr lang="en-US" dirty="0">
                <a:solidFill>
                  <a:schemeClr val="accent1"/>
                </a:solidFill>
              </a:rPr>
              <a:t> — </a:t>
            </a:r>
            <a:r>
              <a:rPr lang="en-US" b="1" dirty="0">
                <a:solidFill>
                  <a:schemeClr val="accent1"/>
                </a:solidFill>
              </a:rPr>
              <a:t>Leviticus 19:2</a:t>
            </a:r>
            <a:endParaRPr 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sz="31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4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F0DD7-2D75-6EE3-4A28-CCA68152C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84E57-4097-B048-1DF7-0A4C044B4624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Do Not Profane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What God Calls Holy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14CDC-1AF0-FFF1-70AC-0FFAC1E68903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700" b="1" dirty="0"/>
              <a:t>“Profane”</a:t>
            </a:r>
            <a:r>
              <a:rPr lang="en-US" sz="2700" dirty="0"/>
              <a:t> is repeated throughout </a:t>
            </a:r>
            <a:r>
              <a:rPr lang="en-US" sz="2700" b="1" dirty="0"/>
              <a:t>Leviticus 18–22</a:t>
            </a:r>
            <a:endParaRPr lang="en-US" sz="2700" dirty="0"/>
          </a:p>
          <a:p>
            <a:pPr lvl="0"/>
            <a:r>
              <a:rPr lang="en-US" sz="2700" b="1" dirty="0"/>
              <a:t>Lev. 18:21; 19:12; 20:3; 21:6; 22:2, 32</a:t>
            </a:r>
            <a:endParaRPr lang="en-US" sz="2700" dirty="0"/>
          </a:p>
          <a:p>
            <a:pPr lvl="0"/>
            <a:r>
              <a:rPr lang="en-US" sz="2700" dirty="0"/>
              <a:t>To </a:t>
            </a:r>
            <a:r>
              <a:rPr lang="en-US" sz="2700" b="1" dirty="0"/>
              <a:t>profane</a:t>
            </a:r>
            <a:r>
              <a:rPr lang="en-US" sz="2700" dirty="0"/>
              <a:t> = to treat what is </a:t>
            </a:r>
            <a:r>
              <a:rPr lang="en-US" sz="2700" b="1" dirty="0"/>
              <a:t>holy as common or ordinary</a:t>
            </a:r>
            <a:endParaRPr lang="en-US" sz="2700" dirty="0"/>
          </a:p>
          <a:p>
            <a:pPr lvl="0"/>
            <a:r>
              <a:rPr lang="en-US" sz="2700" dirty="0"/>
              <a:t>God’s </a:t>
            </a:r>
            <a:r>
              <a:rPr lang="en-US" sz="2700" b="1" dirty="0"/>
              <a:t>name, sanctuary, sacrifices, and holy things</a:t>
            </a:r>
            <a:r>
              <a:rPr lang="en-US" sz="2700" dirty="0"/>
              <a:t> demanded reverence</a:t>
            </a:r>
          </a:p>
          <a:p>
            <a:pPr lvl="0"/>
            <a:r>
              <a:rPr lang="en-US" sz="2700" dirty="0"/>
              <a:t>The principle remains: what belongs to </a:t>
            </a:r>
            <a:r>
              <a:rPr lang="en-US" sz="2700" b="1" dirty="0"/>
              <a:t>God must never be treated casually or irreverently</a:t>
            </a:r>
            <a:endParaRPr lang="en-US" sz="2700" dirty="0"/>
          </a:p>
          <a:p>
            <a:pPr marL="0" indent="0">
              <a:buNone/>
            </a:pPr>
            <a:endParaRPr lang="en-US" sz="31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6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85059-7088-9466-9E29-5D6A36F65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7A661-E8DF-B021-6B90-492D34268DE1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Holiness in Everyday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A9068-52EE-4CE8-4760-B901FAEEF884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/>
            <a:r>
              <a:rPr lang="en-US" b="1" dirty="0"/>
              <a:t>Leviticus 19</a:t>
            </a:r>
            <a:r>
              <a:rPr lang="en-US" dirty="0"/>
              <a:t> weaves God’s commands into </a:t>
            </a:r>
            <a:r>
              <a:rPr lang="en-US" b="1" dirty="0"/>
              <a:t>everyday life</a:t>
            </a:r>
            <a:endParaRPr lang="en-US" dirty="0"/>
          </a:p>
          <a:p>
            <a:pPr lvl="0"/>
            <a:r>
              <a:rPr lang="en-US" dirty="0"/>
              <a:t>The Ten Commandments were not simply a list to </a:t>
            </a:r>
            <a:r>
              <a:rPr lang="en-US" b="1" dirty="0"/>
              <a:t>recite</a:t>
            </a:r>
            <a:endParaRPr lang="en-US" dirty="0"/>
          </a:p>
          <a:p>
            <a:pPr lvl="0"/>
            <a:r>
              <a:rPr lang="en-US" dirty="0"/>
              <a:t>God’s law shaped </a:t>
            </a:r>
            <a:r>
              <a:rPr lang="en-US" b="1" dirty="0"/>
              <a:t>worship, speech, relationships, and conduct</a:t>
            </a:r>
            <a:endParaRPr lang="en-US" dirty="0"/>
          </a:p>
          <a:p>
            <a:pPr lvl="0"/>
            <a:r>
              <a:rPr lang="en-US" b="1" dirty="0"/>
              <a:t>Nine of the Ten Commandments</a:t>
            </a:r>
            <a:r>
              <a:rPr lang="en-US" dirty="0"/>
              <a:t> are reiterated under the New Covenant</a:t>
            </a:r>
          </a:p>
          <a:p>
            <a:pPr lvl="0"/>
            <a:r>
              <a:rPr lang="en-US" dirty="0"/>
              <a:t>The Sabbath pointed toward a </a:t>
            </a:r>
            <a:r>
              <a:rPr lang="en-US" b="1" dirty="0"/>
              <a:t>greater rest</a:t>
            </a:r>
            <a:r>
              <a:rPr lang="en-US" dirty="0"/>
              <a:t> for God’s people (</a:t>
            </a:r>
            <a:r>
              <a:rPr lang="en-US" b="1" dirty="0"/>
              <a:t>Heb. 4</a:t>
            </a:r>
            <a:r>
              <a:rPr lang="en-US" dirty="0"/>
              <a:t>)</a:t>
            </a:r>
          </a:p>
          <a:p>
            <a:pPr lvl="0"/>
            <a:r>
              <a:rPr lang="en-US" b="1" dirty="0"/>
              <a:t>God is holy—and His people are called to live accordingly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27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12906-FDED-7A47-9178-FB411453C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BD7DB-D2FA-5168-72B2-329392792A44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God Has Always Called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His People to Holiness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8F6AD-A8C8-914B-2E86-82EDB84E756D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/>
            <a:r>
              <a:rPr lang="en-US" b="1" dirty="0"/>
              <a:t>Leviticus 20:7–8, 26</a:t>
            </a:r>
            <a:r>
              <a:rPr lang="en-US" dirty="0"/>
              <a:t> — “Consecrate yourselves… and be holy”</a:t>
            </a:r>
          </a:p>
          <a:p>
            <a:pPr lvl="0"/>
            <a:r>
              <a:rPr lang="en-US" dirty="0"/>
              <a:t>Israel was not to adopt the </a:t>
            </a:r>
            <a:r>
              <a:rPr lang="en-US" b="1" dirty="0"/>
              <a:t>immorality of the nations</a:t>
            </a:r>
            <a:r>
              <a:rPr lang="en-US" dirty="0"/>
              <a:t> around them</a:t>
            </a:r>
          </a:p>
          <a:p>
            <a:pPr lvl="0"/>
            <a:r>
              <a:rPr lang="en-US" b="1" dirty="0"/>
              <a:t>1 Thessalonians 4:3–8</a:t>
            </a:r>
            <a:r>
              <a:rPr lang="en-US" dirty="0"/>
              <a:t> echoes Leviticus: </a:t>
            </a:r>
            <a:r>
              <a:rPr lang="en-US" b="1" dirty="0"/>
              <a:t>sanctification, purity, holiness</a:t>
            </a:r>
            <a:endParaRPr lang="en-US" dirty="0"/>
          </a:p>
          <a:p>
            <a:pPr lvl="0"/>
            <a:r>
              <a:rPr lang="en-US" dirty="0"/>
              <a:t>“God did not call us to </a:t>
            </a:r>
            <a:r>
              <a:rPr lang="en-US" b="1" dirty="0"/>
              <a:t>uncleanness, but in holiness</a:t>
            </a:r>
            <a:r>
              <a:rPr lang="en-US" dirty="0"/>
              <a:t>” (</a:t>
            </a:r>
            <a:r>
              <a:rPr lang="en-US" b="1" dirty="0"/>
              <a:t>1 Thess. 4:7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The covenants differ, but </a:t>
            </a:r>
            <a:r>
              <a:rPr lang="en-US" b="1" dirty="0"/>
              <a:t>God’s character and His call to holiness remain consistent</a:t>
            </a:r>
            <a:endParaRPr lang="en-US" dirty="0"/>
          </a:p>
          <a:p>
            <a:pPr lvl="0"/>
            <a:r>
              <a:rPr lang="en-US" dirty="0"/>
              <a:t>Understanding </a:t>
            </a:r>
            <a:r>
              <a:rPr lang="en-US" b="1" dirty="0"/>
              <a:t>Leviticus</a:t>
            </a:r>
            <a:r>
              <a:rPr lang="en-US" dirty="0"/>
              <a:t> enriches our understanding of the </a:t>
            </a:r>
            <a:r>
              <a:rPr lang="en-US" b="1" dirty="0"/>
              <a:t>New Testament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51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65B31-8FA7-7F28-D615-C4DDD9BC5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60F1F-C625-6251-B2ED-D0704A0163E5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Priesthood: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Consecrated to God’s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48B9B-3FCB-AF8C-D54E-7781F9CF1EE3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/>
            <a:r>
              <a:rPr lang="en-US" b="1" dirty="0"/>
              <a:t>Lev. 21:1–8</a:t>
            </a:r>
            <a:r>
              <a:rPr lang="en-US" dirty="0"/>
              <a:t> — Priests were held to a </a:t>
            </a:r>
            <a:r>
              <a:rPr lang="en-US" b="1" dirty="0"/>
              <a:t>high standard of conduct</a:t>
            </a:r>
            <a:endParaRPr lang="en-US" dirty="0"/>
          </a:p>
          <a:p>
            <a:pPr lvl="0"/>
            <a:r>
              <a:rPr lang="en-US" b="1" dirty="0"/>
              <a:t>Lev. 10:10–11</a:t>
            </a:r>
            <a:r>
              <a:rPr lang="en-US" dirty="0"/>
              <a:t> — Priests were to </a:t>
            </a:r>
            <a:r>
              <a:rPr lang="en-US" b="1" dirty="0"/>
              <a:t>distinguish holy from unholy</a:t>
            </a:r>
            <a:r>
              <a:rPr lang="en-US" dirty="0"/>
              <a:t> and </a:t>
            </a:r>
            <a:r>
              <a:rPr lang="en-US" b="1" dirty="0"/>
              <a:t>teach Israel</a:t>
            </a:r>
            <a:endParaRPr lang="en-US" dirty="0"/>
          </a:p>
          <a:p>
            <a:pPr lvl="0"/>
            <a:r>
              <a:rPr lang="en-US" dirty="0"/>
              <a:t>Leadership among God’s people carries </a:t>
            </a:r>
            <a:r>
              <a:rPr lang="en-US" b="1" dirty="0"/>
              <a:t>greater responsibility</a:t>
            </a:r>
            <a:r>
              <a:rPr lang="en-US" dirty="0"/>
              <a:t> (</a:t>
            </a:r>
            <a:r>
              <a:rPr lang="en-US" b="1" dirty="0"/>
              <a:t>cf. 1 Tim. 3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The high priest’s consecration took priority even over </a:t>
            </a:r>
            <a:r>
              <a:rPr lang="en-US" b="1" dirty="0"/>
              <a:t>family obligations</a:t>
            </a:r>
            <a:r>
              <a:rPr lang="en-US" dirty="0"/>
              <a:t> (</a:t>
            </a:r>
            <a:r>
              <a:rPr lang="en-US" b="1" dirty="0"/>
              <a:t>Lev. 21:10–12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Possible parallel: Jesus’ uncompromising call, </a:t>
            </a:r>
            <a:r>
              <a:rPr lang="en-US" b="1" dirty="0"/>
              <a:t>“Follow Me”</a:t>
            </a:r>
            <a:r>
              <a:rPr lang="en-US" dirty="0"/>
              <a:t> (</a:t>
            </a:r>
            <a:r>
              <a:rPr lang="en-US" b="1" dirty="0"/>
              <a:t>Luke 9:59–60</a:t>
            </a:r>
            <a:r>
              <a:rPr lang="en-US" dirty="0"/>
              <a:t>)</a:t>
            </a:r>
          </a:p>
          <a:p>
            <a:pPr lvl="0"/>
            <a:r>
              <a:rPr lang="en-US" b="1" dirty="0"/>
              <a:t>Lev. 21:17–23</a:t>
            </a:r>
            <a:r>
              <a:rPr lang="en-US" dirty="0"/>
              <a:t> — Physical restrictions applied specifically to </a:t>
            </a:r>
            <a:r>
              <a:rPr lang="en-US" b="1" dirty="0"/>
              <a:t>priestly service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40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83741-DB67-716A-9F11-C8CE06078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CB45D-90A3-D47B-43EC-EF17712F9BCB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From “A Dry Tree” To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An Everlasting Name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57F7F-4B02-1E0E-E0BB-3A8903BE825D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/>
            <a:r>
              <a:rPr lang="en-US" b="1" dirty="0"/>
              <a:t>Lev. 21; Deut. 23:1</a:t>
            </a:r>
            <a:r>
              <a:rPr lang="en-US" dirty="0"/>
              <a:t> — Physical conditions brought certain restrictions under the Law</a:t>
            </a:r>
          </a:p>
          <a:p>
            <a:pPr lvl="0"/>
            <a:r>
              <a:rPr lang="en-US" b="1" dirty="0"/>
              <a:t>Isa. 56:3–5</a:t>
            </a:r>
            <a:r>
              <a:rPr lang="en-US" dirty="0"/>
              <a:t> — The eunuch: no longer a </a:t>
            </a:r>
            <a:r>
              <a:rPr lang="en-US" b="1" dirty="0"/>
              <a:t>“dry tree,”</a:t>
            </a:r>
            <a:r>
              <a:rPr lang="en-US" dirty="0"/>
              <a:t> but promised </a:t>
            </a:r>
            <a:r>
              <a:rPr lang="en-US" b="1" dirty="0"/>
              <a:t>“an everlasting name”</a:t>
            </a:r>
            <a:endParaRPr lang="en-US" dirty="0"/>
          </a:p>
          <a:p>
            <a:pPr lvl="0"/>
            <a:r>
              <a:rPr lang="en-US" b="1" dirty="0"/>
              <a:t>Isa. 56:6–8</a:t>
            </a:r>
            <a:r>
              <a:rPr lang="en-US" dirty="0"/>
              <a:t> — God’s house would be </a:t>
            </a:r>
            <a:r>
              <a:rPr lang="en-US" b="1" dirty="0"/>
              <a:t>“a house of prayer for all nations”</a:t>
            </a:r>
            <a:endParaRPr lang="en-US" dirty="0"/>
          </a:p>
          <a:p>
            <a:pPr lvl="0"/>
            <a:r>
              <a:rPr lang="en-US" b="1" dirty="0"/>
              <a:t>Acts 8:26–40</a:t>
            </a:r>
            <a:r>
              <a:rPr lang="en-US" dirty="0"/>
              <a:t> — An Ethiopian eunuch is reading </a:t>
            </a:r>
            <a:r>
              <a:rPr lang="en-US" b="1" dirty="0"/>
              <a:t>Isaiah</a:t>
            </a:r>
            <a:r>
              <a:rPr lang="en-US" dirty="0"/>
              <a:t> when Philip </a:t>
            </a:r>
            <a:r>
              <a:rPr lang="en-US" b="1" dirty="0"/>
              <a:t>preaches Jesus</a:t>
            </a:r>
            <a:endParaRPr lang="en-US" dirty="0"/>
          </a:p>
          <a:p>
            <a:pPr lvl="0"/>
            <a:r>
              <a:rPr lang="en-US" b="1" dirty="0"/>
              <a:t>“What hinders me from being baptized?”</a:t>
            </a:r>
            <a:r>
              <a:rPr lang="en-US" dirty="0"/>
              <a:t> (</a:t>
            </a:r>
            <a:r>
              <a:rPr lang="en-US" b="1" dirty="0"/>
              <a:t>Acts 8:36</a:t>
            </a:r>
            <a:r>
              <a:rPr lang="en-US" dirty="0"/>
              <a:t>)</a:t>
            </a:r>
          </a:p>
          <a:p>
            <a:pPr lvl="0"/>
            <a:r>
              <a:rPr lang="en-US" dirty="0"/>
              <a:t>He was baptized and </a:t>
            </a:r>
            <a:r>
              <a:rPr lang="en-US" b="1" dirty="0"/>
              <a:t>“went on his way rejoicing”</a:t>
            </a:r>
            <a:r>
              <a:rPr lang="en-US" dirty="0"/>
              <a:t> (</a:t>
            </a:r>
            <a:r>
              <a:rPr lang="en-US" b="1" dirty="0"/>
              <a:t>Acts 8:39</a:t>
            </a:r>
            <a:r>
              <a:rPr lang="en-US" dirty="0"/>
              <a:t>)</a:t>
            </a:r>
          </a:p>
          <a:p>
            <a:pPr lvl="0"/>
            <a:r>
              <a:rPr lang="en-US" b="1" dirty="0"/>
              <a:t>Leviticus → Deuteronomy → Isaiah → Acts:</a:t>
            </a:r>
            <a:r>
              <a:rPr lang="en-US" dirty="0"/>
              <a:t> the OT background makes the account even richer</a:t>
            </a:r>
          </a:p>
        </p:txBody>
      </p:sp>
    </p:spTree>
    <p:extLst>
      <p:ext uri="{BB962C8B-B14F-4D97-AF65-F5344CB8AC3E}">
        <p14:creationId xmlns:p14="http://schemas.microsoft.com/office/powerpoint/2010/main" val="321963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19A86-E19C-C16F-518F-8496E7316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07A4E-3002-4532-C476-7A6168F41245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What Is Acceptable to God?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3196A-8A4A-FB67-B7BB-063FAC4FC3EA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/>
            <a:r>
              <a:rPr lang="en-US" b="1" dirty="0"/>
              <a:t>Lev. 22:17–33</a:t>
            </a:r>
            <a:r>
              <a:rPr lang="en-US" dirty="0"/>
              <a:t> — Repeated emphasis: </a:t>
            </a:r>
            <a:r>
              <a:rPr lang="en-US" b="1" dirty="0"/>
              <a:t>accepted / not accepted</a:t>
            </a:r>
            <a:endParaRPr lang="en-US" dirty="0"/>
          </a:p>
          <a:p>
            <a:pPr lvl="0"/>
            <a:r>
              <a:rPr lang="en-US" dirty="0"/>
              <a:t>God—not the worshiper—determined what sacrifices were </a:t>
            </a:r>
            <a:r>
              <a:rPr lang="en-US" b="1" dirty="0"/>
              <a:t>acceptable</a:t>
            </a:r>
            <a:endParaRPr lang="en-US" dirty="0"/>
          </a:p>
          <a:p>
            <a:pPr lvl="0"/>
            <a:r>
              <a:rPr lang="en-US" b="1" dirty="0"/>
              <a:t>1 Pet. 2:4–5</a:t>
            </a:r>
            <a:r>
              <a:rPr lang="en-US" dirty="0"/>
              <a:t> — As a </a:t>
            </a:r>
            <a:r>
              <a:rPr lang="en-US" b="1" dirty="0"/>
              <a:t>holy priesthood</a:t>
            </a:r>
            <a:r>
              <a:rPr lang="en-US" dirty="0"/>
              <a:t>, we offer “spiritual sacrifices acceptable to God”</a:t>
            </a:r>
          </a:p>
          <a:p>
            <a:pPr lvl="0"/>
            <a:r>
              <a:rPr lang="en-US" b="1" dirty="0"/>
              <a:t>Gen. 4:4–5</a:t>
            </a:r>
            <a:r>
              <a:rPr lang="en-US" dirty="0"/>
              <a:t> — God regarded </a:t>
            </a:r>
            <a:r>
              <a:rPr lang="en-US" b="1" dirty="0"/>
              <a:t>Abel and his offering</a:t>
            </a:r>
            <a:r>
              <a:rPr lang="en-US" dirty="0"/>
              <a:t>, but rejected </a:t>
            </a:r>
            <a:r>
              <a:rPr lang="en-US" b="1" dirty="0"/>
              <a:t>Cain and his offering</a:t>
            </a:r>
            <a:endParaRPr lang="en-US" dirty="0"/>
          </a:p>
          <a:p>
            <a:pPr lvl="0"/>
            <a:r>
              <a:rPr lang="en-US" b="1" dirty="0"/>
              <a:t>Heb. 11:4</a:t>
            </a:r>
            <a:r>
              <a:rPr lang="en-US" dirty="0"/>
              <a:t> — “By faith Abel offered… a more excellent sacrifice”</a:t>
            </a:r>
          </a:p>
          <a:p>
            <a:pPr lvl="0"/>
            <a:r>
              <a:rPr lang="en-US" dirty="0"/>
              <a:t>Acceptable worship involves </a:t>
            </a:r>
            <a:r>
              <a:rPr lang="en-US" b="1" dirty="0"/>
              <a:t>both the offering and the worshiper</a:t>
            </a:r>
            <a:endParaRPr lang="en-US" dirty="0"/>
          </a:p>
          <a:p>
            <a:pPr lvl="0"/>
            <a:r>
              <a:rPr lang="en-US" dirty="0"/>
              <a:t>The question is not simply, </a:t>
            </a:r>
            <a:r>
              <a:rPr lang="en-US" b="1" dirty="0"/>
              <a:t>“Did I worship?”</a:t>
            </a:r>
            <a:r>
              <a:rPr lang="en-US" dirty="0"/>
              <a:t> but </a:t>
            </a:r>
            <a:r>
              <a:rPr lang="en-US" b="1" dirty="0"/>
              <a:t>“Was it acceptable to God?”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82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7A96B3-4CB0-3400-AE63-75070FE2F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7433-BDE9-DD30-5E52-FDB6AE9408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CBD19C-84C8-226D-C891-C7370619C3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Leviticus Images – Browse 976 Stock Photos, Vectors, and Video | Adobe Stock">
            <a:extLst>
              <a:ext uri="{FF2B5EF4-FFF2-40B4-BE49-F238E27FC236}">
                <a16:creationId xmlns:a16="http://schemas.microsoft.com/office/drawing/2014/main" id="{408DC6D1-925F-75B8-246C-3A4D31834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60" y="875805"/>
            <a:ext cx="9152860" cy="511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0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CCF02-A3A6-6F3A-F753-02BA63288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6B84B-236F-1FFA-62FD-F58EFC6614A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Why </a:t>
            </a:r>
            <a:r>
              <a:rPr lang="en-US" b="1">
                <a:solidFill>
                  <a:schemeClr val="accent1"/>
                </a:solidFill>
              </a:rPr>
              <a:t>Study Leviticus?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AC1D8-B07C-DA43-41B8-4A97C0F4328B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US" b="1" dirty="0"/>
              <a:t>Leviticus 1–7</a:t>
            </a:r>
            <a:r>
              <a:rPr lang="en-US" dirty="0"/>
              <a:t> — Sacrifice → </a:t>
            </a:r>
            <a:r>
              <a:rPr lang="en-US" b="1" dirty="0"/>
              <a:t>Jesus</a:t>
            </a:r>
            <a:endParaRPr lang="en-US" dirty="0"/>
          </a:p>
          <a:p>
            <a:pPr lvl="0"/>
            <a:r>
              <a:rPr lang="en-US" b="1" dirty="0"/>
              <a:t>Leviticus 8–10</a:t>
            </a:r>
            <a:r>
              <a:rPr lang="en-US" dirty="0"/>
              <a:t> — Approaching God with </a:t>
            </a:r>
            <a:r>
              <a:rPr lang="en-US" b="1" dirty="0"/>
              <a:t>reverence</a:t>
            </a:r>
            <a:endParaRPr lang="en-US" dirty="0"/>
          </a:p>
          <a:p>
            <a:pPr lvl="0"/>
            <a:r>
              <a:rPr lang="en-US" b="1" dirty="0"/>
              <a:t>Leviticus 11–16</a:t>
            </a:r>
            <a:r>
              <a:rPr lang="en-US" dirty="0"/>
              <a:t> — Clean/unclean &amp; </a:t>
            </a:r>
            <a:r>
              <a:rPr lang="en-US" b="1" dirty="0"/>
              <a:t>atonement</a:t>
            </a:r>
            <a:endParaRPr lang="en-US" dirty="0"/>
          </a:p>
          <a:p>
            <a:pPr lvl="0"/>
            <a:r>
              <a:rPr lang="en-US" b="1" dirty="0"/>
              <a:t>Leviticus 17–18</a:t>
            </a:r>
            <a:r>
              <a:rPr lang="en-US" dirty="0"/>
              <a:t> — Connections to </a:t>
            </a:r>
            <a:r>
              <a:rPr lang="en-US" b="1" dirty="0"/>
              <a:t>Acts 15</a:t>
            </a:r>
            <a:endParaRPr lang="en-US" dirty="0"/>
          </a:p>
          <a:p>
            <a:pPr lvl="0"/>
            <a:r>
              <a:rPr lang="en-US" b="1" dirty="0"/>
              <a:t>Leviticus 19–22</a:t>
            </a:r>
            <a:r>
              <a:rPr lang="en-US" dirty="0"/>
              <a:t> — </a:t>
            </a:r>
            <a:r>
              <a:rPr lang="en-US" b="1" dirty="0"/>
              <a:t>Holiness</a:t>
            </a:r>
            <a:r>
              <a:rPr lang="en-US" dirty="0"/>
              <a:t> in everyday life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And One More Reason…</a:t>
            </a:r>
          </a:p>
          <a:p>
            <a:pPr marL="0" indent="0">
              <a:buNone/>
            </a:pPr>
            <a:r>
              <a:rPr lang="en-US" b="1" i="1" dirty="0"/>
              <a:t>“You shall love your neighbor as yourself:</a:t>
            </a:r>
            <a:br>
              <a:rPr lang="en-US" b="1" i="1" dirty="0"/>
            </a:br>
            <a:r>
              <a:rPr lang="en-US" b="1" i="1" dirty="0"/>
              <a:t>I am the LORD.” — Leviticus 19:18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85278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8E121-A9FA-F458-DE88-6285F82BD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C0E97-0DD8-360D-EB29-E4CFACC98B85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Love Like Your Father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DE1DE-65B1-2785-DE7A-570B11287A41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“Love your enemies… pray for those who spitefully use you and persecute you.”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— </a:t>
            </a:r>
            <a:r>
              <a:rPr lang="en-US" b="1" dirty="0">
                <a:solidFill>
                  <a:schemeClr val="accent1"/>
                </a:solidFill>
              </a:rPr>
              <a:t>Matthew 5:44</a:t>
            </a:r>
            <a:endParaRPr lang="en-US" dirty="0">
              <a:solidFill>
                <a:schemeClr val="accent1"/>
              </a:solidFill>
            </a:endParaRPr>
          </a:p>
          <a:p>
            <a:pPr lvl="0"/>
            <a:r>
              <a:rPr lang="en-US" dirty="0"/>
              <a:t>Love </a:t>
            </a:r>
            <a:r>
              <a:rPr lang="en-US" b="1" dirty="0"/>
              <a:t>beyond those who love you</a:t>
            </a:r>
            <a:r>
              <a:rPr lang="en-US" dirty="0"/>
              <a:t> — </a:t>
            </a:r>
            <a:r>
              <a:rPr lang="en-US" i="1" dirty="0"/>
              <a:t>Matt. 5:46</a:t>
            </a:r>
            <a:endParaRPr lang="en-US" dirty="0"/>
          </a:p>
          <a:p>
            <a:pPr lvl="0"/>
            <a:r>
              <a:rPr lang="en-US" dirty="0"/>
              <a:t>Pray for </a:t>
            </a:r>
            <a:r>
              <a:rPr lang="en-US" b="1" dirty="0"/>
              <a:t>those who mistreat you</a:t>
            </a:r>
            <a:r>
              <a:rPr lang="en-US" dirty="0"/>
              <a:t> — </a:t>
            </a:r>
            <a:r>
              <a:rPr lang="en-US" i="1" dirty="0"/>
              <a:t>Matt. 5:44</a:t>
            </a:r>
            <a:endParaRPr lang="en-US" dirty="0"/>
          </a:p>
          <a:p>
            <a:pPr lvl="0"/>
            <a:r>
              <a:rPr lang="en-US" b="1" dirty="0"/>
              <a:t>Imitate your Father</a:t>
            </a:r>
            <a:r>
              <a:rPr lang="en-US" dirty="0"/>
              <a:t> — </a:t>
            </a:r>
            <a:r>
              <a:rPr lang="en-US" i="1" dirty="0"/>
              <a:t>Matt. 5:45, 48</a:t>
            </a:r>
            <a:endParaRPr lang="en-US" dirty="0"/>
          </a:p>
          <a:p>
            <a:pPr lvl="0"/>
            <a:r>
              <a:rPr lang="en-US" b="1" dirty="0"/>
              <a:t>Jesus showed us how</a:t>
            </a:r>
            <a:r>
              <a:rPr lang="en-US" dirty="0"/>
              <a:t> — </a:t>
            </a:r>
            <a:r>
              <a:rPr lang="en-US" i="1" dirty="0"/>
              <a:t>Luke 23:34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“You shall love your neighbor as yourself: I am the LORD.”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— </a:t>
            </a:r>
            <a:r>
              <a:rPr lang="en-US" b="1" dirty="0">
                <a:solidFill>
                  <a:schemeClr val="accent1"/>
                </a:solidFill>
              </a:rPr>
              <a:t>Leviticus 19:18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98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C3FF1-71DA-A13E-E57A-CEE90DDD5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C3D6B-3AAA-5A79-DE93-A718E594A35F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Do Not Let Possessions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Get in the Way of Love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CD2FF-381C-DF1A-6467-E4518DDE0E3F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“You shall love your neighbor as yourself.”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— </a:t>
            </a:r>
            <a:r>
              <a:rPr lang="en-US" b="1" dirty="0">
                <a:solidFill>
                  <a:schemeClr val="accent1"/>
                </a:solidFill>
              </a:rPr>
              <a:t>Matthew 19:19; Leviticus 19:18</a:t>
            </a:r>
            <a:endParaRPr lang="en-US" dirty="0">
              <a:solidFill>
                <a:schemeClr val="accent1"/>
              </a:solidFill>
            </a:endParaRPr>
          </a:p>
          <a:p>
            <a:pPr lvl="0"/>
            <a:r>
              <a:rPr lang="en-US" b="1" dirty="0"/>
              <a:t>“All these things I have kept…”</a:t>
            </a:r>
            <a:r>
              <a:rPr lang="en-US" dirty="0"/>
              <a:t> — Matt. 19:20</a:t>
            </a:r>
          </a:p>
          <a:p>
            <a:pPr lvl="0"/>
            <a:r>
              <a:rPr lang="en-US" b="1" dirty="0"/>
              <a:t>“Sell what you have and give to the poor…”</a:t>
            </a:r>
            <a:r>
              <a:rPr lang="en-US" dirty="0"/>
              <a:t> — Matt. 19:21</a:t>
            </a:r>
          </a:p>
          <a:p>
            <a:pPr lvl="0"/>
            <a:r>
              <a:rPr lang="en-US" b="1" dirty="0"/>
              <a:t>“He went away sorrowful, for he had great possessions.”</a:t>
            </a:r>
            <a:r>
              <a:rPr lang="en-US" dirty="0"/>
              <a:t> — Matt. 19:22</a:t>
            </a:r>
          </a:p>
          <a:p>
            <a:pPr marL="0" indent="0" algn="ctr">
              <a:buNone/>
            </a:pPr>
            <a:r>
              <a:rPr lang="en-US" b="1" u="sng" dirty="0">
                <a:solidFill>
                  <a:schemeClr val="accent1"/>
                </a:solidFill>
              </a:rPr>
              <a:t>What Gets in the Way of Loving Our Neighbor?</a:t>
            </a:r>
          </a:p>
          <a:p>
            <a:pPr marL="0" indent="0" algn="ctr">
              <a:buNone/>
            </a:pPr>
            <a:r>
              <a:rPr lang="en-US" sz="2500" dirty="0">
                <a:solidFill>
                  <a:schemeClr val="accent1"/>
                </a:solidFill>
              </a:rPr>
              <a:t>What I have • What I want • What I am trying to acquire</a:t>
            </a:r>
          </a:p>
        </p:txBody>
      </p:sp>
    </p:spTree>
    <p:extLst>
      <p:ext uri="{BB962C8B-B14F-4D97-AF65-F5344CB8AC3E}">
        <p14:creationId xmlns:p14="http://schemas.microsoft.com/office/powerpoint/2010/main" val="15784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F5B11-EBC7-D51A-827D-6AB1252F4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EDFCE-96D0-D23E-2A2F-D9F3AAC9DA8B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Put God First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And Others Second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C8F89-441C-F99C-5BDB-F2CB82FD7D10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FIRST — LOVE GOD</a:t>
            </a:r>
            <a:br>
              <a:rPr lang="en-US" dirty="0"/>
            </a:br>
            <a:r>
              <a:rPr lang="en-US" dirty="0"/>
              <a:t>     “With all your heart, with all your soul,</a:t>
            </a:r>
            <a:br>
              <a:rPr lang="en-US" dirty="0"/>
            </a:br>
            <a:r>
              <a:rPr lang="en-US" dirty="0"/>
              <a:t>       with all your mind, and with all your strength.”</a:t>
            </a:r>
            <a:br>
              <a:rPr lang="en-US" dirty="0"/>
            </a:br>
            <a:r>
              <a:rPr lang="en-US" dirty="0"/>
              <a:t>       </a:t>
            </a:r>
            <a:r>
              <a:rPr lang="en-US" b="1" dirty="0"/>
              <a:t>Mark 12:30 • Deuteronomy 6:4–5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SECOND — LOVE YOUR NEIGHBOR</a:t>
            </a:r>
            <a:br>
              <a:rPr lang="en-US" dirty="0"/>
            </a:br>
            <a:r>
              <a:rPr lang="en-US" dirty="0"/>
              <a:t>     “You shall love your neighbor as yourself.”</a:t>
            </a:r>
            <a:br>
              <a:rPr lang="en-US" dirty="0"/>
            </a:br>
            <a:r>
              <a:rPr lang="en-US" dirty="0"/>
              <a:t>       </a:t>
            </a:r>
            <a:r>
              <a:rPr lang="en-US" b="1" dirty="0"/>
              <a:t>Mark 12:31 • Leviticus 19:18</a:t>
            </a:r>
            <a:endParaRPr lang="en-US" dirty="0"/>
          </a:p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“There is no other commandment greater than these.” </a:t>
            </a:r>
            <a:r>
              <a:rPr lang="en-US" sz="3200" dirty="0">
                <a:solidFill>
                  <a:schemeClr val="accent1"/>
                </a:solidFill>
              </a:rPr>
              <a:t>— </a:t>
            </a:r>
            <a:r>
              <a:rPr lang="en-US" sz="3200" b="1" dirty="0">
                <a:solidFill>
                  <a:schemeClr val="accent1"/>
                </a:solidFill>
              </a:rPr>
              <a:t>Mark 12:31</a:t>
            </a:r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51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BEC85-BAC8-38BA-4F32-D9ADCEF65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F9CBA-7339-CFB4-75BF-CDCCA9E008E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Who Can I Be A Neighbor To?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E1555-44B0-6B45-5278-EC771BE333F9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“You shall love your neighbor as yourself.”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i="1" dirty="0">
                <a:solidFill>
                  <a:schemeClr val="accent1"/>
                </a:solidFill>
              </a:rPr>
              <a:t>Leviticus 19:18</a:t>
            </a:r>
            <a:endParaRPr lang="en-US" dirty="0">
              <a:solidFill>
                <a:schemeClr val="accent1"/>
              </a:solidFill>
            </a:endParaRPr>
          </a:p>
          <a:p>
            <a:pPr lvl="0"/>
            <a:r>
              <a:rPr lang="en-US" sz="2700" b="1" dirty="0"/>
              <a:t>See the need</a:t>
            </a:r>
            <a:r>
              <a:rPr lang="en-US" sz="2700" dirty="0"/>
              <a:t> — </a:t>
            </a:r>
            <a:r>
              <a:rPr lang="en-US" sz="2700" i="1" dirty="0"/>
              <a:t>Luke 10:33</a:t>
            </a:r>
            <a:endParaRPr lang="en-US" sz="2700" dirty="0"/>
          </a:p>
          <a:p>
            <a:pPr lvl="0"/>
            <a:r>
              <a:rPr lang="en-US" sz="2700" b="1" dirty="0"/>
              <a:t>Have compassion</a:t>
            </a:r>
            <a:r>
              <a:rPr lang="en-US" sz="2700" dirty="0"/>
              <a:t> — </a:t>
            </a:r>
            <a:r>
              <a:rPr lang="en-US" sz="2700" i="1" dirty="0"/>
              <a:t>Luke 10:33</a:t>
            </a:r>
            <a:endParaRPr lang="en-US" sz="2700" dirty="0"/>
          </a:p>
          <a:p>
            <a:pPr lvl="0"/>
            <a:r>
              <a:rPr lang="en-US" sz="2700" b="1" dirty="0"/>
              <a:t>Let compassion become action</a:t>
            </a:r>
            <a:r>
              <a:rPr lang="en-US" sz="2700" dirty="0"/>
              <a:t> — </a:t>
            </a:r>
            <a:r>
              <a:rPr lang="en-US" sz="2700" i="1" dirty="0"/>
              <a:t>Luke 10:34–35</a:t>
            </a:r>
            <a:endParaRPr lang="en-US" sz="2700" dirty="0"/>
          </a:p>
          <a:p>
            <a:pPr lvl="0"/>
            <a:r>
              <a:rPr lang="en-US" sz="2700" b="1" dirty="0"/>
              <a:t>Show mercy, even across barriers</a:t>
            </a:r>
            <a:r>
              <a:rPr lang="en-US" sz="2700" dirty="0"/>
              <a:t> — </a:t>
            </a:r>
            <a:r>
              <a:rPr lang="en-US" sz="2700" i="1" dirty="0"/>
              <a:t>Luke 10:36–37</a:t>
            </a:r>
            <a:endParaRPr lang="en-US" sz="2700" dirty="0"/>
          </a:p>
          <a:p>
            <a:pPr lvl="0"/>
            <a:r>
              <a:rPr lang="en-US" sz="2700" b="1" dirty="0"/>
              <a:t>Love the stranger as yourself</a:t>
            </a:r>
            <a:r>
              <a:rPr lang="en-US" sz="2700" dirty="0"/>
              <a:t> — </a:t>
            </a:r>
            <a:r>
              <a:rPr lang="en-US" sz="2700" i="1" dirty="0"/>
              <a:t>Leviticus 19:33–34</a:t>
            </a:r>
            <a:endParaRPr lang="en-US" sz="2700" dirty="0"/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Not simply: “Who is my neighbor?”</a:t>
            </a:r>
            <a:endParaRPr lang="en-US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tx1"/>
                </a:solidFill>
              </a:rPr>
              <a:t>“Who can I be a neighbor to?”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“Go and do likewise.” — Luke 10:37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66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12F85-9357-65B2-A2AA-E0DBE52E8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CB803-7A63-94E7-C547-7A6DBED7769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Debt We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Never Finish Paying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6E528-4314-CFA5-684F-CDAEA423D10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“Owe no one anything except to love one another.”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— </a:t>
            </a:r>
            <a:r>
              <a:rPr lang="en-US" b="1" dirty="0">
                <a:solidFill>
                  <a:schemeClr val="accent1"/>
                </a:solidFill>
              </a:rPr>
              <a:t>Romans 13:8</a:t>
            </a:r>
            <a:endParaRPr lang="en-US" dirty="0">
              <a:solidFill>
                <a:schemeClr val="accent1"/>
              </a:solidFill>
            </a:endParaRPr>
          </a:p>
          <a:p>
            <a:pPr lvl="0"/>
            <a:r>
              <a:rPr lang="en-US" b="1" dirty="0"/>
              <a:t>Love fulfills the law</a:t>
            </a:r>
            <a:r>
              <a:rPr lang="en-US" dirty="0"/>
              <a:t> — </a:t>
            </a:r>
            <a:r>
              <a:rPr lang="en-US" i="1" dirty="0"/>
              <a:t>Rom. 13:8</a:t>
            </a:r>
            <a:endParaRPr lang="en-US" dirty="0"/>
          </a:p>
          <a:p>
            <a:pPr lvl="0"/>
            <a:r>
              <a:rPr lang="en-US" b="1" dirty="0"/>
              <a:t>“Love your neighbor as yourself”</a:t>
            </a:r>
            <a:r>
              <a:rPr lang="en-US" dirty="0"/>
              <a:t> — </a:t>
            </a:r>
            <a:r>
              <a:rPr lang="en-US" i="1" dirty="0"/>
              <a:t>Rom. 13:9; Lev. 19:18</a:t>
            </a:r>
            <a:endParaRPr lang="en-US" dirty="0"/>
          </a:p>
          <a:p>
            <a:pPr lvl="0"/>
            <a:r>
              <a:rPr lang="en-US" b="1" dirty="0"/>
              <a:t>Love does no harm to a neighbor</a:t>
            </a:r>
            <a:r>
              <a:rPr lang="en-US" dirty="0"/>
              <a:t> — </a:t>
            </a:r>
            <a:r>
              <a:rPr lang="en-US" i="1" dirty="0"/>
              <a:t>Rom. 13:10</a:t>
            </a:r>
            <a:endParaRPr lang="en-US" dirty="0"/>
          </a:p>
          <a:p>
            <a:pPr lvl="0"/>
            <a:r>
              <a:rPr lang="en-US" b="1" dirty="0"/>
              <a:t>This debt is never paid off</a:t>
            </a:r>
            <a:r>
              <a:rPr lang="en-US" dirty="0"/>
              <a:t> — We never reach the point where we have </a:t>
            </a:r>
            <a:r>
              <a:rPr lang="en-US" b="1" dirty="0"/>
              <a:t>loved enough</a:t>
            </a:r>
            <a:endParaRPr lang="en-US" dirty="0"/>
          </a:p>
          <a:p>
            <a:pPr lvl="0"/>
            <a:r>
              <a:rPr lang="en-US" b="1" dirty="0"/>
              <a:t>Christ shows us how to love</a:t>
            </a:r>
            <a:r>
              <a:rPr lang="en-US" dirty="0"/>
              <a:t> — </a:t>
            </a:r>
            <a:r>
              <a:rPr lang="en-US" i="1" dirty="0"/>
              <a:t>1 John 3:16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We do not stop loving. </a:t>
            </a:r>
            <a:r>
              <a:rPr lang="en-US" b="1" dirty="0"/>
              <a:t>“We also ought to lay down our lives for the brethren.” — 1 John 3:16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25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C2AF8-7419-FC35-33C9-473356307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D14AC-C4D3-6F73-E861-FD43817DD5F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Through Love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Serve One Another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C66EC-7152-3C85-7E1D-5E710F87742F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“Through love serve one another.”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— </a:t>
            </a:r>
            <a:r>
              <a:rPr lang="en-US" b="1" dirty="0">
                <a:solidFill>
                  <a:schemeClr val="accent1"/>
                </a:solidFill>
              </a:rPr>
              <a:t>Galatians 5:13</a:t>
            </a:r>
            <a:endParaRPr lang="en-US" dirty="0">
              <a:solidFill>
                <a:schemeClr val="accent1"/>
              </a:solidFill>
            </a:endParaRPr>
          </a:p>
          <a:p>
            <a:pPr lvl="0"/>
            <a:r>
              <a:rPr lang="en-US" sz="2600" b="1" dirty="0"/>
              <a:t>Love your neighbor as yourself</a:t>
            </a:r>
            <a:r>
              <a:rPr lang="en-US" sz="2600" dirty="0"/>
              <a:t> — </a:t>
            </a:r>
            <a:r>
              <a:rPr lang="en-US" sz="2600" i="1" dirty="0"/>
              <a:t>Gal. 5:14; Lev. 19:18</a:t>
            </a:r>
            <a:endParaRPr lang="en-US" sz="2600" dirty="0"/>
          </a:p>
          <a:p>
            <a:pPr lvl="0"/>
            <a:r>
              <a:rPr lang="en-US" sz="2600" dirty="0"/>
              <a:t>Do not </a:t>
            </a:r>
            <a:r>
              <a:rPr lang="en-US" sz="2600" b="1" dirty="0"/>
              <a:t>bite and devour one another</a:t>
            </a:r>
            <a:r>
              <a:rPr lang="en-US" sz="2600" dirty="0"/>
              <a:t> — </a:t>
            </a:r>
            <a:r>
              <a:rPr lang="en-US" sz="2600" i="1" dirty="0"/>
              <a:t>Gal. 5:15</a:t>
            </a:r>
            <a:endParaRPr lang="en-US" sz="2600" dirty="0"/>
          </a:p>
          <a:p>
            <a:pPr lvl="0"/>
            <a:r>
              <a:rPr lang="en-US" sz="2600" b="1" dirty="0"/>
              <a:t>Walk in the Spirit</a:t>
            </a:r>
            <a:r>
              <a:rPr lang="en-US" sz="2600" dirty="0"/>
              <a:t> — </a:t>
            </a:r>
            <a:r>
              <a:rPr lang="en-US" sz="2600" i="1" dirty="0"/>
              <a:t>Gal. 5:16, 25</a:t>
            </a:r>
            <a:endParaRPr lang="en-US" sz="2600" dirty="0"/>
          </a:p>
          <a:p>
            <a:pPr lvl="0"/>
            <a:r>
              <a:rPr lang="en-US" sz="2600" dirty="0"/>
              <a:t>Let love produce </a:t>
            </a:r>
            <a:r>
              <a:rPr lang="en-US" sz="2600" b="1" dirty="0"/>
              <a:t>service, kindness, goodness &amp; gentleness</a:t>
            </a:r>
            <a:r>
              <a:rPr lang="en-US" sz="2600" dirty="0"/>
              <a:t> — </a:t>
            </a:r>
            <a:r>
              <a:rPr lang="en-US" sz="2600" i="1" dirty="0"/>
              <a:t>Gal. 5:22–23</a:t>
            </a:r>
            <a:endParaRPr lang="en-US" sz="2600" dirty="0"/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Love Must Be Lived</a:t>
            </a:r>
          </a:p>
          <a:p>
            <a:r>
              <a:rPr lang="en-US" b="1" dirty="0"/>
              <a:t>Not simply “Do I love people?” but “Am I loving them?”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Who can I serve in love?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91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426C6-4D55-9321-9508-E16F3AC3B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E5990-0CC4-D743-EB37-ACCD1D4127C5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The Royal Law Lived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4607B-996B-A398-64C7-8E05F4063AD1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“You shall love your neighbor as yourself.”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— </a:t>
            </a:r>
            <a:r>
              <a:rPr lang="en-US" b="1" dirty="0">
                <a:solidFill>
                  <a:schemeClr val="accent1"/>
                </a:solidFill>
              </a:rPr>
              <a:t>James 2:8; Leviticus 19:18</a:t>
            </a:r>
            <a:endParaRPr lang="en-US" dirty="0">
              <a:solidFill>
                <a:schemeClr val="accent1"/>
              </a:solidFill>
            </a:endParaRPr>
          </a:p>
          <a:p>
            <a:pPr lvl="0"/>
            <a:r>
              <a:rPr lang="en-US" b="1" dirty="0"/>
              <a:t>Show no partiality</a:t>
            </a:r>
            <a:r>
              <a:rPr lang="en-US" dirty="0"/>
              <a:t> — </a:t>
            </a:r>
            <a:r>
              <a:rPr lang="en-US" i="1" dirty="0"/>
              <a:t>James 2:1–4</a:t>
            </a:r>
            <a:endParaRPr lang="en-US" dirty="0"/>
          </a:p>
          <a:p>
            <a:pPr lvl="0"/>
            <a:r>
              <a:rPr lang="en-US" b="1" dirty="0"/>
              <a:t>Care for the vulnerable</a:t>
            </a:r>
            <a:r>
              <a:rPr lang="en-US" dirty="0"/>
              <a:t> — </a:t>
            </a:r>
            <a:r>
              <a:rPr lang="en-US" i="1" dirty="0"/>
              <a:t>James 1:27</a:t>
            </a:r>
            <a:endParaRPr lang="en-US" dirty="0"/>
          </a:p>
          <a:p>
            <a:pPr lvl="0"/>
            <a:r>
              <a:rPr lang="en-US" b="1" dirty="0"/>
              <a:t>Love without distinctions</a:t>
            </a:r>
            <a:r>
              <a:rPr lang="en-US" dirty="0"/>
              <a:t> — rich or poor, stranger or familiar</a:t>
            </a:r>
          </a:p>
          <a:p>
            <a:pPr lvl="0"/>
            <a:r>
              <a:rPr lang="en-US" b="1" dirty="0"/>
              <a:t>Compassion must become action</a:t>
            </a:r>
            <a:r>
              <a:rPr lang="en-US" dirty="0"/>
              <a:t> — look after those in need</a:t>
            </a:r>
          </a:p>
          <a:p>
            <a:pPr lvl="0"/>
            <a:r>
              <a:rPr lang="en-US" b="1" dirty="0">
                <a:solidFill>
                  <a:schemeClr val="accent1"/>
                </a:solidFill>
              </a:rPr>
              <a:t>God’s commands must show up in daily life</a:t>
            </a:r>
            <a:endParaRPr 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3200" b="1" dirty="0"/>
              <a:t>“If you really fulfill the royal law… you do well.” — James 2:8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096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445D5-C018-EF5D-D1C3-1366D8252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65473-F968-D2AF-5CEA-F66B234CD46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What We Have 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Learned from Leviticus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C0615-FC78-0DCD-5F0D-0E4452A2BAB7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SACRIFICE</a:t>
            </a:r>
            <a:r>
              <a:rPr lang="en-US" dirty="0"/>
              <a:t> — Christ, our ultimate sacrifice</a:t>
            </a:r>
            <a:br>
              <a:rPr lang="en-US" dirty="0"/>
            </a:br>
            <a:r>
              <a:rPr lang="en-US" b="1" dirty="0"/>
              <a:t>REVERENCE</a:t>
            </a:r>
            <a:r>
              <a:rPr lang="en-US" dirty="0"/>
              <a:t> — Approach God as He has instructed</a:t>
            </a:r>
            <a:br>
              <a:rPr lang="en-US" dirty="0"/>
            </a:br>
            <a:r>
              <a:rPr lang="en-US" b="1" dirty="0"/>
              <a:t>CLEANNESS</a:t>
            </a:r>
            <a:r>
              <a:rPr lang="en-US" dirty="0"/>
              <a:t> — Understanding the world of the Gospels</a:t>
            </a:r>
            <a:br>
              <a:rPr lang="en-US" dirty="0"/>
            </a:br>
            <a:r>
              <a:rPr lang="en-US" b="1" dirty="0"/>
              <a:t>ATONEMENT</a:t>
            </a:r>
            <a:r>
              <a:rPr lang="en-US" dirty="0"/>
              <a:t> — The Day of Atonement fulfilled in Christ</a:t>
            </a:r>
            <a:br>
              <a:rPr lang="en-US" dirty="0"/>
            </a:br>
            <a:r>
              <a:rPr lang="en-US" b="1" dirty="0"/>
              <a:t>HOLINESS</a:t>
            </a:r>
            <a:r>
              <a:rPr lang="en-US" dirty="0"/>
              <a:t> — </a:t>
            </a:r>
            <a:r>
              <a:rPr lang="en-US" i="1" dirty="0"/>
              <a:t>“Be holy, for I am holy”</a:t>
            </a:r>
            <a:br>
              <a:rPr lang="en-US" dirty="0"/>
            </a:br>
            <a:r>
              <a:rPr lang="en-US" b="1" dirty="0"/>
              <a:t>PRIESTHOOD</a:t>
            </a:r>
            <a:r>
              <a:rPr lang="en-US" dirty="0"/>
              <a:t> — A holy people consecrated to God’s service</a:t>
            </a:r>
            <a:br>
              <a:rPr lang="en-US" dirty="0"/>
            </a:br>
            <a:r>
              <a:rPr lang="en-US" b="1" dirty="0"/>
              <a:t>LOVE</a:t>
            </a:r>
            <a:r>
              <a:rPr lang="en-US" dirty="0"/>
              <a:t> — </a:t>
            </a:r>
            <a:r>
              <a:rPr lang="en-US" i="1" dirty="0"/>
              <a:t>“You shall love your neighbor as yourself”</a:t>
            </a:r>
            <a:endParaRPr lang="en-US" dirty="0"/>
          </a:p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Leviticus teaches us how to draw near to a holy God—and how His people are to live.</a:t>
            </a:r>
          </a:p>
        </p:txBody>
      </p:sp>
    </p:spTree>
    <p:extLst>
      <p:ext uri="{BB962C8B-B14F-4D97-AF65-F5344CB8AC3E}">
        <p14:creationId xmlns:p14="http://schemas.microsoft.com/office/powerpoint/2010/main" val="98931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224401-70C7-9E6E-34F2-6A32EE398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A2CE5-B2AE-AF0D-8349-3DE3699710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6FD5C-D4EB-5647-5A2B-25935BCF6C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Leviticus Images – Browse 976 Stock Photos, Vectors, and Video | Adobe Stock">
            <a:extLst>
              <a:ext uri="{FF2B5EF4-FFF2-40B4-BE49-F238E27FC236}">
                <a16:creationId xmlns:a16="http://schemas.microsoft.com/office/drawing/2014/main" id="{1051F5DB-D53F-5C86-FDB7-C5EB2D175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60" y="875805"/>
            <a:ext cx="9152860" cy="511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69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312</TotalTime>
  <Words>5516</Words>
  <Application>Microsoft Macintosh PowerPoint</Application>
  <PresentationFormat>On-screen Show (4:3)</PresentationFormat>
  <Paragraphs>382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Give Leviticus Another Look</vt:lpstr>
      <vt:lpstr>Why Study Leviticus?</vt:lpstr>
      <vt:lpstr>The Holiness of God</vt:lpstr>
      <vt:lpstr>What Does God’s Holiness Require?</vt:lpstr>
      <vt:lpstr>Living a Holy Life</vt:lpstr>
      <vt:lpstr>Holiness in Everyday Life</vt:lpstr>
      <vt:lpstr>PowerPoint Presentation</vt:lpstr>
      <vt:lpstr>A Sacrifice Pleasing to God</vt:lpstr>
      <vt:lpstr>Leviticus at Mount Sinai</vt:lpstr>
      <vt:lpstr>A Sweet Aroma to the Lord</vt:lpstr>
      <vt:lpstr>Sacrifices That Please God Today</vt:lpstr>
      <vt:lpstr>Sacrifices Outlined in Leviticus </vt:lpstr>
      <vt:lpstr>Sacrifices That Please God Today</vt:lpstr>
      <vt:lpstr>The Blood of the Sacrifice</vt:lpstr>
      <vt:lpstr>Redeemed by the Precious Blood of Christ</vt:lpstr>
      <vt:lpstr>PowerPoint Presentation</vt:lpstr>
      <vt:lpstr>God WILL Be Glorified</vt:lpstr>
      <vt:lpstr>A Kingdom of Priests</vt:lpstr>
      <vt:lpstr>A Godly Heritage Is Not Enough</vt:lpstr>
      <vt:lpstr>Consecrated to Serve God</vt:lpstr>
      <vt:lpstr>When They Departed  From What God Commanded</vt:lpstr>
      <vt:lpstr>God WILL Be Glorified</vt:lpstr>
      <vt:lpstr>Will You Glorify God?</vt:lpstr>
      <vt:lpstr>PowerPoint Presentation</vt:lpstr>
      <vt:lpstr>Why Study Leviticus?</vt:lpstr>
      <vt:lpstr>Leviticus:  The Basics We Need to Know</vt:lpstr>
      <vt:lpstr>Life is in the Blood</vt:lpstr>
      <vt:lpstr>God Defines Sexual Purity</vt:lpstr>
      <vt:lpstr>Leviticus &amp; the Early Church</vt:lpstr>
      <vt:lpstr>God Holds Nations Accountable</vt:lpstr>
      <vt:lpstr>The Blood of Christ  And a Holy Life</vt:lpstr>
      <vt:lpstr>PowerPoint Presentation</vt:lpstr>
      <vt:lpstr>Seeing Jesus  Through Leviticus</vt:lpstr>
      <vt:lpstr>Leviticus Helps Us See What We Might Otherwise Miss</vt:lpstr>
      <vt:lpstr>The Humble  Beginning of Jesus</vt:lpstr>
      <vt:lpstr>When Jesus  Touches the Unclean</vt:lpstr>
      <vt:lpstr>If He Could Not Keep Quiet, Why Should We?</vt:lpstr>
      <vt:lpstr>If I Can Just Get to Jesus!</vt:lpstr>
      <vt:lpstr>Our Great High Priest  Has Finished the Work</vt:lpstr>
      <vt:lpstr>What Will You Do With  What Jesus Has Done?</vt:lpstr>
      <vt:lpstr>PowerPoint Presentation</vt:lpstr>
      <vt:lpstr>Discovering The  Treasures of Leviticus</vt:lpstr>
      <vt:lpstr>Do Not Profane  What God Calls Holy</vt:lpstr>
      <vt:lpstr>Holiness in Everyday Life</vt:lpstr>
      <vt:lpstr>God Has Always Called  His People to Holiness</vt:lpstr>
      <vt:lpstr>The Priesthood:  Consecrated to God’s Service</vt:lpstr>
      <vt:lpstr>From “A Dry Tree” To  An Everlasting Name</vt:lpstr>
      <vt:lpstr>What Is Acceptable to God?</vt:lpstr>
      <vt:lpstr>PowerPoint Presentation</vt:lpstr>
      <vt:lpstr>Why Study Leviticus?</vt:lpstr>
      <vt:lpstr>Love Like Your Father</vt:lpstr>
      <vt:lpstr>Do Not Let Possessions  Get in the Way of Love</vt:lpstr>
      <vt:lpstr>Put God First  And Others Second</vt:lpstr>
      <vt:lpstr>Who Can I Be A Neighbor To?</vt:lpstr>
      <vt:lpstr>The Debt We  Never Finish Paying</vt:lpstr>
      <vt:lpstr>Through Love  Serve One Another</vt:lpstr>
      <vt:lpstr>The Royal Law Lived Out</vt:lpstr>
      <vt:lpstr>What We Have  Learned from Leviticus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20</cp:revision>
  <dcterms:created xsi:type="dcterms:W3CDTF">2026-08-09T20:23:31Z</dcterms:created>
  <dcterms:modified xsi:type="dcterms:W3CDTF">2026-10-06T19:48:23Z</dcterms:modified>
</cp:coreProperties>
</file>